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3"/>
  </p:notesMasterIdLst>
  <p:sldIdLst>
    <p:sldId id="264" r:id="rId5"/>
    <p:sldId id="266" r:id="rId6"/>
    <p:sldId id="359" r:id="rId7"/>
    <p:sldId id="370" r:id="rId8"/>
    <p:sldId id="372" r:id="rId9"/>
    <p:sldId id="371" r:id="rId10"/>
    <p:sldId id="373" r:id="rId11"/>
    <p:sldId id="374" r:id="rId12"/>
    <p:sldId id="375" r:id="rId13"/>
    <p:sldId id="376" r:id="rId14"/>
    <p:sldId id="377" r:id="rId15"/>
    <p:sldId id="378" r:id="rId16"/>
    <p:sldId id="379" r:id="rId17"/>
    <p:sldId id="381" r:id="rId18"/>
    <p:sldId id="380" r:id="rId19"/>
    <p:sldId id="476" r:id="rId20"/>
    <p:sldId id="477" r:id="rId21"/>
    <p:sldId id="478" r:id="rId22"/>
    <p:sldId id="479" r:id="rId23"/>
    <p:sldId id="480" r:id="rId24"/>
    <p:sldId id="481" r:id="rId25"/>
    <p:sldId id="382" r:id="rId26"/>
    <p:sldId id="482" r:id="rId27"/>
    <p:sldId id="384" r:id="rId28"/>
    <p:sldId id="385" r:id="rId29"/>
    <p:sldId id="483" r:id="rId30"/>
    <p:sldId id="484" r:id="rId31"/>
    <p:sldId id="485" r:id="rId32"/>
    <p:sldId id="486" r:id="rId33"/>
    <p:sldId id="386" r:id="rId34"/>
    <p:sldId id="387" r:id="rId35"/>
    <p:sldId id="388" r:id="rId36"/>
    <p:sldId id="389" r:id="rId37"/>
    <p:sldId id="390" r:id="rId38"/>
    <p:sldId id="487" r:id="rId39"/>
    <p:sldId id="391" r:id="rId40"/>
    <p:sldId id="488" r:id="rId41"/>
    <p:sldId id="489" r:id="rId42"/>
    <p:sldId id="393" r:id="rId43"/>
    <p:sldId id="392" r:id="rId44"/>
    <p:sldId id="490" r:id="rId45"/>
    <p:sldId id="492" r:id="rId46"/>
    <p:sldId id="491" r:id="rId47"/>
    <p:sldId id="493" r:id="rId48"/>
    <p:sldId id="394" r:id="rId49"/>
    <p:sldId id="395" r:id="rId50"/>
    <p:sldId id="396" r:id="rId51"/>
    <p:sldId id="494" r:id="rId52"/>
    <p:sldId id="397" r:id="rId53"/>
    <p:sldId id="495" r:id="rId54"/>
    <p:sldId id="398" r:id="rId55"/>
    <p:sldId id="399" r:id="rId56"/>
    <p:sldId id="400" r:id="rId57"/>
    <p:sldId id="401" r:id="rId58"/>
    <p:sldId id="402" r:id="rId59"/>
    <p:sldId id="403" r:id="rId60"/>
    <p:sldId id="404" r:id="rId61"/>
    <p:sldId id="405" r:id="rId62"/>
    <p:sldId id="406" r:id="rId63"/>
    <p:sldId id="407" r:id="rId64"/>
    <p:sldId id="408" r:id="rId65"/>
    <p:sldId id="409" r:id="rId66"/>
    <p:sldId id="410" r:id="rId67"/>
    <p:sldId id="411" r:id="rId68"/>
    <p:sldId id="412" r:id="rId69"/>
    <p:sldId id="413" r:id="rId70"/>
    <p:sldId id="414" r:id="rId71"/>
    <p:sldId id="415" r:id="rId72"/>
    <p:sldId id="416" r:id="rId73"/>
    <p:sldId id="417" r:id="rId74"/>
    <p:sldId id="418" r:id="rId75"/>
    <p:sldId id="419" r:id="rId76"/>
    <p:sldId id="420" r:id="rId77"/>
    <p:sldId id="427" r:id="rId78"/>
    <p:sldId id="428" r:id="rId79"/>
    <p:sldId id="429" r:id="rId80"/>
    <p:sldId id="430" r:id="rId81"/>
    <p:sldId id="431" r:id="rId82"/>
    <p:sldId id="432" r:id="rId83"/>
    <p:sldId id="433" r:id="rId84"/>
    <p:sldId id="434" r:id="rId85"/>
    <p:sldId id="435" r:id="rId86"/>
    <p:sldId id="496" r:id="rId87"/>
    <p:sldId id="438" r:id="rId88"/>
    <p:sldId id="437" r:id="rId89"/>
    <p:sldId id="439" r:id="rId90"/>
    <p:sldId id="440" r:id="rId91"/>
    <p:sldId id="441" r:id="rId92"/>
    <p:sldId id="442" r:id="rId93"/>
    <p:sldId id="446" r:id="rId94"/>
    <p:sldId id="444" r:id="rId95"/>
    <p:sldId id="497" r:id="rId96"/>
    <p:sldId id="445" r:id="rId97"/>
    <p:sldId id="447" r:id="rId98"/>
    <p:sldId id="448" r:id="rId99"/>
    <p:sldId id="449" r:id="rId100"/>
    <p:sldId id="450" r:id="rId101"/>
    <p:sldId id="451" r:id="rId102"/>
    <p:sldId id="452" r:id="rId103"/>
    <p:sldId id="453" r:id="rId104"/>
    <p:sldId id="454" r:id="rId105"/>
    <p:sldId id="455" r:id="rId106"/>
    <p:sldId id="498" r:id="rId107"/>
    <p:sldId id="499" r:id="rId108"/>
    <p:sldId id="456" r:id="rId109"/>
    <p:sldId id="457" r:id="rId110"/>
    <p:sldId id="458" r:id="rId111"/>
    <p:sldId id="460" r:id="rId112"/>
    <p:sldId id="459" r:id="rId113"/>
    <p:sldId id="461" r:id="rId114"/>
    <p:sldId id="500" r:id="rId115"/>
    <p:sldId id="501" r:id="rId116"/>
    <p:sldId id="462" r:id="rId117"/>
    <p:sldId id="465" r:id="rId118"/>
    <p:sldId id="464" r:id="rId119"/>
    <p:sldId id="463" r:id="rId120"/>
    <p:sldId id="466" r:id="rId121"/>
    <p:sldId id="467" r:id="rId122"/>
    <p:sldId id="468" r:id="rId123"/>
    <p:sldId id="469" r:id="rId124"/>
    <p:sldId id="470" r:id="rId125"/>
    <p:sldId id="504" r:id="rId126"/>
    <p:sldId id="505" r:id="rId127"/>
    <p:sldId id="443" r:id="rId128"/>
    <p:sldId id="471" r:id="rId129"/>
    <p:sldId id="472" r:id="rId130"/>
    <p:sldId id="502" r:id="rId131"/>
    <p:sldId id="503" r:id="rId132"/>
    <p:sldId id="473" r:id="rId133"/>
    <p:sldId id="475" r:id="rId134"/>
    <p:sldId id="506" r:id="rId135"/>
    <p:sldId id="421" r:id="rId136"/>
    <p:sldId id="422" r:id="rId137"/>
    <p:sldId id="423" r:id="rId138"/>
    <p:sldId id="424" r:id="rId139"/>
    <p:sldId id="425" r:id="rId140"/>
    <p:sldId id="426" r:id="rId141"/>
    <p:sldId id="436" r:id="rId1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C5535B-165A-2F5D-1533-59E4B58E4B28}" name="Helene Munne" initials="HM" userId="S::hmunne@pbna.com::04d37197-aec1-4022-ab1f-fba185878670" providerId="AD"/>
  <p188:author id="{E964DE7C-E610-32C1-7C0D-2D3E7D01CC59}" name="Marije van der Lee" initials="Mv" userId="S::mvanderlee@pbna.com::478a1573-084d-4973-80b9-5db23eae663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B2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microsoft.com/office/2018/10/relationships/authors" Target="author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notesMaster" Target="notesMasters/notesMaster1.xml"/><Relationship Id="rId14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presProps" Target="presProps.xml"/><Relationship Id="rId90" Type="http://schemas.openxmlformats.org/officeDocument/2006/relationships/slide" Target="slides/slide8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je van der Lee" userId="478a1573-084d-4973-80b9-5db23eae6636" providerId="ADAL" clId="{2346E5CA-5E15-4C9E-8C64-407082B24205}"/>
    <pc:docChg chg="modSld">
      <pc:chgData name="Marije van der Lee" userId="478a1573-084d-4973-80b9-5db23eae6636" providerId="ADAL" clId="{2346E5CA-5E15-4C9E-8C64-407082B24205}" dt="2026-01-27T14:47:15.034" v="10" actId="2165"/>
      <pc:docMkLst>
        <pc:docMk/>
      </pc:docMkLst>
      <pc:sldChg chg="modSp mod">
        <pc:chgData name="Marije van der Lee" userId="478a1573-084d-4973-80b9-5db23eae6636" providerId="ADAL" clId="{2346E5CA-5E15-4C9E-8C64-407082B24205}" dt="2026-01-26T16:06:38.221" v="1" actId="20577"/>
        <pc:sldMkLst>
          <pc:docMk/>
          <pc:sldMk cId="1214474934" sldId="264"/>
        </pc:sldMkLst>
        <pc:spChg chg="mod">
          <ac:chgData name="Marije van der Lee" userId="478a1573-084d-4973-80b9-5db23eae6636" providerId="ADAL" clId="{2346E5CA-5E15-4C9E-8C64-407082B24205}" dt="2026-01-26T16:06:38.221" v="1" actId="20577"/>
          <ac:spMkLst>
            <pc:docMk/>
            <pc:sldMk cId="1214474934" sldId="264"/>
            <ac:spMk id="6" creationId="{FBA54958-3980-B2C8-1567-70B32B6EF641}"/>
          </ac:spMkLst>
        </pc:spChg>
      </pc:sldChg>
      <pc:sldChg chg="modSp mod">
        <pc:chgData name="Marije van der Lee" userId="478a1573-084d-4973-80b9-5db23eae6636" providerId="ADAL" clId="{2346E5CA-5E15-4C9E-8C64-407082B24205}" dt="2026-01-27T14:47:15.034" v="10" actId="2165"/>
        <pc:sldMkLst>
          <pc:docMk/>
          <pc:sldMk cId="3373793287" sldId="421"/>
        </pc:sldMkLst>
        <pc:graphicFrameChg chg="modGraphic">
          <ac:chgData name="Marije van der Lee" userId="478a1573-084d-4973-80b9-5db23eae6636" providerId="ADAL" clId="{2346E5CA-5E15-4C9E-8C64-407082B24205}" dt="2026-01-27T14:47:15.034" v="10" actId="2165"/>
          <ac:graphicFrameMkLst>
            <pc:docMk/>
            <pc:sldMk cId="3373793287" sldId="421"/>
            <ac:graphicFrameMk id="4" creationId="{78E1FE4F-7651-0C16-F76E-468D80685EAB}"/>
          </ac:graphicFrameMkLst>
        </pc:graphicFrameChg>
      </pc:sldChg>
    </pc:docChg>
  </pc:docChgLst>
  <pc:docChgLst>
    <pc:chgData name="Helene Munne" userId="S::hmunne@pbna.com::04d37197-aec1-4022-ab1f-fba185878670" providerId="AD" clId="Web-{57DB302C-3FC5-6A25-21D2-ED8A95F93EC9}"/>
    <pc:docChg chg="modSld">
      <pc:chgData name="Helene Munne" userId="S::hmunne@pbna.com::04d37197-aec1-4022-ab1f-fba185878670" providerId="AD" clId="Web-{57DB302C-3FC5-6A25-21D2-ED8A95F93EC9}" dt="2026-01-26T13:11:55.386" v="47"/>
      <pc:docMkLst>
        <pc:docMk/>
      </pc:docMkLst>
      <pc:sldChg chg="modSp">
        <pc:chgData name="Helene Munne" userId="S::hmunne@pbna.com::04d37197-aec1-4022-ab1f-fba185878670" providerId="AD" clId="Web-{57DB302C-3FC5-6A25-21D2-ED8A95F93EC9}" dt="2026-01-26T13:11:55.386" v="47"/>
        <pc:sldMkLst>
          <pc:docMk/>
          <pc:sldMk cId="3373793287" sldId="421"/>
        </pc:sldMkLst>
        <pc:graphicFrameChg chg="mod modGraphic">
          <ac:chgData name="Helene Munne" userId="S::hmunne@pbna.com::04d37197-aec1-4022-ab1f-fba185878670" providerId="AD" clId="Web-{57DB302C-3FC5-6A25-21D2-ED8A95F93EC9}" dt="2026-01-26T13:11:55.386" v="47"/>
          <ac:graphicFrameMkLst>
            <pc:docMk/>
            <pc:sldMk cId="3373793287" sldId="421"/>
            <ac:graphicFrameMk id="4" creationId="{78E1FE4F-7651-0C16-F76E-468D80685EA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26833-59EE-4575-BA84-65D7EA147CF0}" type="datetimeFigureOut">
              <a:rPr lang="nl-NL" smtClean="0"/>
              <a:t>26-01-2026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2BC31D-0338-465E-ADDF-DC9117C7E441}" type="slidenum">
              <a:rPr lang="nl-NL" smtClean="0"/>
              <a:t>‹nr.›</a:t>
            </a:fld>
            <a:endParaRPr lang="nl-NL"/>
          </a:p>
        </p:txBody>
      </p:sp>
    </p:spTree>
    <p:extLst>
      <p:ext uri="{BB962C8B-B14F-4D97-AF65-F5344CB8AC3E}">
        <p14:creationId xmlns:p14="http://schemas.microsoft.com/office/powerpoint/2010/main" val="268259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73D1D21-D301-4A59-8E60-492FF4FA46A2}" type="slidenum">
              <a:rPr lang="nl-NL" smtClean="0"/>
              <a:pPr/>
              <a:t>3</a:t>
            </a:fld>
            <a:endParaRPr lang="nl-NL"/>
          </a:p>
        </p:txBody>
      </p:sp>
    </p:spTree>
    <p:extLst>
      <p:ext uri="{BB962C8B-B14F-4D97-AF65-F5344CB8AC3E}">
        <p14:creationId xmlns:p14="http://schemas.microsoft.com/office/powerpoint/2010/main" val="741946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29</a:t>
            </a:fld>
            <a:endParaRPr lang="nl-NL"/>
          </a:p>
        </p:txBody>
      </p:sp>
    </p:spTree>
    <p:extLst>
      <p:ext uri="{BB962C8B-B14F-4D97-AF65-F5344CB8AC3E}">
        <p14:creationId xmlns:p14="http://schemas.microsoft.com/office/powerpoint/2010/main" val="1254885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37</a:t>
            </a:fld>
            <a:endParaRPr lang="nl-NL"/>
          </a:p>
        </p:txBody>
      </p:sp>
    </p:spTree>
    <p:extLst>
      <p:ext uri="{BB962C8B-B14F-4D97-AF65-F5344CB8AC3E}">
        <p14:creationId xmlns:p14="http://schemas.microsoft.com/office/powerpoint/2010/main" val="1950789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38</a:t>
            </a:fld>
            <a:endParaRPr lang="nl-NL"/>
          </a:p>
        </p:txBody>
      </p:sp>
    </p:spTree>
    <p:extLst>
      <p:ext uri="{BB962C8B-B14F-4D97-AF65-F5344CB8AC3E}">
        <p14:creationId xmlns:p14="http://schemas.microsoft.com/office/powerpoint/2010/main" val="1440529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41</a:t>
            </a:fld>
            <a:endParaRPr lang="nl-NL"/>
          </a:p>
        </p:txBody>
      </p:sp>
    </p:spTree>
    <p:extLst>
      <p:ext uri="{BB962C8B-B14F-4D97-AF65-F5344CB8AC3E}">
        <p14:creationId xmlns:p14="http://schemas.microsoft.com/office/powerpoint/2010/main" val="1931162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42</a:t>
            </a:fld>
            <a:endParaRPr lang="nl-NL"/>
          </a:p>
        </p:txBody>
      </p:sp>
    </p:spTree>
    <p:extLst>
      <p:ext uri="{BB962C8B-B14F-4D97-AF65-F5344CB8AC3E}">
        <p14:creationId xmlns:p14="http://schemas.microsoft.com/office/powerpoint/2010/main" val="2699990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43</a:t>
            </a:fld>
            <a:endParaRPr lang="nl-NL"/>
          </a:p>
        </p:txBody>
      </p:sp>
    </p:spTree>
    <p:extLst>
      <p:ext uri="{BB962C8B-B14F-4D97-AF65-F5344CB8AC3E}">
        <p14:creationId xmlns:p14="http://schemas.microsoft.com/office/powerpoint/2010/main" val="1083916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44</a:t>
            </a:fld>
            <a:endParaRPr lang="nl-NL"/>
          </a:p>
        </p:txBody>
      </p:sp>
    </p:spTree>
    <p:extLst>
      <p:ext uri="{BB962C8B-B14F-4D97-AF65-F5344CB8AC3E}">
        <p14:creationId xmlns:p14="http://schemas.microsoft.com/office/powerpoint/2010/main" val="3066429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slide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48</a:t>
            </a:fld>
            <a:endParaRPr lang="nl-NL"/>
          </a:p>
        </p:txBody>
      </p:sp>
    </p:spTree>
    <p:extLst>
      <p:ext uri="{BB962C8B-B14F-4D97-AF65-F5344CB8AC3E}">
        <p14:creationId xmlns:p14="http://schemas.microsoft.com/office/powerpoint/2010/main" val="14447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slide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83</a:t>
            </a:fld>
            <a:endParaRPr lang="nl-NL"/>
          </a:p>
        </p:txBody>
      </p:sp>
    </p:spTree>
    <p:extLst>
      <p:ext uri="{BB962C8B-B14F-4D97-AF65-F5344CB8AC3E}">
        <p14:creationId xmlns:p14="http://schemas.microsoft.com/office/powerpoint/2010/main" val="3154607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92</a:t>
            </a:fld>
            <a:endParaRPr lang="nl-NL"/>
          </a:p>
        </p:txBody>
      </p:sp>
    </p:spTree>
    <p:extLst>
      <p:ext uri="{BB962C8B-B14F-4D97-AF65-F5344CB8AC3E}">
        <p14:creationId xmlns:p14="http://schemas.microsoft.com/office/powerpoint/2010/main" val="159943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paragraaf gaat in op specifieke VOL-VCA en VIL-VCU kennis. </a:t>
            </a:r>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16</a:t>
            </a:fld>
            <a:endParaRPr lang="nl-NL"/>
          </a:p>
        </p:txBody>
      </p:sp>
    </p:spTree>
    <p:extLst>
      <p:ext uri="{BB962C8B-B14F-4D97-AF65-F5344CB8AC3E}">
        <p14:creationId xmlns:p14="http://schemas.microsoft.com/office/powerpoint/2010/main" val="1333665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103</a:t>
            </a:fld>
            <a:endParaRPr lang="nl-NL"/>
          </a:p>
        </p:txBody>
      </p:sp>
    </p:spTree>
    <p:extLst>
      <p:ext uri="{BB962C8B-B14F-4D97-AF65-F5344CB8AC3E}">
        <p14:creationId xmlns:p14="http://schemas.microsoft.com/office/powerpoint/2010/main" val="649084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104</a:t>
            </a:fld>
            <a:endParaRPr lang="nl-NL"/>
          </a:p>
        </p:txBody>
      </p:sp>
    </p:spTree>
    <p:extLst>
      <p:ext uri="{BB962C8B-B14F-4D97-AF65-F5344CB8AC3E}">
        <p14:creationId xmlns:p14="http://schemas.microsoft.com/office/powerpoint/2010/main" val="1863258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111</a:t>
            </a:fld>
            <a:endParaRPr lang="nl-NL"/>
          </a:p>
        </p:txBody>
      </p:sp>
    </p:spTree>
    <p:extLst>
      <p:ext uri="{BB962C8B-B14F-4D97-AF65-F5344CB8AC3E}">
        <p14:creationId xmlns:p14="http://schemas.microsoft.com/office/powerpoint/2010/main" val="1697104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112</a:t>
            </a:fld>
            <a:endParaRPr lang="nl-NL"/>
          </a:p>
        </p:txBody>
      </p:sp>
    </p:spTree>
    <p:extLst>
      <p:ext uri="{BB962C8B-B14F-4D97-AF65-F5344CB8AC3E}">
        <p14:creationId xmlns:p14="http://schemas.microsoft.com/office/powerpoint/2010/main" val="1079557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122</a:t>
            </a:fld>
            <a:endParaRPr lang="nl-NL"/>
          </a:p>
        </p:txBody>
      </p:sp>
    </p:spTree>
    <p:extLst>
      <p:ext uri="{BB962C8B-B14F-4D97-AF65-F5344CB8AC3E}">
        <p14:creationId xmlns:p14="http://schemas.microsoft.com/office/powerpoint/2010/main" val="3038248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123</a:t>
            </a:fld>
            <a:endParaRPr lang="nl-NL"/>
          </a:p>
        </p:txBody>
      </p:sp>
    </p:spTree>
    <p:extLst>
      <p:ext uri="{BB962C8B-B14F-4D97-AF65-F5344CB8AC3E}">
        <p14:creationId xmlns:p14="http://schemas.microsoft.com/office/powerpoint/2010/main" val="2626129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127</a:t>
            </a:fld>
            <a:endParaRPr lang="nl-NL"/>
          </a:p>
        </p:txBody>
      </p:sp>
    </p:spTree>
    <p:extLst>
      <p:ext uri="{BB962C8B-B14F-4D97-AF65-F5344CB8AC3E}">
        <p14:creationId xmlns:p14="http://schemas.microsoft.com/office/powerpoint/2010/main" val="3442790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128</a:t>
            </a:fld>
            <a:endParaRPr lang="nl-NL"/>
          </a:p>
        </p:txBody>
      </p:sp>
    </p:spTree>
    <p:extLst>
      <p:ext uri="{BB962C8B-B14F-4D97-AF65-F5344CB8AC3E}">
        <p14:creationId xmlns:p14="http://schemas.microsoft.com/office/powerpoint/2010/main" val="1167585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131</a:t>
            </a:fld>
            <a:endParaRPr lang="nl-NL"/>
          </a:p>
        </p:txBody>
      </p:sp>
    </p:spTree>
    <p:extLst>
      <p:ext uri="{BB962C8B-B14F-4D97-AF65-F5344CB8AC3E}">
        <p14:creationId xmlns:p14="http://schemas.microsoft.com/office/powerpoint/2010/main" val="379630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17</a:t>
            </a:fld>
            <a:endParaRPr lang="nl-NL"/>
          </a:p>
        </p:txBody>
      </p:sp>
    </p:spTree>
    <p:extLst>
      <p:ext uri="{BB962C8B-B14F-4D97-AF65-F5344CB8AC3E}">
        <p14:creationId xmlns:p14="http://schemas.microsoft.com/office/powerpoint/2010/main" val="2013886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18</a:t>
            </a:fld>
            <a:endParaRPr lang="nl-NL"/>
          </a:p>
        </p:txBody>
      </p:sp>
    </p:spTree>
    <p:extLst>
      <p:ext uri="{BB962C8B-B14F-4D97-AF65-F5344CB8AC3E}">
        <p14:creationId xmlns:p14="http://schemas.microsoft.com/office/powerpoint/2010/main" val="1156788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19</a:t>
            </a:fld>
            <a:endParaRPr lang="nl-NL"/>
          </a:p>
        </p:txBody>
      </p:sp>
    </p:spTree>
    <p:extLst>
      <p:ext uri="{BB962C8B-B14F-4D97-AF65-F5344CB8AC3E}">
        <p14:creationId xmlns:p14="http://schemas.microsoft.com/office/powerpoint/2010/main" val="2836579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20</a:t>
            </a:fld>
            <a:endParaRPr lang="nl-NL"/>
          </a:p>
        </p:txBody>
      </p:sp>
    </p:spTree>
    <p:extLst>
      <p:ext uri="{BB962C8B-B14F-4D97-AF65-F5344CB8AC3E}">
        <p14:creationId xmlns:p14="http://schemas.microsoft.com/office/powerpoint/2010/main" val="169080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21</a:t>
            </a:fld>
            <a:endParaRPr lang="nl-NL"/>
          </a:p>
        </p:txBody>
      </p:sp>
    </p:spTree>
    <p:extLst>
      <p:ext uri="{BB962C8B-B14F-4D97-AF65-F5344CB8AC3E}">
        <p14:creationId xmlns:p14="http://schemas.microsoft.com/office/powerpoint/2010/main" val="3791752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26</a:t>
            </a:fld>
            <a:endParaRPr lang="nl-NL"/>
          </a:p>
        </p:txBody>
      </p:sp>
    </p:spTree>
    <p:extLst>
      <p:ext uri="{BB962C8B-B14F-4D97-AF65-F5344CB8AC3E}">
        <p14:creationId xmlns:p14="http://schemas.microsoft.com/office/powerpoint/2010/main" val="2618798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paragraaf gaat in op specifieke VOL-VCA en VIL-VCU kennis. </a:t>
            </a:r>
          </a:p>
          <a:p>
            <a:endParaRPr lang="nl-NL" dirty="0"/>
          </a:p>
        </p:txBody>
      </p:sp>
      <p:sp>
        <p:nvSpPr>
          <p:cNvPr id="4" name="Tijdelijke aanduiding voor dianummer 3"/>
          <p:cNvSpPr>
            <a:spLocks noGrp="1"/>
          </p:cNvSpPr>
          <p:nvPr>
            <p:ph type="sldNum" sz="quarter" idx="5"/>
          </p:nvPr>
        </p:nvSpPr>
        <p:spPr/>
        <p:txBody>
          <a:bodyPr/>
          <a:lstStyle/>
          <a:p>
            <a:fld id="{0D2BC31D-0338-465E-ADDF-DC9117C7E441}" type="slidenum">
              <a:rPr lang="nl-NL" smtClean="0"/>
              <a:t>28</a:t>
            </a:fld>
            <a:endParaRPr lang="nl-NL"/>
          </a:p>
        </p:txBody>
      </p:sp>
    </p:spTree>
    <p:extLst>
      <p:ext uri="{BB962C8B-B14F-4D97-AF65-F5344CB8AC3E}">
        <p14:creationId xmlns:p14="http://schemas.microsoft.com/office/powerpoint/2010/main" val="2711859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pic>
        <p:nvPicPr>
          <p:cNvPr id="7" name="Tijdelijke aanduiding voor inhoud 3">
            <a:extLst>
              <a:ext uri="{FF2B5EF4-FFF2-40B4-BE49-F238E27FC236}">
                <a16:creationId xmlns:a16="http://schemas.microsoft.com/office/drawing/2014/main" id="{7BD4E970-2643-2C10-AC8B-29441A66EB31}"/>
              </a:ext>
            </a:extLst>
          </p:cNvPr>
          <p:cNvPicPr>
            <a:picLocks noChangeAspect="1"/>
          </p:cNvPicPr>
          <p:nvPr userDrawn="1"/>
        </p:nvPicPr>
        <p:blipFill>
          <a:blip r:embed="rId2"/>
          <a:stretch>
            <a:fillRect/>
          </a:stretch>
        </p:blipFill>
        <p:spPr>
          <a:xfrm>
            <a:off x="838200" y="1996871"/>
            <a:ext cx="6494698" cy="3394274"/>
          </a:xfrm>
          <a:prstGeom prst="rect">
            <a:avLst/>
          </a:prstGeom>
        </p:spPr>
      </p:pic>
      <p:sp>
        <p:nvSpPr>
          <p:cNvPr id="8" name="Titel 1">
            <a:extLst>
              <a:ext uri="{FF2B5EF4-FFF2-40B4-BE49-F238E27FC236}">
                <a16:creationId xmlns:a16="http://schemas.microsoft.com/office/drawing/2014/main" id="{3AEF906A-EAE2-5378-12EA-DA0D2379EFEF}"/>
              </a:ext>
            </a:extLst>
          </p:cNvPr>
          <p:cNvSpPr>
            <a:spLocks noGrp="1"/>
          </p:cNvSpPr>
          <p:nvPr>
            <p:ph type="title"/>
          </p:nvPr>
        </p:nvSpPr>
        <p:spPr>
          <a:xfrm>
            <a:off x="838200" y="365125"/>
            <a:ext cx="10515600" cy="1325563"/>
          </a:xfrm>
        </p:spPr>
        <p:txBody>
          <a:bodyPr/>
          <a:lstStyle>
            <a:lvl1pPr>
              <a:defRPr b="1"/>
            </a:lvl1pPr>
          </a:lstStyle>
          <a:p>
            <a:r>
              <a:rPr lang="nl-NL"/>
              <a:t>Klik om stijl te bewerken</a:t>
            </a:r>
          </a:p>
        </p:txBody>
      </p:sp>
      <p:pic>
        <p:nvPicPr>
          <p:cNvPr id="9" name="Afbeelding 8">
            <a:extLst>
              <a:ext uri="{FF2B5EF4-FFF2-40B4-BE49-F238E27FC236}">
                <a16:creationId xmlns:a16="http://schemas.microsoft.com/office/drawing/2014/main" id="{B783E421-4ABC-1A77-18FA-DA849BF0202E}"/>
              </a:ext>
            </a:extLst>
          </p:cNvPr>
          <p:cNvPicPr>
            <a:picLocks noChangeAspect="1"/>
          </p:cNvPicPr>
          <p:nvPr userDrawn="1"/>
        </p:nvPicPr>
        <p:blipFill>
          <a:blip r:embed="rId3"/>
          <a:stretch>
            <a:fillRect/>
          </a:stretch>
        </p:blipFill>
        <p:spPr>
          <a:xfrm>
            <a:off x="9562854" y="5934479"/>
            <a:ext cx="2307712" cy="703529"/>
          </a:xfrm>
          <a:prstGeom prst="rect">
            <a:avLst/>
          </a:prstGeom>
        </p:spPr>
      </p:pic>
    </p:spTree>
    <p:extLst>
      <p:ext uri="{BB962C8B-B14F-4D97-AF65-F5344CB8AC3E}">
        <p14:creationId xmlns:p14="http://schemas.microsoft.com/office/powerpoint/2010/main" val="298183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8174414-5850-9E17-396F-04C17537ADAC}"/>
              </a:ext>
            </a:extLst>
          </p:cNvPr>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600"/>
            </a:lvl4pPr>
            <a:lvl5pPr>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Tijdelijke aanduiding voor inhoud 4" descr="Afbeelding met tekst, Graphics, Lettertype, grafische vormgeving&#10;&#10;Automatisch gegenereerde beschrijving">
            <a:extLst>
              <a:ext uri="{FF2B5EF4-FFF2-40B4-BE49-F238E27FC236}">
                <a16:creationId xmlns:a16="http://schemas.microsoft.com/office/drawing/2014/main" id="{BAF8586A-B561-5950-64A0-E94B198585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60" y="6003740"/>
            <a:ext cx="2211631" cy="672725"/>
          </a:xfrm>
          <a:prstGeom prst="rect">
            <a:avLst/>
          </a:prstGeom>
        </p:spPr>
      </p:pic>
      <p:sp>
        <p:nvSpPr>
          <p:cNvPr id="9" name="Titel 1">
            <a:extLst>
              <a:ext uri="{FF2B5EF4-FFF2-40B4-BE49-F238E27FC236}">
                <a16:creationId xmlns:a16="http://schemas.microsoft.com/office/drawing/2014/main" id="{3AA4CA45-6E22-FD0F-09C0-953EC5329CB0}"/>
              </a:ext>
            </a:extLst>
          </p:cNvPr>
          <p:cNvSpPr>
            <a:spLocks noGrp="1"/>
          </p:cNvSpPr>
          <p:nvPr>
            <p:ph type="title"/>
          </p:nvPr>
        </p:nvSpPr>
        <p:spPr>
          <a:xfrm>
            <a:off x="838200" y="365125"/>
            <a:ext cx="10515600" cy="1325563"/>
          </a:xfrm>
        </p:spPr>
        <p:txBody>
          <a:bodyPr/>
          <a:lstStyle/>
          <a:p>
            <a:r>
              <a:rPr lang="nl-NL">
                <a:solidFill>
                  <a:schemeClr val="tx1">
                    <a:lumMod val="65000"/>
                    <a:lumOff val="35000"/>
                  </a:schemeClr>
                </a:solidFill>
              </a:rPr>
              <a:t>Klik om stijl te bewerken</a:t>
            </a:r>
          </a:p>
        </p:txBody>
      </p:sp>
    </p:spTree>
    <p:extLst>
      <p:ext uri="{BB962C8B-B14F-4D97-AF65-F5344CB8AC3E}">
        <p14:creationId xmlns:p14="http://schemas.microsoft.com/office/powerpoint/2010/main" val="215916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B4DBF36C-8AB9-4A33-8FF0-36175B373366}" type="datetimeFigureOut">
              <a:rPr lang="nl-NL" smtClean="0"/>
              <a:pPr/>
              <a:t>26-01-2026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4AD1220-6311-4EBA-AFC8-21ABA0C816CB}" type="slidenum">
              <a:rPr lang="nl-NL" smtClean="0"/>
              <a:pPr/>
              <a:t>‹nr.›</a:t>
            </a:fld>
            <a:endParaRPr lang="nl-NL"/>
          </a:p>
        </p:txBody>
      </p:sp>
    </p:spTree>
    <p:extLst>
      <p:ext uri="{BB962C8B-B14F-4D97-AF65-F5344CB8AC3E}">
        <p14:creationId xmlns:p14="http://schemas.microsoft.com/office/powerpoint/2010/main" val="168809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4DBF36C-8AB9-4A33-8FF0-36175B373366}" type="datetimeFigureOut">
              <a:rPr lang="nl-NL" smtClean="0"/>
              <a:pPr/>
              <a:t>26-01-2026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4AD1220-6311-4EBA-AFC8-21ABA0C816CB}" type="slidenum">
              <a:rPr lang="nl-NL" smtClean="0"/>
              <a:pPr/>
              <a:t>‹nr.›</a:t>
            </a:fld>
            <a:endParaRPr lang="nl-NL"/>
          </a:p>
        </p:txBody>
      </p:sp>
    </p:spTree>
    <p:extLst>
      <p:ext uri="{BB962C8B-B14F-4D97-AF65-F5344CB8AC3E}">
        <p14:creationId xmlns:p14="http://schemas.microsoft.com/office/powerpoint/2010/main" val="4184303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85CFC29-4027-E442-22E0-D988B4648B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7C7BEAF-6B4D-6254-EA4E-0A90DA8321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6458FA3-52FC-F75A-4072-DE7609CB5E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20574-6956-4B4A-AD2E-149BB9B6BD87}" type="datetimeFigureOut">
              <a:rPr lang="nl-NL" smtClean="0"/>
              <a:t>26-01-2026</a:t>
            </a:fld>
            <a:endParaRPr lang="nl-NL"/>
          </a:p>
        </p:txBody>
      </p:sp>
      <p:sp>
        <p:nvSpPr>
          <p:cNvPr id="5" name="Tijdelijke aanduiding voor voettekst 4">
            <a:extLst>
              <a:ext uri="{FF2B5EF4-FFF2-40B4-BE49-F238E27FC236}">
                <a16:creationId xmlns:a16="http://schemas.microsoft.com/office/drawing/2014/main" id="{F058DDD1-B117-A416-A035-2A3471EA1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3439A65-EF78-080C-D90A-0C9689FF69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1CEE8-327F-4C29-95A0-07EA4615A90D}" type="slidenum">
              <a:rPr lang="nl-NL" smtClean="0"/>
              <a:t>‹nr.›</a:t>
            </a:fld>
            <a:endParaRPr lang="nl-NL"/>
          </a:p>
        </p:txBody>
      </p:sp>
      <p:sp>
        <p:nvSpPr>
          <p:cNvPr id="8" name="Tekstvak 7">
            <a:extLst>
              <a:ext uri="{FF2B5EF4-FFF2-40B4-BE49-F238E27FC236}">
                <a16:creationId xmlns:a16="http://schemas.microsoft.com/office/drawing/2014/main" id="{08692C96-04AD-D0BC-9ACA-66259AB29A01}"/>
              </a:ext>
            </a:extLst>
          </p:cNvPr>
          <p:cNvSpPr txBox="1"/>
          <p:nvPr userDrawn="1">
            <p:extLst>
              <p:ext uri="{1162E1C5-73C7-4A58-AE30-91384D911F3F}">
                <p184:classification xmlns:p184="http://schemas.microsoft.com/office/powerpoint/2018/4/main" val="ftr"/>
              </p:ext>
            </p:extLst>
          </p:nvPr>
        </p:nvSpPr>
        <p:spPr>
          <a:xfrm>
            <a:off x="0" y="6751320"/>
            <a:ext cx="860425" cy="106680"/>
          </a:xfrm>
          <a:prstGeom prst="rect">
            <a:avLst/>
          </a:prstGeom>
        </p:spPr>
        <p:txBody>
          <a:bodyPr horzOverflow="overflow" lIns="0" tIns="0" rIns="0" bIns="0">
            <a:spAutoFit/>
          </a:bodyPr>
          <a:lstStyle/>
          <a:p>
            <a:pPr algn="l"/>
            <a:r>
              <a:rPr lang="nl-NL" sz="700">
                <a:solidFill>
                  <a:srgbClr val="000000"/>
                </a:solidFill>
                <a:latin typeface="Calibri" panose="020F0502020204030204" pitchFamily="34" charset="0"/>
                <a:cs typeface="Calibri" panose="020F0502020204030204" pitchFamily="34" charset="0"/>
              </a:rPr>
              <a:t>Classificatie: Corporate</a:t>
            </a:r>
          </a:p>
        </p:txBody>
      </p:sp>
    </p:spTree>
    <p:extLst>
      <p:ext uri="{BB962C8B-B14F-4D97-AF65-F5344CB8AC3E}">
        <p14:creationId xmlns:p14="http://schemas.microsoft.com/office/powerpoint/2010/main" val="73704529"/>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vca-proefexamens.n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F93BF-AF73-52F8-715B-6CEE3248599C}"/>
              </a:ext>
            </a:extLst>
          </p:cNvPr>
          <p:cNvSpPr>
            <a:spLocks noGrp="1"/>
          </p:cNvSpPr>
          <p:nvPr>
            <p:ph type="title" idx="4294967295"/>
          </p:nvPr>
        </p:nvSpPr>
        <p:spPr>
          <a:xfrm>
            <a:off x="450920" y="433876"/>
            <a:ext cx="10515600" cy="1325563"/>
          </a:xfrm>
        </p:spPr>
        <p:txBody>
          <a:bodyPr/>
          <a:lstStyle/>
          <a:p>
            <a:r>
              <a:rPr lang="nl-NL" b="1" dirty="0"/>
              <a:t>VOL-VCA en VIL-VCU</a:t>
            </a:r>
          </a:p>
        </p:txBody>
      </p:sp>
      <p:sp>
        <p:nvSpPr>
          <p:cNvPr id="3" name="Tekstvak 2">
            <a:extLst>
              <a:ext uri="{FF2B5EF4-FFF2-40B4-BE49-F238E27FC236}">
                <a16:creationId xmlns:a16="http://schemas.microsoft.com/office/drawing/2014/main" id="{C58CB9DD-B228-464B-6C7F-98A27713F631}"/>
              </a:ext>
            </a:extLst>
          </p:cNvPr>
          <p:cNvSpPr txBox="1"/>
          <p:nvPr/>
        </p:nvSpPr>
        <p:spPr>
          <a:xfrm>
            <a:off x="6095999" y="2551837"/>
            <a:ext cx="5254935" cy="1200329"/>
          </a:xfrm>
          <a:prstGeom prst="rect">
            <a:avLst/>
          </a:prstGeom>
          <a:noFill/>
        </p:spPr>
        <p:txBody>
          <a:bodyPr wrap="square" rtlCol="0">
            <a:spAutoFit/>
          </a:bodyPr>
          <a:lstStyle/>
          <a:p>
            <a:pPr marL="285750" indent="-285750">
              <a:buFont typeface="Arial" panose="020B0604020202020204" pitchFamily="34" charset="0"/>
              <a:buChar char="•"/>
            </a:pPr>
            <a:r>
              <a:rPr lang="nl-NL" dirty="0"/>
              <a:t>Verantwoord gedrag en houding op de werkvloer.</a:t>
            </a:r>
          </a:p>
          <a:p>
            <a:pPr marL="285750" indent="-285750">
              <a:buFont typeface="Arial" panose="020B0604020202020204" pitchFamily="34" charset="0"/>
              <a:buChar char="•"/>
            </a:pPr>
            <a:r>
              <a:rPr lang="nl-NL" dirty="0"/>
              <a:t>Bewuste keuzes maken vóór, tijdens en na werkzaamheden.</a:t>
            </a:r>
          </a:p>
          <a:p>
            <a:pPr marL="285750" indent="-285750">
              <a:buFont typeface="Arial" panose="020B0604020202020204" pitchFamily="34" charset="0"/>
              <a:buChar char="•"/>
            </a:pPr>
            <a:r>
              <a:rPr lang="nl-NL" dirty="0"/>
              <a:t>Risico’s beperken door veilig handelen.</a:t>
            </a:r>
          </a:p>
        </p:txBody>
      </p:sp>
      <p:pic>
        <p:nvPicPr>
          <p:cNvPr id="5" name="Afbeelding 4">
            <a:extLst>
              <a:ext uri="{FF2B5EF4-FFF2-40B4-BE49-F238E27FC236}">
                <a16:creationId xmlns:a16="http://schemas.microsoft.com/office/drawing/2014/main" id="{EB92ED6E-4C8E-3267-3A38-70953AC5D3A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4127" y="1691294"/>
            <a:ext cx="4385928" cy="4582313"/>
          </a:xfrm>
          <a:prstGeom prst="rect">
            <a:avLst/>
          </a:prstGeom>
        </p:spPr>
      </p:pic>
      <p:sp>
        <p:nvSpPr>
          <p:cNvPr id="6" name="Tekstvak 5">
            <a:extLst>
              <a:ext uri="{FF2B5EF4-FFF2-40B4-BE49-F238E27FC236}">
                <a16:creationId xmlns:a16="http://schemas.microsoft.com/office/drawing/2014/main" id="{FBA54958-3980-B2C8-1567-70B32B6EF641}"/>
              </a:ext>
            </a:extLst>
          </p:cNvPr>
          <p:cNvSpPr txBox="1"/>
          <p:nvPr/>
        </p:nvSpPr>
        <p:spPr>
          <a:xfrm>
            <a:off x="10300996" y="6428792"/>
            <a:ext cx="1782147" cy="307777"/>
          </a:xfrm>
          <a:prstGeom prst="rect">
            <a:avLst/>
          </a:prstGeom>
          <a:noFill/>
        </p:spPr>
        <p:txBody>
          <a:bodyPr wrap="square" rtlCol="0">
            <a:spAutoFit/>
          </a:bodyPr>
          <a:lstStyle/>
          <a:p>
            <a:r>
              <a:rPr lang="nl-NL" sz="1400" i="1" dirty="0"/>
              <a:t>Versie 6.0.2</a:t>
            </a:r>
          </a:p>
        </p:txBody>
      </p:sp>
    </p:spTree>
    <p:extLst>
      <p:ext uri="{BB962C8B-B14F-4D97-AF65-F5344CB8AC3E}">
        <p14:creationId xmlns:p14="http://schemas.microsoft.com/office/powerpoint/2010/main" val="1214474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A38BA5E-2EB3-F2A5-1530-0E5CC4616977}"/>
              </a:ext>
            </a:extLst>
          </p:cNvPr>
          <p:cNvSpPr>
            <a:spLocks noGrp="1"/>
          </p:cNvSpPr>
          <p:nvPr>
            <p:ph idx="1"/>
          </p:nvPr>
        </p:nvSpPr>
        <p:spPr/>
        <p:txBody>
          <a:bodyPr/>
          <a:lstStyle/>
          <a:p>
            <a:pPr marL="0" indent="0">
              <a:buNone/>
            </a:pPr>
            <a:r>
              <a:rPr lang="nl-NL" b="1" dirty="0"/>
              <a:t>Arbeidstijdenwet &amp; Milieuwetgeving</a:t>
            </a:r>
          </a:p>
          <a:p>
            <a:pPr marL="0" indent="0">
              <a:buNone/>
            </a:pPr>
            <a:endParaRPr lang="nl-NL" b="1" dirty="0"/>
          </a:p>
          <a:p>
            <a:r>
              <a:rPr lang="nl-NL" dirty="0"/>
              <a:t>Arbeidstijdenwet:</a:t>
            </a:r>
          </a:p>
          <a:p>
            <a:pPr lvl="1"/>
            <a:r>
              <a:rPr lang="nl-NL" dirty="0"/>
              <a:t>Regels voor werk- en rusttijden.</a:t>
            </a:r>
          </a:p>
          <a:p>
            <a:pPr lvl="1"/>
            <a:r>
              <a:rPr lang="nl-NL" dirty="0"/>
              <a:t>Houdt rekening met soort werk, omstandigheden en zorgtaken.</a:t>
            </a:r>
          </a:p>
          <a:p>
            <a:pPr lvl="1"/>
            <a:r>
              <a:rPr lang="nl-NL" dirty="0"/>
              <a:t>Extra regels bij besloten ruimten, extreme hitte/kou.</a:t>
            </a:r>
          </a:p>
          <a:p>
            <a:r>
              <a:rPr lang="nl-NL" dirty="0"/>
              <a:t>Milieuwetgeving – doelstellingen:</a:t>
            </a:r>
          </a:p>
          <a:p>
            <a:pPr lvl="1"/>
            <a:r>
              <a:rPr lang="nl-NL" dirty="0"/>
              <a:t>Bescherming mens en omgeving tegen schadelijke effecten.</a:t>
            </a:r>
          </a:p>
          <a:p>
            <a:pPr lvl="1"/>
            <a:r>
              <a:rPr lang="nl-NL" dirty="0"/>
              <a:t>Beperken van uitstoot en afval.</a:t>
            </a:r>
          </a:p>
          <a:p>
            <a:pPr lvl="1"/>
            <a:r>
              <a:rPr lang="nl-NL" dirty="0"/>
              <a:t>Juiste verwijdering en gescheiden inzameling en verwerking van afval.</a:t>
            </a:r>
          </a:p>
          <a:p>
            <a:pPr lvl="1"/>
            <a:r>
              <a:rPr lang="nl-NL" dirty="0"/>
              <a:t>Energiebesparing en hergebruik van grondstoffen.</a:t>
            </a:r>
          </a:p>
        </p:txBody>
      </p:sp>
      <p:sp>
        <p:nvSpPr>
          <p:cNvPr id="3" name="Titel 2">
            <a:extLst>
              <a:ext uri="{FF2B5EF4-FFF2-40B4-BE49-F238E27FC236}">
                <a16:creationId xmlns:a16="http://schemas.microsoft.com/office/drawing/2014/main" id="{5724A0EA-CBD5-060C-35D2-63B4FF4EF7C4}"/>
              </a:ext>
            </a:extLst>
          </p:cNvPr>
          <p:cNvSpPr>
            <a:spLocks noGrp="1"/>
          </p:cNvSpPr>
          <p:nvPr>
            <p:ph type="title"/>
          </p:nvPr>
        </p:nvSpPr>
        <p:spPr/>
        <p:txBody>
          <a:bodyPr/>
          <a:lstStyle/>
          <a:p>
            <a:r>
              <a:rPr lang="nl-NL" b="1"/>
              <a:t>1.3 Arbeidstijdenwet, milieuwetgeving en CE-markering</a:t>
            </a:r>
          </a:p>
        </p:txBody>
      </p:sp>
    </p:spTree>
    <p:extLst>
      <p:ext uri="{BB962C8B-B14F-4D97-AF65-F5344CB8AC3E}">
        <p14:creationId xmlns:p14="http://schemas.microsoft.com/office/powerpoint/2010/main" val="10884032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5E1752E-D71C-B97C-C7DD-686A493F3150}"/>
              </a:ext>
            </a:extLst>
          </p:cNvPr>
          <p:cNvSpPr>
            <a:spLocks noGrp="1"/>
          </p:cNvSpPr>
          <p:nvPr>
            <p:ph idx="1"/>
          </p:nvPr>
        </p:nvSpPr>
        <p:spPr/>
        <p:txBody>
          <a:bodyPr>
            <a:normAutofit fontScale="92500" lnSpcReduction="20000"/>
          </a:bodyPr>
          <a:lstStyle/>
          <a:p>
            <a:r>
              <a:rPr lang="nl-NL"/>
              <a:t>Preventieve maatregelen:</a:t>
            </a:r>
          </a:p>
          <a:p>
            <a:pPr lvl="1"/>
            <a:r>
              <a:rPr lang="nl-NL"/>
              <a:t>Blootstelling vermijden (gesloten systemen).</a:t>
            </a:r>
          </a:p>
          <a:p>
            <a:pPr lvl="1"/>
            <a:r>
              <a:rPr lang="nl-NL"/>
              <a:t>Inenten waar mogelijk.</a:t>
            </a:r>
          </a:p>
          <a:p>
            <a:pPr lvl="1"/>
            <a:r>
              <a:rPr lang="nl-NL"/>
              <a:t>Beperk aantal en duur van blootstelling.</a:t>
            </a:r>
          </a:p>
          <a:p>
            <a:r>
              <a:rPr lang="nl-NL"/>
              <a:t>PBM:</a:t>
            </a:r>
          </a:p>
          <a:p>
            <a:pPr lvl="1"/>
            <a:r>
              <a:rPr lang="nl-NL"/>
              <a:t>Overall, </a:t>
            </a:r>
            <a:r>
              <a:rPr lang="nl-NL" err="1"/>
              <a:t>filterbusmasker</a:t>
            </a:r>
            <a:r>
              <a:rPr lang="nl-NL"/>
              <a:t>, latex handschoenen.</a:t>
            </a:r>
          </a:p>
          <a:p>
            <a:pPr lvl="1"/>
            <a:r>
              <a:rPr lang="nl-NL"/>
              <a:t>Oog- of gelaatsbescherming bij spatten.</a:t>
            </a:r>
          </a:p>
          <a:p>
            <a:pPr lvl="1"/>
            <a:r>
              <a:rPr lang="nl-NL"/>
              <a:t>Beschermende crème voor huid.</a:t>
            </a:r>
          </a:p>
          <a:p>
            <a:r>
              <a:rPr lang="nl-NL"/>
              <a:t>Hygiëne:</a:t>
            </a:r>
          </a:p>
          <a:p>
            <a:pPr lvl="1"/>
            <a:r>
              <a:rPr lang="nl-NL"/>
              <a:t>Handen en gezicht wassen na werk en pauzes.</a:t>
            </a:r>
          </a:p>
          <a:p>
            <a:pPr lvl="1"/>
            <a:r>
              <a:rPr lang="nl-NL" err="1"/>
              <a:t>Naaldenbox</a:t>
            </a:r>
            <a:r>
              <a:rPr lang="nl-NL"/>
              <a:t> voor veilige afvoer injectienaalden.</a:t>
            </a:r>
          </a:p>
          <a:p>
            <a:r>
              <a:rPr lang="nl-NL"/>
              <a:t>Let op:</a:t>
            </a:r>
          </a:p>
          <a:p>
            <a:pPr lvl="1"/>
            <a:r>
              <a:rPr lang="nl-NL"/>
              <a:t>Biologische stoffen kunnen ook bijtend, irriterend of sensibiliserend zijn.</a:t>
            </a:r>
          </a:p>
          <a:p>
            <a:pPr lvl="1"/>
            <a:r>
              <a:rPr lang="nl-NL"/>
              <a:t>Waarschuwingsborden plaatsen.</a:t>
            </a:r>
          </a:p>
          <a:p>
            <a:endParaRPr lang="nl-NL"/>
          </a:p>
        </p:txBody>
      </p:sp>
      <p:sp>
        <p:nvSpPr>
          <p:cNvPr id="3" name="Titel 2">
            <a:extLst>
              <a:ext uri="{FF2B5EF4-FFF2-40B4-BE49-F238E27FC236}">
                <a16:creationId xmlns:a16="http://schemas.microsoft.com/office/drawing/2014/main" id="{BFDFEE8E-6B8A-2A90-61C0-5D634CE4ECF4}"/>
              </a:ext>
            </a:extLst>
          </p:cNvPr>
          <p:cNvSpPr>
            <a:spLocks noGrp="1"/>
          </p:cNvSpPr>
          <p:nvPr>
            <p:ph type="title"/>
          </p:nvPr>
        </p:nvSpPr>
        <p:spPr/>
        <p:txBody>
          <a:bodyPr/>
          <a:lstStyle/>
          <a:p>
            <a:r>
              <a:rPr lang="nl-NL" b="1"/>
              <a:t>Bescherming &amp; PBM</a:t>
            </a:r>
          </a:p>
        </p:txBody>
      </p:sp>
    </p:spTree>
    <p:extLst>
      <p:ext uri="{BB962C8B-B14F-4D97-AF65-F5344CB8AC3E}">
        <p14:creationId xmlns:p14="http://schemas.microsoft.com/office/powerpoint/2010/main" val="962046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8F83F46-8E50-3CAA-E2D7-129DE0EA95BD}"/>
              </a:ext>
            </a:extLst>
          </p:cNvPr>
          <p:cNvSpPr>
            <a:spLocks noGrp="1"/>
          </p:cNvSpPr>
          <p:nvPr>
            <p:ph idx="1"/>
          </p:nvPr>
        </p:nvSpPr>
        <p:spPr/>
        <p:txBody>
          <a:bodyPr>
            <a:normAutofit fontScale="70000" lnSpcReduction="20000"/>
          </a:bodyPr>
          <a:lstStyle/>
          <a:p>
            <a:pPr marL="0" indent="0">
              <a:buNone/>
            </a:pPr>
            <a:r>
              <a:rPr lang="nl-NL" sz="3400" b="1"/>
              <a:t>Gascilinders – gevaren &amp; veiligheidsmaatregelen</a:t>
            </a:r>
          </a:p>
          <a:p>
            <a:pPr marL="0" indent="0">
              <a:buNone/>
            </a:pPr>
            <a:endParaRPr lang="nl-NL" b="1"/>
          </a:p>
          <a:p>
            <a:r>
              <a:rPr lang="nl-NL"/>
              <a:t>Gebruik:</a:t>
            </a:r>
          </a:p>
          <a:p>
            <a:pPr lvl="1"/>
            <a:r>
              <a:rPr lang="nl-NL"/>
              <a:t>Lassen, snijden, branden.</a:t>
            </a:r>
          </a:p>
          <a:p>
            <a:pPr lvl="1"/>
            <a:r>
              <a:rPr lang="nl-NL"/>
              <a:t>Opwarmen van bitumen, industrieprocessen, ademluchttoestellen.</a:t>
            </a:r>
          </a:p>
          <a:p>
            <a:r>
              <a:rPr lang="nl-NL"/>
              <a:t>Gevaren:</a:t>
            </a:r>
          </a:p>
          <a:p>
            <a:pPr lvl="1"/>
            <a:r>
              <a:rPr lang="nl-NL"/>
              <a:t>Fysische explosie door druk.</a:t>
            </a:r>
          </a:p>
          <a:p>
            <a:pPr lvl="1"/>
            <a:r>
              <a:rPr lang="nl-NL"/>
              <a:t>Mechanisch geweld van brokstukken.</a:t>
            </a:r>
          </a:p>
          <a:p>
            <a:pPr lvl="1"/>
            <a:r>
              <a:rPr lang="nl-NL"/>
              <a:t>Giftige of bijtende inhoud.</a:t>
            </a:r>
          </a:p>
          <a:p>
            <a:pPr lvl="1"/>
            <a:r>
              <a:rPr lang="nl-NL"/>
              <a:t>Brand- of explosiegevaar.</a:t>
            </a:r>
          </a:p>
          <a:p>
            <a:pPr lvl="1"/>
            <a:r>
              <a:rPr lang="nl-NL"/>
              <a:t>Lekkage → verstikking, brand, milieuvervuiling.</a:t>
            </a:r>
          </a:p>
          <a:p>
            <a:r>
              <a:rPr lang="nl-NL"/>
              <a:t>Veiligheidsmaatregelen:</a:t>
            </a:r>
          </a:p>
          <a:p>
            <a:pPr lvl="1"/>
            <a:r>
              <a:rPr lang="nl-NL"/>
              <a:t>Zet cilinders goed vast.</a:t>
            </a:r>
          </a:p>
          <a:p>
            <a:pPr lvl="1"/>
            <a:r>
              <a:rPr lang="nl-NL"/>
              <a:t>Bescherm tegen zon, warmte, weersinvloeden.</a:t>
            </a:r>
          </a:p>
          <a:p>
            <a:pPr lvl="1"/>
            <a:r>
              <a:rPr lang="nl-NL"/>
              <a:t>Ventileer opslagruimte.</a:t>
            </a:r>
          </a:p>
          <a:p>
            <a:pPr lvl="1"/>
            <a:r>
              <a:rPr lang="nl-NL"/>
              <a:t>Houd zuurstof gescheiden van brandbare gassen.</a:t>
            </a:r>
          </a:p>
          <a:p>
            <a:pPr lvl="1"/>
            <a:r>
              <a:rPr lang="nl-NL"/>
              <a:t>Opslag niet in kelders/putten → bij voorkeur buiten.</a:t>
            </a:r>
          </a:p>
          <a:p>
            <a:pPr lvl="1"/>
            <a:r>
              <a:rPr lang="nl-NL"/>
              <a:t>Blusmiddelen en water bij opslag.</a:t>
            </a:r>
          </a:p>
          <a:p>
            <a:pPr marL="0" indent="0">
              <a:buNone/>
            </a:pPr>
            <a:endParaRPr lang="nl-NL" b="1"/>
          </a:p>
        </p:txBody>
      </p:sp>
      <p:sp>
        <p:nvSpPr>
          <p:cNvPr id="3" name="Titel 2">
            <a:extLst>
              <a:ext uri="{FF2B5EF4-FFF2-40B4-BE49-F238E27FC236}">
                <a16:creationId xmlns:a16="http://schemas.microsoft.com/office/drawing/2014/main" id="{E65269E5-2CEC-51C9-1CEB-87731EA5D3EB}"/>
              </a:ext>
            </a:extLst>
          </p:cNvPr>
          <p:cNvSpPr>
            <a:spLocks noGrp="1"/>
          </p:cNvSpPr>
          <p:nvPr>
            <p:ph type="title"/>
          </p:nvPr>
        </p:nvSpPr>
        <p:spPr/>
        <p:txBody>
          <a:bodyPr/>
          <a:lstStyle/>
          <a:p>
            <a:r>
              <a:rPr lang="nl-NL" b="1" dirty="0"/>
              <a:t>8.7 Industriële gascilinders</a:t>
            </a:r>
          </a:p>
        </p:txBody>
      </p:sp>
    </p:spTree>
    <p:extLst>
      <p:ext uri="{BB962C8B-B14F-4D97-AF65-F5344CB8AC3E}">
        <p14:creationId xmlns:p14="http://schemas.microsoft.com/office/powerpoint/2010/main" val="38971902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CA33FB7-7510-4A81-B7F2-6D4053FEA6F5}"/>
              </a:ext>
            </a:extLst>
          </p:cNvPr>
          <p:cNvSpPr>
            <a:spLocks noGrp="1"/>
          </p:cNvSpPr>
          <p:nvPr>
            <p:ph idx="1"/>
          </p:nvPr>
        </p:nvSpPr>
        <p:spPr/>
        <p:txBody>
          <a:bodyPr>
            <a:normAutofit fontScale="92500" lnSpcReduction="20000"/>
          </a:bodyPr>
          <a:lstStyle/>
          <a:p>
            <a:pPr>
              <a:buNone/>
            </a:pPr>
            <a:r>
              <a:rPr lang="nl-NL" b="1"/>
              <a:t>Kleurcodering cilinders:</a:t>
            </a:r>
            <a:endParaRPr lang="nl-NL"/>
          </a:p>
          <a:p>
            <a:pPr>
              <a:buFont typeface="Arial" panose="020B0604020202020204" pitchFamily="34" charset="0"/>
              <a:buChar char="•"/>
            </a:pPr>
            <a:r>
              <a:rPr lang="nl-NL"/>
              <a:t>Zuurstof → witte schouder.</a:t>
            </a:r>
          </a:p>
          <a:p>
            <a:pPr>
              <a:buFont typeface="Arial" panose="020B0604020202020204" pitchFamily="34" charset="0"/>
              <a:buChar char="•"/>
            </a:pPr>
            <a:r>
              <a:rPr lang="nl-NL"/>
              <a:t>Stikstof → zwarte schouder.</a:t>
            </a:r>
          </a:p>
          <a:p>
            <a:pPr>
              <a:buFont typeface="Arial" panose="020B0604020202020204" pitchFamily="34" charset="0"/>
              <a:buChar char="•"/>
            </a:pPr>
            <a:r>
              <a:rPr lang="nl-NL"/>
              <a:t>Koolzuurgas → grijze schouder.</a:t>
            </a:r>
          </a:p>
          <a:p>
            <a:pPr>
              <a:buFont typeface="Arial" panose="020B0604020202020204" pitchFamily="34" charset="0"/>
              <a:buChar char="•"/>
            </a:pPr>
            <a:r>
              <a:rPr lang="nl-NL"/>
              <a:t>Lucht → lichtgroene schouder.</a:t>
            </a:r>
          </a:p>
          <a:p>
            <a:pPr>
              <a:buFont typeface="Arial" panose="020B0604020202020204" pitchFamily="34" charset="0"/>
              <a:buChar char="•"/>
            </a:pPr>
            <a:r>
              <a:rPr lang="nl-NL"/>
              <a:t>Acetyleen → kastanjebruine schouder.</a:t>
            </a:r>
          </a:p>
          <a:p>
            <a:pPr>
              <a:buNone/>
            </a:pPr>
            <a:r>
              <a:rPr lang="nl-NL" b="1"/>
              <a:t>Opslag &amp; transport:</a:t>
            </a:r>
            <a:endParaRPr lang="nl-NL"/>
          </a:p>
          <a:p>
            <a:pPr>
              <a:buFont typeface="Arial" panose="020B0604020202020204" pitchFamily="34" charset="0"/>
              <a:buChar char="•"/>
            </a:pPr>
            <a:r>
              <a:rPr lang="nl-NL"/>
              <a:t>Gebruik lekbakken en tankwallen.</a:t>
            </a:r>
          </a:p>
          <a:p>
            <a:pPr>
              <a:buFont typeface="Arial" panose="020B0604020202020204" pitchFamily="34" charset="0"/>
              <a:buChar char="•"/>
            </a:pPr>
            <a:r>
              <a:rPr lang="nl-NL"/>
              <a:t>ADR-regelgeving voor vervoer.</a:t>
            </a:r>
          </a:p>
          <a:p>
            <a:pPr>
              <a:buFont typeface="Arial" panose="020B0604020202020204" pitchFamily="34" charset="0"/>
              <a:buChar char="•"/>
            </a:pPr>
            <a:r>
              <a:rPr lang="nl-NL"/>
              <a:t>Regelmatige controle van installaties en leidingen.</a:t>
            </a:r>
          </a:p>
          <a:p>
            <a:pPr>
              <a:buFont typeface="Arial" panose="020B0604020202020204" pitchFamily="34" charset="0"/>
              <a:buChar char="•"/>
            </a:pPr>
            <a:r>
              <a:rPr lang="nl-NL"/>
              <a:t>Meld lekkages direct → alleen deskundigen mogen herstellen.</a:t>
            </a:r>
          </a:p>
          <a:p>
            <a:pPr>
              <a:buFont typeface="Arial" panose="020B0604020202020204" pitchFamily="34" charset="0"/>
              <a:buChar char="•"/>
            </a:pPr>
            <a:r>
              <a:rPr lang="nl-NL"/>
              <a:t>Oorzaken lekkage: slecht onderhoud, fout montage, beschadiging.</a:t>
            </a:r>
          </a:p>
          <a:p>
            <a:endParaRPr lang="nl-NL"/>
          </a:p>
        </p:txBody>
      </p:sp>
      <p:sp>
        <p:nvSpPr>
          <p:cNvPr id="3" name="Titel 2">
            <a:extLst>
              <a:ext uri="{FF2B5EF4-FFF2-40B4-BE49-F238E27FC236}">
                <a16:creationId xmlns:a16="http://schemas.microsoft.com/office/drawing/2014/main" id="{A30F0DC9-EB53-85E8-2919-DEE518B15499}"/>
              </a:ext>
            </a:extLst>
          </p:cNvPr>
          <p:cNvSpPr>
            <a:spLocks noGrp="1"/>
          </p:cNvSpPr>
          <p:nvPr>
            <p:ph type="title"/>
          </p:nvPr>
        </p:nvSpPr>
        <p:spPr/>
        <p:txBody>
          <a:bodyPr/>
          <a:lstStyle/>
          <a:p>
            <a:r>
              <a:rPr lang="nl-NL" b="1"/>
              <a:t>Kleurcodering &amp; opslag/transport</a:t>
            </a:r>
          </a:p>
        </p:txBody>
      </p:sp>
      <p:pic>
        <p:nvPicPr>
          <p:cNvPr id="4" name="Afbeelding 3">
            <a:extLst>
              <a:ext uri="{FF2B5EF4-FFF2-40B4-BE49-F238E27FC236}">
                <a16:creationId xmlns:a16="http://schemas.microsoft.com/office/drawing/2014/main" id="{3B56B2E3-2ABC-CE32-DFF3-241E2411F46D}"/>
              </a:ext>
            </a:extLst>
          </p:cNvPr>
          <p:cNvPicPr>
            <a:picLocks noChangeAspect="1"/>
          </p:cNvPicPr>
          <p:nvPr/>
        </p:nvPicPr>
        <p:blipFill>
          <a:blip r:embed="rId2"/>
          <a:stretch>
            <a:fillRect/>
          </a:stretch>
        </p:blipFill>
        <p:spPr>
          <a:xfrm>
            <a:off x="7151967" y="1652492"/>
            <a:ext cx="4054097" cy="2348802"/>
          </a:xfrm>
          <a:prstGeom prst="rect">
            <a:avLst/>
          </a:prstGeom>
        </p:spPr>
      </p:pic>
    </p:spTree>
    <p:extLst>
      <p:ext uri="{BB962C8B-B14F-4D97-AF65-F5344CB8AC3E}">
        <p14:creationId xmlns:p14="http://schemas.microsoft.com/office/powerpoint/2010/main" val="30236404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46968CC-8693-FE9F-0053-CA84D6E0CB94}"/>
              </a:ext>
            </a:extLst>
          </p:cNvPr>
          <p:cNvSpPr>
            <a:spLocks noGrp="1"/>
          </p:cNvSpPr>
          <p:nvPr>
            <p:ph idx="1"/>
          </p:nvPr>
        </p:nvSpPr>
        <p:spPr/>
        <p:txBody>
          <a:bodyPr>
            <a:normAutofit fontScale="92500" lnSpcReduction="20000"/>
          </a:bodyPr>
          <a:lstStyle/>
          <a:p>
            <a:pPr marL="0" indent="0">
              <a:buNone/>
            </a:pPr>
            <a:r>
              <a:rPr lang="nl-NL" b="1" dirty="0"/>
              <a:t>Toxicologie en effecten van gevaarlijke stoffen</a:t>
            </a:r>
          </a:p>
          <a:p>
            <a:pPr marL="0" indent="0">
              <a:buNone/>
            </a:pPr>
            <a:endParaRPr lang="nl-NL" b="1" dirty="0"/>
          </a:p>
          <a:p>
            <a:r>
              <a:rPr lang="nl-NL" dirty="0"/>
              <a:t>Toxicologie: Studie van de werking van giftige stoffen op levende wezens.</a:t>
            </a:r>
          </a:p>
          <a:p>
            <a:r>
              <a:rPr lang="nl-NL" dirty="0"/>
              <a:t>Factoren die vergiftiging beïnvloeden:</a:t>
            </a:r>
          </a:p>
          <a:p>
            <a:pPr lvl="1"/>
            <a:r>
              <a:rPr lang="nl-NL" dirty="0"/>
              <a:t>Aard van de stof (gas, damp, nevel, vaste vorm)</a:t>
            </a:r>
          </a:p>
          <a:p>
            <a:pPr lvl="1"/>
            <a:r>
              <a:rPr lang="nl-NL" dirty="0"/>
              <a:t>Giftigheid van de stof</a:t>
            </a:r>
          </a:p>
          <a:p>
            <a:pPr lvl="1"/>
            <a:r>
              <a:rPr lang="nl-NL" dirty="0"/>
              <a:t>Blootstellingsduur en hoeveelheid</a:t>
            </a:r>
          </a:p>
          <a:p>
            <a:pPr lvl="1"/>
            <a:r>
              <a:rPr lang="nl-NL" dirty="0"/>
              <a:t>Wijze van opname (inademing, huidcontact, inslikken)</a:t>
            </a:r>
          </a:p>
          <a:p>
            <a:pPr lvl="1"/>
            <a:r>
              <a:rPr lang="nl-NL" dirty="0"/>
              <a:t>Persoonlijke kenmerken (leeftijd, gezondheid, gewicht)</a:t>
            </a:r>
          </a:p>
          <a:p>
            <a:pPr lvl="1"/>
            <a:r>
              <a:rPr lang="nl-NL" dirty="0"/>
              <a:t>Werkomstandigheden (inspanning, temperatuur, ventilatie)</a:t>
            </a:r>
          </a:p>
          <a:p>
            <a:r>
              <a:rPr lang="nl-NL" dirty="0"/>
              <a:t>Mogelijke effecten op het lichaam:</a:t>
            </a:r>
          </a:p>
          <a:p>
            <a:pPr lvl="1"/>
            <a:r>
              <a:rPr lang="nl-NL" dirty="0"/>
              <a:t>Hoofdpijn, duizeligheid, misselijkheid</a:t>
            </a:r>
          </a:p>
          <a:p>
            <a:pPr lvl="1"/>
            <a:r>
              <a:rPr lang="nl-NL" dirty="0"/>
              <a:t>Braakneigingen, hartkloppingen, benauwdheid</a:t>
            </a:r>
          </a:p>
          <a:p>
            <a:pPr lvl="1"/>
            <a:r>
              <a:rPr lang="nl-NL" dirty="0"/>
              <a:t>Wazig/dubbelzien, allergische reacties</a:t>
            </a:r>
          </a:p>
        </p:txBody>
      </p:sp>
      <p:sp>
        <p:nvSpPr>
          <p:cNvPr id="3" name="Titel 2">
            <a:extLst>
              <a:ext uri="{FF2B5EF4-FFF2-40B4-BE49-F238E27FC236}">
                <a16:creationId xmlns:a16="http://schemas.microsoft.com/office/drawing/2014/main" id="{D4FB4487-9F48-D9CE-FB2A-7353FAE4F438}"/>
              </a:ext>
            </a:extLst>
          </p:cNvPr>
          <p:cNvSpPr>
            <a:spLocks noGrp="1"/>
          </p:cNvSpPr>
          <p:nvPr>
            <p:ph type="title"/>
          </p:nvPr>
        </p:nvSpPr>
        <p:spPr/>
        <p:txBody>
          <a:bodyPr/>
          <a:lstStyle/>
          <a:p>
            <a:r>
              <a:rPr lang="nl-NL" b="1" dirty="0"/>
              <a:t>8.8 Toezicht door de leidinggevende en monitoring</a:t>
            </a:r>
            <a:endParaRPr lang="nl-NL" dirty="0"/>
          </a:p>
        </p:txBody>
      </p:sp>
    </p:spTree>
    <p:extLst>
      <p:ext uri="{BB962C8B-B14F-4D97-AF65-F5344CB8AC3E}">
        <p14:creationId xmlns:p14="http://schemas.microsoft.com/office/powerpoint/2010/main" val="24196026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45EE463-C14E-1F55-BB8D-884D32963BC7}"/>
              </a:ext>
            </a:extLst>
          </p:cNvPr>
          <p:cNvSpPr>
            <a:spLocks noGrp="1"/>
          </p:cNvSpPr>
          <p:nvPr>
            <p:ph idx="1"/>
          </p:nvPr>
        </p:nvSpPr>
        <p:spPr/>
        <p:txBody>
          <a:bodyPr>
            <a:normAutofit fontScale="92500" lnSpcReduction="20000"/>
          </a:bodyPr>
          <a:lstStyle/>
          <a:p>
            <a:r>
              <a:rPr lang="nl-NL" dirty="0" err="1"/>
              <a:t>Good</a:t>
            </a:r>
            <a:r>
              <a:rPr lang="nl-NL" dirty="0"/>
              <a:t> </a:t>
            </a:r>
            <a:r>
              <a:rPr lang="nl-NL" dirty="0" err="1"/>
              <a:t>Housekeeping</a:t>
            </a:r>
            <a:r>
              <a:rPr lang="nl-NL" dirty="0"/>
              <a:t>:</a:t>
            </a:r>
          </a:p>
          <a:p>
            <a:pPr lvl="1"/>
            <a:r>
              <a:rPr lang="nl-NL" dirty="0"/>
              <a:t>Orde en netheid essentieel.</a:t>
            </a:r>
          </a:p>
          <a:p>
            <a:pPr lvl="1"/>
            <a:r>
              <a:rPr lang="nl-NL" dirty="0"/>
              <a:t>Afval (lege verpakkingen, filters) in speciale containers.</a:t>
            </a:r>
          </a:p>
          <a:p>
            <a:r>
              <a:rPr lang="nl-NL" dirty="0"/>
              <a:t>Werkplekonderzoek:</a:t>
            </a:r>
          </a:p>
          <a:p>
            <a:pPr lvl="1"/>
            <a:r>
              <a:rPr lang="nl-NL" dirty="0"/>
              <a:t>Risicoanalyse: kans en mate van blootstelling.</a:t>
            </a:r>
          </a:p>
          <a:p>
            <a:pPr lvl="1"/>
            <a:r>
              <a:rPr lang="nl-NL" dirty="0"/>
              <a:t>Opstellen van regels en maatregelen.</a:t>
            </a:r>
          </a:p>
          <a:p>
            <a:r>
              <a:rPr lang="nl-NL" dirty="0"/>
              <a:t>Monitoring:</a:t>
            </a:r>
          </a:p>
          <a:p>
            <a:pPr lvl="1"/>
            <a:r>
              <a:rPr lang="nl-NL" dirty="0"/>
              <a:t>Meten van blootstelling tijdens werkzaamheden.</a:t>
            </a:r>
          </a:p>
          <a:p>
            <a:pPr lvl="1"/>
            <a:r>
              <a:rPr lang="nl-NL" dirty="0"/>
              <a:t>Vergelijken met grenswaarden en eerdere metingen.</a:t>
            </a:r>
          </a:p>
          <a:p>
            <a:pPr lvl="1"/>
            <a:r>
              <a:rPr lang="nl-NL" dirty="0"/>
              <a:t>Bewaren van gegevens (bij asbest: 40 jaar).</a:t>
            </a:r>
          </a:p>
          <a:p>
            <a:r>
              <a:rPr lang="nl-NL" dirty="0"/>
              <a:t>Medisch onderzoek:</a:t>
            </a:r>
          </a:p>
          <a:p>
            <a:pPr lvl="1"/>
            <a:r>
              <a:rPr lang="nl-NL" dirty="0"/>
              <a:t>Periodiek medisch onderzoek (PMO) mogelijk of verplicht.</a:t>
            </a:r>
          </a:p>
          <a:p>
            <a:pPr lvl="1"/>
            <a:r>
              <a:rPr lang="nl-NL" dirty="0"/>
              <a:t>Verplicht bij werken met asbest, bestrijdingsmiddelen, straling.</a:t>
            </a:r>
          </a:p>
          <a:p>
            <a:pPr lvl="1"/>
            <a:r>
              <a:rPr lang="nl-NL" dirty="0"/>
              <a:t>Ook verplicht bij gebruik van ademluchtbescherming.</a:t>
            </a:r>
          </a:p>
        </p:txBody>
      </p:sp>
      <p:sp>
        <p:nvSpPr>
          <p:cNvPr id="3" name="Titel 2">
            <a:extLst>
              <a:ext uri="{FF2B5EF4-FFF2-40B4-BE49-F238E27FC236}">
                <a16:creationId xmlns:a16="http://schemas.microsoft.com/office/drawing/2014/main" id="{48978560-C7BB-8815-E73B-510F32C8989B}"/>
              </a:ext>
            </a:extLst>
          </p:cNvPr>
          <p:cNvSpPr>
            <a:spLocks noGrp="1"/>
          </p:cNvSpPr>
          <p:nvPr>
            <p:ph type="title"/>
          </p:nvPr>
        </p:nvSpPr>
        <p:spPr/>
        <p:txBody>
          <a:bodyPr/>
          <a:lstStyle/>
          <a:p>
            <a:r>
              <a:rPr lang="nl-NL" b="1" dirty="0"/>
              <a:t>Toezicht &amp; monitoring bij gevaarlijke stoffen</a:t>
            </a:r>
          </a:p>
        </p:txBody>
      </p:sp>
    </p:spTree>
    <p:extLst>
      <p:ext uri="{BB962C8B-B14F-4D97-AF65-F5344CB8AC3E}">
        <p14:creationId xmlns:p14="http://schemas.microsoft.com/office/powerpoint/2010/main" val="862350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9CB3E34-4AB9-B41C-EB7D-1C4B4A1C6579}"/>
              </a:ext>
            </a:extLst>
          </p:cNvPr>
          <p:cNvSpPr>
            <a:spLocks noGrp="1"/>
          </p:cNvSpPr>
          <p:nvPr>
            <p:ph idx="1"/>
          </p:nvPr>
        </p:nvSpPr>
        <p:spPr/>
        <p:txBody>
          <a:bodyPr>
            <a:normAutofit fontScale="92500" lnSpcReduction="20000"/>
          </a:bodyPr>
          <a:lstStyle/>
          <a:p>
            <a:pPr marL="0" indent="0">
              <a:buNone/>
            </a:pPr>
            <a:r>
              <a:rPr lang="nl-NL" b="1"/>
              <a:t>Elektriciteit – basis &amp; risico’s </a:t>
            </a:r>
          </a:p>
          <a:p>
            <a:pPr marL="0" indent="0">
              <a:buNone/>
            </a:pPr>
            <a:endParaRPr lang="nl-NL" b="1"/>
          </a:p>
          <a:p>
            <a:r>
              <a:rPr lang="nl-NL"/>
              <a:t>Wat is elektriciteit?</a:t>
            </a:r>
          </a:p>
          <a:p>
            <a:pPr lvl="1"/>
            <a:r>
              <a:rPr lang="nl-NL"/>
              <a:t>Spanning (V): kracht waarmee stroom wordt “geduwd”.</a:t>
            </a:r>
          </a:p>
          <a:p>
            <a:pPr lvl="1"/>
            <a:r>
              <a:rPr lang="nl-NL"/>
              <a:t>Stroom (A): wat daadwerkelijk loopt bij aansluiting.</a:t>
            </a:r>
          </a:p>
          <a:p>
            <a:pPr lvl="1"/>
            <a:r>
              <a:rPr lang="nl-NL"/>
              <a:t>AC (wisselspanning): 230 V thuis, 400 V werkplaats.</a:t>
            </a:r>
          </a:p>
          <a:p>
            <a:r>
              <a:rPr lang="nl-NL"/>
              <a:t>DC (gelijkspanning): batterijen, zonnepanelen.</a:t>
            </a:r>
          </a:p>
          <a:p>
            <a:r>
              <a:rPr lang="nl-NL"/>
              <a:t>Risico’s:</a:t>
            </a:r>
          </a:p>
          <a:p>
            <a:pPr lvl="1"/>
            <a:r>
              <a:rPr lang="nl-NL"/>
              <a:t>Elektrische schok → valgevaar, letsel.</a:t>
            </a:r>
          </a:p>
          <a:p>
            <a:pPr lvl="1"/>
            <a:r>
              <a:rPr lang="nl-NL"/>
              <a:t>Kortsluiting → vlambogen, brand, rondvliegend materiaal.</a:t>
            </a:r>
          </a:p>
          <a:p>
            <a:pPr lvl="1"/>
            <a:r>
              <a:rPr lang="nl-NL"/>
              <a:t>Hoe groter spanning &amp; hoe lager weerstand → hoe gevaarlijker.</a:t>
            </a:r>
          </a:p>
          <a:p>
            <a:r>
              <a:rPr lang="nl-NL"/>
              <a:t>Veilige spanning:</a:t>
            </a:r>
          </a:p>
          <a:p>
            <a:pPr lvl="1"/>
            <a:r>
              <a:rPr lang="nl-NL"/>
              <a:t>Richtlijn: 50 V AC of 120 V DC onder droge omstandigheden.</a:t>
            </a:r>
          </a:p>
          <a:p>
            <a:pPr marL="0" indent="0">
              <a:buNone/>
            </a:pPr>
            <a:endParaRPr lang="nl-NL" b="1"/>
          </a:p>
        </p:txBody>
      </p:sp>
      <p:sp>
        <p:nvSpPr>
          <p:cNvPr id="3" name="Titel 2">
            <a:extLst>
              <a:ext uri="{FF2B5EF4-FFF2-40B4-BE49-F238E27FC236}">
                <a16:creationId xmlns:a16="http://schemas.microsoft.com/office/drawing/2014/main" id="{69AC9FC6-6543-D5C3-8BC0-43D826229BF1}"/>
              </a:ext>
            </a:extLst>
          </p:cNvPr>
          <p:cNvSpPr>
            <a:spLocks noGrp="1"/>
          </p:cNvSpPr>
          <p:nvPr>
            <p:ph type="title"/>
          </p:nvPr>
        </p:nvSpPr>
        <p:spPr/>
        <p:txBody>
          <a:bodyPr/>
          <a:lstStyle/>
          <a:p>
            <a:r>
              <a:rPr lang="nl-NL" b="1"/>
              <a:t>9.1 Elektriciteit, gevaren en risico’s</a:t>
            </a:r>
          </a:p>
        </p:txBody>
      </p:sp>
    </p:spTree>
    <p:extLst>
      <p:ext uri="{BB962C8B-B14F-4D97-AF65-F5344CB8AC3E}">
        <p14:creationId xmlns:p14="http://schemas.microsoft.com/office/powerpoint/2010/main" val="14874979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BF03FC9-40B1-62D3-B480-AAA4854146F3}"/>
              </a:ext>
            </a:extLst>
          </p:cNvPr>
          <p:cNvSpPr>
            <a:spLocks noGrp="1"/>
          </p:cNvSpPr>
          <p:nvPr>
            <p:ph idx="1"/>
          </p:nvPr>
        </p:nvSpPr>
        <p:spPr/>
        <p:txBody>
          <a:bodyPr>
            <a:normAutofit fontScale="85000" lnSpcReduction="20000"/>
          </a:bodyPr>
          <a:lstStyle/>
          <a:p>
            <a:r>
              <a:rPr lang="nl-NL" dirty="0"/>
              <a:t>Gevaren afhankelijk van:</a:t>
            </a:r>
          </a:p>
          <a:p>
            <a:pPr lvl="1"/>
            <a:r>
              <a:rPr lang="nl-NL" dirty="0"/>
              <a:t>Soort spanning (AC/DC), stroomsterkte, tijd, stroomweg door lichaam.</a:t>
            </a:r>
          </a:p>
          <a:p>
            <a:pPr lvl="1"/>
            <a:r>
              <a:rPr lang="nl-NL" dirty="0"/>
              <a:t>Ondergrond (beton = lage weerstand, rubbermat = hoge weerstand).</a:t>
            </a:r>
          </a:p>
          <a:p>
            <a:r>
              <a:rPr lang="nl-NL" dirty="0"/>
              <a:t>Veiligheidsmaatregelen:</a:t>
            </a:r>
          </a:p>
          <a:p>
            <a:pPr lvl="1"/>
            <a:r>
              <a:rPr lang="nl-NL" dirty="0"/>
              <a:t>Gebruik isolatoren: rubbermat, handschoenen, geïsoleerd gereedschap.</a:t>
            </a:r>
          </a:p>
          <a:p>
            <a:pPr lvl="1"/>
            <a:r>
              <a:rPr lang="nl-NL" dirty="0"/>
              <a:t>Controleer gereedschap en installatie.</a:t>
            </a:r>
          </a:p>
          <a:p>
            <a:pPr lvl="1"/>
            <a:r>
              <a:rPr lang="nl-NL" dirty="0"/>
              <a:t>Alleen bevoegd personeel mag werken aan elektrische installaties.</a:t>
            </a:r>
          </a:p>
          <a:p>
            <a:pPr lvl="2"/>
            <a:r>
              <a:rPr lang="nl-NL" dirty="0"/>
              <a:t>Leek</a:t>
            </a:r>
          </a:p>
          <a:p>
            <a:pPr lvl="1"/>
            <a:r>
              <a:rPr lang="nl-NL" dirty="0"/>
              <a:t>Extra opleiding verplicht voor specialistisch werk.</a:t>
            </a:r>
          </a:p>
          <a:p>
            <a:pPr lvl="2"/>
            <a:r>
              <a:rPr lang="nl-NL" dirty="0"/>
              <a:t>Voldoende onderricht persoon (VOP)</a:t>
            </a:r>
          </a:p>
          <a:p>
            <a:pPr lvl="2"/>
            <a:r>
              <a:rPr lang="nl-NL" dirty="0"/>
              <a:t>Vakbekwaam persoon (VP)</a:t>
            </a:r>
          </a:p>
          <a:p>
            <a:pPr lvl="2"/>
            <a:r>
              <a:rPr lang="nl-NL" dirty="0"/>
              <a:t>Geen </a:t>
            </a:r>
            <a:r>
              <a:rPr lang="nl-NL" dirty="0" err="1"/>
              <a:t>elektrotechinische</a:t>
            </a:r>
            <a:r>
              <a:rPr lang="nl-NL" dirty="0"/>
              <a:t> kennis? </a:t>
            </a:r>
            <a:r>
              <a:rPr lang="nl-NL" dirty="0">
                <a:sym typeface="Wingdings" panose="05000000000000000000" pitchFamily="2" charset="2"/>
              </a:rPr>
              <a:t> Leek</a:t>
            </a:r>
            <a:endParaRPr lang="nl-NL" dirty="0"/>
          </a:p>
          <a:p>
            <a:r>
              <a:rPr lang="nl-NL" dirty="0"/>
              <a:t>Belangrijk:</a:t>
            </a:r>
          </a:p>
          <a:p>
            <a:pPr lvl="1"/>
            <a:r>
              <a:rPr lang="nl-NL" dirty="0"/>
              <a:t>Kortsluiting → grotere vlambogen bij DC.</a:t>
            </a:r>
          </a:p>
          <a:p>
            <a:pPr lvl="1"/>
            <a:r>
              <a:rPr lang="nl-NL" dirty="0"/>
              <a:t>Meld defecten direct.</a:t>
            </a:r>
          </a:p>
          <a:p>
            <a:pPr lvl="1"/>
            <a:r>
              <a:rPr lang="nl-NL" dirty="0"/>
              <a:t>Arbowet: werken volgens veiligheidsregels.</a:t>
            </a:r>
          </a:p>
          <a:p>
            <a:endParaRPr lang="nl-NL" dirty="0"/>
          </a:p>
        </p:txBody>
      </p:sp>
      <p:sp>
        <p:nvSpPr>
          <p:cNvPr id="3" name="Titel 2">
            <a:extLst>
              <a:ext uri="{FF2B5EF4-FFF2-40B4-BE49-F238E27FC236}">
                <a16:creationId xmlns:a16="http://schemas.microsoft.com/office/drawing/2014/main" id="{9522819D-9DC2-57DA-3D5F-3B1A8362369C}"/>
              </a:ext>
            </a:extLst>
          </p:cNvPr>
          <p:cNvSpPr>
            <a:spLocks noGrp="1"/>
          </p:cNvSpPr>
          <p:nvPr>
            <p:ph type="title"/>
          </p:nvPr>
        </p:nvSpPr>
        <p:spPr/>
        <p:txBody>
          <a:bodyPr/>
          <a:lstStyle/>
          <a:p>
            <a:r>
              <a:rPr lang="nl-NL" b="1"/>
              <a:t>Werken met elektriciteit</a:t>
            </a:r>
          </a:p>
        </p:txBody>
      </p:sp>
    </p:spTree>
    <p:extLst>
      <p:ext uri="{BB962C8B-B14F-4D97-AF65-F5344CB8AC3E}">
        <p14:creationId xmlns:p14="http://schemas.microsoft.com/office/powerpoint/2010/main" val="13281645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48D68D9-776C-A3F8-7E63-30240090B5EA}"/>
              </a:ext>
            </a:extLst>
          </p:cNvPr>
          <p:cNvSpPr>
            <a:spLocks noGrp="1"/>
          </p:cNvSpPr>
          <p:nvPr>
            <p:ph idx="1"/>
          </p:nvPr>
        </p:nvSpPr>
        <p:spPr/>
        <p:txBody>
          <a:bodyPr>
            <a:normAutofit/>
          </a:bodyPr>
          <a:lstStyle/>
          <a:p>
            <a:pPr marL="0" indent="0">
              <a:buNone/>
            </a:pPr>
            <a:r>
              <a:rPr lang="nl-NL" b="1"/>
              <a:t>Arbowet &amp; basisregels bij elektriciteit</a:t>
            </a:r>
          </a:p>
          <a:p>
            <a:pPr marL="0" indent="0">
              <a:buNone/>
            </a:pPr>
            <a:endParaRPr lang="nl-NL" b="1"/>
          </a:p>
          <a:p>
            <a:r>
              <a:rPr lang="nl-NL"/>
              <a:t>Arbowet – 3 basiseisen:</a:t>
            </a:r>
          </a:p>
          <a:p>
            <a:pPr lvl="1"/>
            <a:r>
              <a:rPr lang="nl-NL"/>
              <a:t>Installaties en gereedschap moeten veilig zijn → keuring volgens NEN EN 50110 / NEN 3140.</a:t>
            </a:r>
          </a:p>
          <a:p>
            <a:pPr lvl="1"/>
            <a:r>
              <a:rPr lang="nl-NL"/>
              <a:t>Werken aan of vlakbij installaties onder spanning is verboden.</a:t>
            </a:r>
          </a:p>
          <a:p>
            <a:pPr lvl="1"/>
            <a:r>
              <a:rPr lang="nl-NL"/>
              <a:t>Reparaties alleen door vakbekwame, opgeleide personen.</a:t>
            </a:r>
          </a:p>
          <a:p>
            <a:r>
              <a:rPr lang="nl-NL"/>
              <a:t>Belangrijk:</a:t>
            </a:r>
          </a:p>
          <a:p>
            <a:pPr lvl="1"/>
            <a:r>
              <a:rPr lang="nl-NL"/>
              <a:t>Gebruik dubbel geïsoleerd gereedschap.</a:t>
            </a:r>
          </a:p>
          <a:p>
            <a:pPr lvl="1"/>
            <a:r>
              <a:rPr lang="nl-NL"/>
              <a:t>PBM en fysieke afscherming (schakelkast, omkasting).</a:t>
            </a:r>
          </a:p>
          <a:p>
            <a:pPr lvl="1"/>
            <a:r>
              <a:rPr lang="nl-NL"/>
              <a:t>Zekeringen → schakelen stroomkring uit bij defect.</a:t>
            </a:r>
          </a:p>
          <a:p>
            <a:pPr lvl="1"/>
            <a:r>
              <a:rPr lang="nl-NL"/>
              <a:t>Veiligheidsaarding + aardlekschakelaar.</a:t>
            </a:r>
          </a:p>
          <a:p>
            <a:pPr marL="0" indent="0">
              <a:buNone/>
            </a:pPr>
            <a:endParaRPr lang="nl-NL" b="1"/>
          </a:p>
        </p:txBody>
      </p:sp>
      <p:sp>
        <p:nvSpPr>
          <p:cNvPr id="3" name="Titel 2">
            <a:extLst>
              <a:ext uri="{FF2B5EF4-FFF2-40B4-BE49-F238E27FC236}">
                <a16:creationId xmlns:a16="http://schemas.microsoft.com/office/drawing/2014/main" id="{A0B3333D-9A71-5735-60E1-5019D5326E20}"/>
              </a:ext>
            </a:extLst>
          </p:cNvPr>
          <p:cNvSpPr>
            <a:spLocks noGrp="1"/>
          </p:cNvSpPr>
          <p:nvPr>
            <p:ph type="title"/>
          </p:nvPr>
        </p:nvSpPr>
        <p:spPr/>
        <p:txBody>
          <a:bodyPr/>
          <a:lstStyle/>
          <a:p>
            <a:r>
              <a:rPr lang="nl-NL" b="1"/>
              <a:t>9.2 Veilig werken met elektriciteit</a:t>
            </a:r>
          </a:p>
        </p:txBody>
      </p:sp>
    </p:spTree>
    <p:extLst>
      <p:ext uri="{BB962C8B-B14F-4D97-AF65-F5344CB8AC3E}">
        <p14:creationId xmlns:p14="http://schemas.microsoft.com/office/powerpoint/2010/main" val="26931083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4B5BF55-E68A-B8BF-EFE2-9F5E904CD92E}"/>
              </a:ext>
            </a:extLst>
          </p:cNvPr>
          <p:cNvSpPr>
            <a:spLocks noGrp="1"/>
          </p:cNvSpPr>
          <p:nvPr>
            <p:ph idx="1"/>
          </p:nvPr>
        </p:nvSpPr>
        <p:spPr/>
        <p:txBody>
          <a:bodyPr>
            <a:normAutofit fontScale="92500" lnSpcReduction="10000"/>
          </a:bodyPr>
          <a:lstStyle/>
          <a:p>
            <a:r>
              <a:rPr lang="nl-NL"/>
              <a:t>Veiligheidsaarding:</a:t>
            </a:r>
          </a:p>
          <a:p>
            <a:pPr lvl="1"/>
            <a:r>
              <a:rPr lang="nl-NL"/>
              <a:t>Voorkomt dat machines onder spanning komen.</a:t>
            </a:r>
          </a:p>
          <a:p>
            <a:pPr lvl="1"/>
            <a:r>
              <a:rPr lang="nl-NL"/>
              <a:t>Alle geleidende delen verbonden met aarde.</a:t>
            </a:r>
          </a:p>
          <a:p>
            <a:r>
              <a:rPr lang="nl-NL"/>
              <a:t>Aardlekschakelaar:</a:t>
            </a:r>
          </a:p>
          <a:p>
            <a:pPr lvl="1"/>
            <a:r>
              <a:rPr lang="nl-NL"/>
              <a:t>Detecteert lekstroom (&gt;30 mA) → schakelt spanning uit.</a:t>
            </a:r>
          </a:p>
          <a:p>
            <a:pPr lvl="1"/>
            <a:r>
              <a:rPr lang="nl-NL"/>
              <a:t>Regelmatig testen.</a:t>
            </a:r>
          </a:p>
          <a:p>
            <a:r>
              <a:rPr lang="nl-NL"/>
              <a:t>Extra maatregelen:</a:t>
            </a:r>
          </a:p>
          <a:p>
            <a:pPr lvl="1"/>
            <a:r>
              <a:rPr lang="nl-NL"/>
              <a:t>Aarden van steigers en containers verplicht bij elektrisch materieel.</a:t>
            </a:r>
          </a:p>
          <a:p>
            <a:pPr lvl="1"/>
            <a:r>
              <a:rPr lang="nl-NL"/>
              <a:t>Gebruik lage spanning (50 V AC / 120 V DC), in speciale situaties 12 V.</a:t>
            </a:r>
          </a:p>
          <a:p>
            <a:r>
              <a:rPr lang="nl-NL"/>
              <a:t>Regels voor tijdelijk materieel:</a:t>
            </a:r>
          </a:p>
          <a:p>
            <a:pPr lvl="1"/>
            <a:r>
              <a:rPr lang="nl-NL"/>
              <a:t>Controleer gereedschap, kabels en haspels op beschadiging.</a:t>
            </a:r>
          </a:p>
          <a:p>
            <a:pPr lvl="1"/>
            <a:r>
              <a:rPr lang="nl-NL"/>
              <a:t>Kabels volledig afrollen → voorkomt hitte en brand.</a:t>
            </a:r>
          </a:p>
          <a:p>
            <a:pPr lvl="1"/>
            <a:r>
              <a:rPr lang="nl-NL"/>
              <a:t>Controleer maximaal toelaatbaar vermogen.</a:t>
            </a:r>
          </a:p>
          <a:p>
            <a:endParaRPr lang="nl-NL"/>
          </a:p>
        </p:txBody>
      </p:sp>
      <p:sp>
        <p:nvSpPr>
          <p:cNvPr id="3" name="Titel 2">
            <a:extLst>
              <a:ext uri="{FF2B5EF4-FFF2-40B4-BE49-F238E27FC236}">
                <a16:creationId xmlns:a16="http://schemas.microsoft.com/office/drawing/2014/main" id="{05B1F241-DC09-4EEB-A7DC-7377589C2B32}"/>
              </a:ext>
            </a:extLst>
          </p:cNvPr>
          <p:cNvSpPr>
            <a:spLocks noGrp="1"/>
          </p:cNvSpPr>
          <p:nvPr>
            <p:ph type="title"/>
          </p:nvPr>
        </p:nvSpPr>
        <p:spPr/>
        <p:txBody>
          <a:bodyPr/>
          <a:lstStyle/>
          <a:p>
            <a:r>
              <a:rPr lang="nl-NL" b="1"/>
              <a:t>Extra maatregelen &amp; praktische tips</a:t>
            </a:r>
          </a:p>
        </p:txBody>
      </p:sp>
    </p:spTree>
    <p:extLst>
      <p:ext uri="{BB962C8B-B14F-4D97-AF65-F5344CB8AC3E}">
        <p14:creationId xmlns:p14="http://schemas.microsoft.com/office/powerpoint/2010/main" val="24268603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CEAFEB5-67C8-B716-9FFE-0EEC0E00515C}"/>
              </a:ext>
            </a:extLst>
          </p:cNvPr>
          <p:cNvSpPr>
            <a:spLocks noGrp="1"/>
          </p:cNvSpPr>
          <p:nvPr>
            <p:ph idx="1"/>
          </p:nvPr>
        </p:nvSpPr>
        <p:spPr/>
        <p:txBody>
          <a:bodyPr>
            <a:normAutofit fontScale="92500" lnSpcReduction="10000"/>
          </a:bodyPr>
          <a:lstStyle/>
          <a:p>
            <a:pPr marL="0" indent="0">
              <a:buNone/>
            </a:pPr>
            <a:r>
              <a:rPr lang="nl-NL" b="1"/>
              <a:t>Gevaren bij werken met elektriciteit</a:t>
            </a:r>
          </a:p>
          <a:p>
            <a:pPr marL="0" indent="0">
              <a:buNone/>
            </a:pPr>
            <a:endParaRPr lang="nl-NL" b="1"/>
          </a:p>
          <a:p>
            <a:r>
              <a:rPr lang="nl-NL"/>
              <a:t>Risico’s:</a:t>
            </a:r>
          </a:p>
          <a:p>
            <a:pPr lvl="1"/>
            <a:r>
              <a:rPr lang="nl-NL"/>
              <a:t>Brand- en explosiegevaar.</a:t>
            </a:r>
          </a:p>
          <a:p>
            <a:pPr lvl="1"/>
            <a:r>
              <a:rPr lang="nl-NL"/>
              <a:t>Elektrocutie.</a:t>
            </a:r>
          </a:p>
          <a:p>
            <a:pPr lvl="1"/>
            <a:r>
              <a:rPr lang="nl-NL"/>
              <a:t>Verwondingen door vonken en vlambogen.</a:t>
            </a:r>
          </a:p>
          <a:p>
            <a:pPr lvl="1"/>
            <a:r>
              <a:rPr lang="nl-NL"/>
              <a:t>Lichamelijk letsel door elektrische schok.</a:t>
            </a:r>
          </a:p>
          <a:p>
            <a:pPr lvl="1"/>
            <a:r>
              <a:rPr lang="nl-NL"/>
              <a:t>Reactie op schok → valgevaar.</a:t>
            </a:r>
          </a:p>
          <a:p>
            <a:r>
              <a:rPr lang="nl-NL"/>
              <a:t>Statische elektriciteit:</a:t>
            </a:r>
          </a:p>
          <a:p>
            <a:pPr lvl="1"/>
            <a:r>
              <a:rPr lang="nl-NL"/>
              <a:t>Ontstaat door wrijving tussen slecht geleidende stoffen.</a:t>
            </a:r>
          </a:p>
          <a:p>
            <a:pPr lvl="1"/>
            <a:r>
              <a:rPr lang="nl-NL"/>
              <a:t>Gevolg: vonkoverslag → brand/explosie.</a:t>
            </a:r>
          </a:p>
          <a:p>
            <a:pPr lvl="1"/>
            <a:r>
              <a:rPr lang="nl-NL"/>
              <a:t>Voorbeelden: verfspuiten, transport poeders, overpompen brandstof, synthetische vloerbedekking.</a:t>
            </a:r>
          </a:p>
          <a:p>
            <a:pPr marL="0" indent="0">
              <a:buNone/>
            </a:pPr>
            <a:endParaRPr lang="nl-NL" b="1"/>
          </a:p>
        </p:txBody>
      </p:sp>
      <p:sp>
        <p:nvSpPr>
          <p:cNvPr id="3" name="Titel 2">
            <a:extLst>
              <a:ext uri="{FF2B5EF4-FFF2-40B4-BE49-F238E27FC236}">
                <a16:creationId xmlns:a16="http://schemas.microsoft.com/office/drawing/2014/main" id="{11CA27A5-3011-D6D2-CC9C-BDC4AE3B55A2}"/>
              </a:ext>
            </a:extLst>
          </p:cNvPr>
          <p:cNvSpPr>
            <a:spLocks noGrp="1"/>
          </p:cNvSpPr>
          <p:nvPr>
            <p:ph type="title"/>
          </p:nvPr>
        </p:nvSpPr>
        <p:spPr/>
        <p:txBody>
          <a:bodyPr/>
          <a:lstStyle/>
          <a:p>
            <a:r>
              <a:rPr lang="nl-NL" b="1"/>
              <a:t>9.3 Bijzondere gevaren bij elektriciteit</a:t>
            </a:r>
            <a:endParaRPr lang="nl-NL"/>
          </a:p>
        </p:txBody>
      </p:sp>
    </p:spTree>
    <p:extLst>
      <p:ext uri="{BB962C8B-B14F-4D97-AF65-F5344CB8AC3E}">
        <p14:creationId xmlns:p14="http://schemas.microsoft.com/office/powerpoint/2010/main" val="242131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06A1F5A-21FA-EFCC-DD65-67A601B2114B}"/>
              </a:ext>
            </a:extLst>
          </p:cNvPr>
          <p:cNvSpPr>
            <a:spLocks noGrp="1"/>
          </p:cNvSpPr>
          <p:nvPr>
            <p:ph idx="1"/>
          </p:nvPr>
        </p:nvSpPr>
        <p:spPr/>
        <p:txBody>
          <a:bodyPr>
            <a:normAutofit lnSpcReduction="10000"/>
          </a:bodyPr>
          <a:lstStyle/>
          <a:p>
            <a:r>
              <a:rPr lang="nl-NL" dirty="0"/>
              <a:t>Europese richtlijnen:</a:t>
            </a:r>
          </a:p>
          <a:p>
            <a:pPr lvl="1"/>
            <a:r>
              <a:rPr lang="nl-NL" dirty="0"/>
              <a:t>Veilig werken in alle EU-landen.</a:t>
            </a:r>
          </a:p>
          <a:p>
            <a:pPr lvl="1"/>
            <a:r>
              <a:rPr lang="nl-NL" dirty="0"/>
              <a:t>Lidstaten zetten om in nationale wetten (zoals Arbowet).</a:t>
            </a:r>
          </a:p>
          <a:p>
            <a:r>
              <a:rPr lang="nl-NL" dirty="0"/>
              <a:t>Veiligheid van producten:</a:t>
            </a:r>
          </a:p>
          <a:p>
            <a:pPr lvl="1"/>
            <a:r>
              <a:rPr lang="nl-NL" dirty="0"/>
              <a:t>Machines, gereedschappen, PBM, apparaten, speelgoed → moeten voldoen aan CE-markering.</a:t>
            </a:r>
          </a:p>
          <a:p>
            <a:r>
              <a:rPr lang="nl-NL" dirty="0"/>
              <a:t>CE-markering:</a:t>
            </a:r>
          </a:p>
          <a:p>
            <a:pPr lvl="1"/>
            <a:r>
              <a:rPr lang="nl-NL" dirty="0"/>
              <a:t>Betekenis: </a:t>
            </a:r>
            <a:r>
              <a:rPr lang="nl-NL" dirty="0" err="1"/>
              <a:t>Conformité</a:t>
            </a:r>
            <a:r>
              <a:rPr lang="nl-NL" dirty="0"/>
              <a:t> </a:t>
            </a:r>
            <a:r>
              <a:rPr lang="nl-NL" dirty="0" err="1"/>
              <a:t>Européenne</a:t>
            </a:r>
            <a:r>
              <a:rPr lang="nl-NL" dirty="0"/>
              <a:t>.</a:t>
            </a:r>
          </a:p>
          <a:p>
            <a:pPr lvl="2"/>
            <a:r>
              <a:rPr lang="nl-NL" dirty="0"/>
              <a:t>Verplicht op producten zoals: Machines, gereedschappen, </a:t>
            </a:r>
            <a:r>
              <a:rPr lang="nl-NL" dirty="0" err="1"/>
              <a:t>PBM’s</a:t>
            </a:r>
            <a:r>
              <a:rPr lang="nl-NL" dirty="0"/>
              <a:t>, apparaten, speelgoed.</a:t>
            </a:r>
          </a:p>
          <a:p>
            <a:pPr lvl="1"/>
            <a:r>
              <a:rPr lang="nl-NL" dirty="0"/>
              <a:t>Alleen CE-gemarkeerde producten mogen verkocht worden in EU.</a:t>
            </a:r>
          </a:p>
          <a:p>
            <a:r>
              <a:rPr lang="nl-NL" dirty="0"/>
              <a:t>Doel:</a:t>
            </a:r>
          </a:p>
          <a:p>
            <a:pPr lvl="1"/>
            <a:r>
              <a:rPr lang="nl-NL" dirty="0"/>
              <a:t>Veiligheid van producten garanderen en uniforme </a:t>
            </a:r>
            <a:r>
              <a:rPr lang="nl-NL" dirty="0" err="1"/>
              <a:t>veilighiedsnormen</a:t>
            </a:r>
            <a:r>
              <a:rPr lang="nl-NL" dirty="0"/>
              <a:t>.</a:t>
            </a:r>
          </a:p>
        </p:txBody>
      </p:sp>
      <p:sp>
        <p:nvSpPr>
          <p:cNvPr id="3" name="Titel 2">
            <a:extLst>
              <a:ext uri="{FF2B5EF4-FFF2-40B4-BE49-F238E27FC236}">
                <a16:creationId xmlns:a16="http://schemas.microsoft.com/office/drawing/2014/main" id="{C109DFD7-2E9F-A4B1-A25C-AD4E33B541E2}"/>
              </a:ext>
            </a:extLst>
          </p:cNvPr>
          <p:cNvSpPr>
            <a:spLocks noGrp="1"/>
          </p:cNvSpPr>
          <p:nvPr>
            <p:ph type="title"/>
          </p:nvPr>
        </p:nvSpPr>
        <p:spPr/>
        <p:txBody>
          <a:bodyPr/>
          <a:lstStyle/>
          <a:p>
            <a:r>
              <a:rPr lang="nl-NL" b="1" dirty="0"/>
              <a:t>Europese richtlijnen &amp; CE-markering</a:t>
            </a:r>
          </a:p>
        </p:txBody>
      </p:sp>
      <p:pic>
        <p:nvPicPr>
          <p:cNvPr id="5" name="Afbeelding 4">
            <a:extLst>
              <a:ext uri="{FF2B5EF4-FFF2-40B4-BE49-F238E27FC236}">
                <a16:creationId xmlns:a16="http://schemas.microsoft.com/office/drawing/2014/main" id="{A7C305CB-13E8-DFCA-F487-597043782B0F}"/>
              </a:ext>
            </a:extLst>
          </p:cNvPr>
          <p:cNvPicPr>
            <a:picLocks noChangeAspect="1"/>
          </p:cNvPicPr>
          <p:nvPr/>
        </p:nvPicPr>
        <p:blipFill>
          <a:blip r:embed="rId2"/>
          <a:stretch>
            <a:fillRect/>
          </a:stretch>
        </p:blipFill>
        <p:spPr>
          <a:xfrm>
            <a:off x="9355191" y="4938540"/>
            <a:ext cx="1543265" cy="1238423"/>
          </a:xfrm>
          <a:prstGeom prst="rect">
            <a:avLst/>
          </a:prstGeom>
        </p:spPr>
      </p:pic>
    </p:spTree>
    <p:extLst>
      <p:ext uri="{BB962C8B-B14F-4D97-AF65-F5344CB8AC3E}">
        <p14:creationId xmlns:p14="http://schemas.microsoft.com/office/powerpoint/2010/main" val="275222101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57D6C35-9BF8-90C0-4574-17CD03FEEA75}"/>
              </a:ext>
            </a:extLst>
          </p:cNvPr>
          <p:cNvSpPr>
            <a:spLocks noGrp="1"/>
          </p:cNvSpPr>
          <p:nvPr>
            <p:ph idx="1"/>
          </p:nvPr>
        </p:nvSpPr>
        <p:spPr/>
        <p:txBody>
          <a:bodyPr>
            <a:normAutofit/>
          </a:bodyPr>
          <a:lstStyle/>
          <a:p>
            <a:r>
              <a:rPr lang="nl-NL"/>
              <a:t>Maatregelen tegen statische elektriciteit:</a:t>
            </a:r>
          </a:p>
          <a:p>
            <a:pPr lvl="1"/>
            <a:r>
              <a:rPr lang="nl-NL"/>
              <a:t>Aarden van pijpleidingen, tanks, apparatuur.</a:t>
            </a:r>
          </a:p>
          <a:p>
            <a:pPr lvl="1"/>
            <a:r>
              <a:rPr lang="nl-NL"/>
              <a:t>Aansluiten op bestaand aardleidingnet.</a:t>
            </a:r>
          </a:p>
          <a:p>
            <a:pPr lvl="1"/>
            <a:r>
              <a:rPr lang="nl-NL"/>
              <a:t>Beperk stroomsnelheid en valhoogte van vloeistoffen.</a:t>
            </a:r>
          </a:p>
          <a:p>
            <a:pPr lvl="1"/>
            <a:r>
              <a:rPr lang="nl-NL"/>
              <a:t>Gebruik antistatisch materiaal, schoeisel en kleding.</a:t>
            </a:r>
          </a:p>
          <a:p>
            <a:r>
              <a:rPr lang="nl-NL"/>
              <a:t>Andere oorzaken brand/explosie:</a:t>
            </a:r>
          </a:p>
          <a:p>
            <a:pPr lvl="1"/>
            <a:r>
              <a:rPr lang="nl-NL"/>
              <a:t>Vonken door draaiende apparaten en schakelaars.</a:t>
            </a:r>
          </a:p>
          <a:p>
            <a:pPr lvl="1"/>
            <a:r>
              <a:rPr lang="nl-NL"/>
              <a:t>Temperatuurverhoging in elektrische installaties.</a:t>
            </a:r>
          </a:p>
          <a:p>
            <a:r>
              <a:rPr lang="nl-NL"/>
              <a:t>Extra risico’s:</a:t>
            </a:r>
          </a:p>
          <a:p>
            <a:pPr lvl="1"/>
            <a:r>
              <a:rPr lang="nl-NL"/>
              <a:t>Open spanning → contact vermijden.</a:t>
            </a:r>
          </a:p>
          <a:p>
            <a:pPr lvl="1"/>
            <a:r>
              <a:rPr lang="nl-NL"/>
              <a:t>Elektrisch lassen/snijden → vlamboog, vonken → PBM verplicht.</a:t>
            </a:r>
          </a:p>
          <a:p>
            <a:endParaRPr lang="nl-NL"/>
          </a:p>
        </p:txBody>
      </p:sp>
      <p:sp>
        <p:nvSpPr>
          <p:cNvPr id="3" name="Titel 2">
            <a:extLst>
              <a:ext uri="{FF2B5EF4-FFF2-40B4-BE49-F238E27FC236}">
                <a16:creationId xmlns:a16="http://schemas.microsoft.com/office/drawing/2014/main" id="{A934033F-E700-B1DB-51FD-A4A3D571ADC6}"/>
              </a:ext>
            </a:extLst>
          </p:cNvPr>
          <p:cNvSpPr>
            <a:spLocks noGrp="1"/>
          </p:cNvSpPr>
          <p:nvPr>
            <p:ph type="title"/>
          </p:nvPr>
        </p:nvSpPr>
        <p:spPr/>
        <p:txBody>
          <a:bodyPr/>
          <a:lstStyle/>
          <a:p>
            <a:r>
              <a:rPr lang="nl-NL" b="1"/>
              <a:t>Voorkomen van statische elektriciteit &amp; extra gevaren</a:t>
            </a:r>
          </a:p>
        </p:txBody>
      </p:sp>
    </p:spTree>
    <p:extLst>
      <p:ext uri="{BB962C8B-B14F-4D97-AF65-F5344CB8AC3E}">
        <p14:creationId xmlns:p14="http://schemas.microsoft.com/office/powerpoint/2010/main" val="6784003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61A1047-D660-59DB-062F-A6135A855284}"/>
              </a:ext>
            </a:extLst>
          </p:cNvPr>
          <p:cNvSpPr>
            <a:spLocks noGrp="1"/>
          </p:cNvSpPr>
          <p:nvPr>
            <p:ph idx="1"/>
          </p:nvPr>
        </p:nvSpPr>
        <p:spPr/>
        <p:txBody>
          <a:bodyPr/>
          <a:lstStyle/>
          <a:p>
            <a:pPr marL="0" indent="0">
              <a:buNone/>
            </a:pPr>
            <a:r>
              <a:rPr lang="nl-NL" b="1" dirty="0"/>
              <a:t>Ioniserende vs. niet-ioniserende straling</a:t>
            </a:r>
          </a:p>
          <a:p>
            <a:pPr marL="0" indent="0">
              <a:buNone/>
            </a:pPr>
            <a:endParaRPr lang="nl-NL" b="1" dirty="0"/>
          </a:p>
          <a:p>
            <a:r>
              <a:rPr lang="nl-NL" dirty="0"/>
              <a:t>Ioniserende straling:</a:t>
            </a:r>
          </a:p>
          <a:p>
            <a:pPr lvl="1"/>
            <a:r>
              <a:rPr lang="nl-NL" dirty="0"/>
              <a:t>Kan celstructuur veranderen → gezondheidsrisico’s.</a:t>
            </a:r>
          </a:p>
          <a:p>
            <a:pPr lvl="1"/>
            <a:r>
              <a:rPr lang="nl-NL" dirty="0"/>
              <a:t>Voorbeelden: radioactieve stoffen (uranium, plutonium), röntgenstraling.</a:t>
            </a:r>
          </a:p>
          <a:p>
            <a:pPr lvl="1"/>
            <a:r>
              <a:rPr lang="nl-NL" dirty="0"/>
              <a:t>Toepassingen: geneeskunde, kerncentrales, detectieapparatuur, procesindustrie.</a:t>
            </a:r>
          </a:p>
          <a:p>
            <a:r>
              <a:rPr lang="nl-NL" dirty="0"/>
              <a:t>Niet-ioniserende straling:</a:t>
            </a:r>
          </a:p>
          <a:p>
            <a:pPr lvl="1"/>
            <a:r>
              <a:rPr lang="nl-NL" dirty="0"/>
              <a:t>Energie niet groot genoeg om materiaalstructuur te veranderen.</a:t>
            </a:r>
          </a:p>
          <a:p>
            <a:pPr lvl="1"/>
            <a:r>
              <a:rPr lang="nl-NL" dirty="0"/>
              <a:t>Voorbeelden: microgolven, </a:t>
            </a:r>
            <a:r>
              <a:rPr lang="nl-NL" dirty="0" err="1"/>
              <a:t>UV-straling</a:t>
            </a:r>
            <a:r>
              <a:rPr lang="nl-NL" dirty="0"/>
              <a:t>, zonlicht, laser, infrarood, radiogolven.</a:t>
            </a:r>
          </a:p>
          <a:p>
            <a:pPr lvl="1"/>
            <a:r>
              <a:rPr lang="nl-NL" dirty="0"/>
              <a:t>Risico’s bij hoge dosis: verbranding (lasogen, zonnebrand), vermoeidheid, hoofdpijn.</a:t>
            </a:r>
          </a:p>
        </p:txBody>
      </p:sp>
      <p:sp>
        <p:nvSpPr>
          <p:cNvPr id="3" name="Titel 2">
            <a:extLst>
              <a:ext uri="{FF2B5EF4-FFF2-40B4-BE49-F238E27FC236}">
                <a16:creationId xmlns:a16="http://schemas.microsoft.com/office/drawing/2014/main" id="{392836A9-FEDB-DE7E-33E0-BD39E41268C0}"/>
              </a:ext>
            </a:extLst>
          </p:cNvPr>
          <p:cNvSpPr>
            <a:spLocks noGrp="1"/>
          </p:cNvSpPr>
          <p:nvPr>
            <p:ph type="title"/>
          </p:nvPr>
        </p:nvSpPr>
        <p:spPr/>
        <p:txBody>
          <a:bodyPr/>
          <a:lstStyle/>
          <a:p>
            <a:r>
              <a:rPr lang="nl-NL" b="1" dirty="0"/>
              <a:t>9.4 Straling</a:t>
            </a:r>
          </a:p>
        </p:txBody>
      </p:sp>
    </p:spTree>
    <p:extLst>
      <p:ext uri="{BB962C8B-B14F-4D97-AF65-F5344CB8AC3E}">
        <p14:creationId xmlns:p14="http://schemas.microsoft.com/office/powerpoint/2010/main" val="37168032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DD8AE8C-CF90-A10A-ECA0-30B2087F1D06}"/>
              </a:ext>
            </a:extLst>
          </p:cNvPr>
          <p:cNvSpPr>
            <a:spLocks noGrp="1"/>
          </p:cNvSpPr>
          <p:nvPr>
            <p:ph idx="1"/>
          </p:nvPr>
        </p:nvSpPr>
        <p:spPr/>
        <p:txBody>
          <a:bodyPr>
            <a:normAutofit fontScale="92500" lnSpcReduction="20000"/>
          </a:bodyPr>
          <a:lstStyle/>
          <a:p>
            <a:pPr marL="0" indent="0">
              <a:buNone/>
            </a:pPr>
            <a:r>
              <a:rPr lang="nl-NL" b="1" dirty="0"/>
              <a:t>Werken met straling: veiligheidsregels</a:t>
            </a:r>
          </a:p>
          <a:p>
            <a:pPr marL="0" indent="0">
              <a:buNone/>
            </a:pPr>
            <a:endParaRPr lang="nl-NL" b="1" dirty="0"/>
          </a:p>
          <a:p>
            <a:r>
              <a:rPr lang="nl-NL" dirty="0"/>
              <a:t>Algemene maatregelen:</a:t>
            </a:r>
          </a:p>
          <a:p>
            <a:pPr lvl="1"/>
            <a:r>
              <a:rPr lang="nl-NL" dirty="0"/>
              <a:t>Houd afstand tot de bron.</a:t>
            </a:r>
          </a:p>
          <a:p>
            <a:pPr lvl="1"/>
            <a:r>
              <a:rPr lang="nl-NL" dirty="0"/>
              <a:t>Voorkom besmetting met radioactieve stoffen (hygiëne, intacte verpakking).</a:t>
            </a:r>
          </a:p>
          <a:p>
            <a:pPr lvl="1"/>
            <a:r>
              <a:rPr lang="nl-NL" dirty="0"/>
              <a:t>Afzetten van het gebied rond de bron.</a:t>
            </a:r>
          </a:p>
          <a:p>
            <a:pPr lvl="1"/>
            <a:r>
              <a:rPr lang="nl-NL" dirty="0"/>
              <a:t>Draag juiste PBM.</a:t>
            </a:r>
          </a:p>
          <a:p>
            <a:pPr lvl="1"/>
            <a:r>
              <a:rPr lang="nl-NL" dirty="0"/>
              <a:t>Plaats waarschuwingsborden.</a:t>
            </a:r>
          </a:p>
          <a:p>
            <a:pPr lvl="1"/>
            <a:r>
              <a:rPr lang="nl-NL" dirty="0"/>
              <a:t>Voer (permanente) metingen uit.</a:t>
            </a:r>
          </a:p>
          <a:p>
            <a:r>
              <a:rPr lang="nl-NL" dirty="0"/>
              <a:t>Verplichtingen voor medewerkers:</a:t>
            </a:r>
          </a:p>
          <a:p>
            <a:pPr lvl="1"/>
            <a:r>
              <a:rPr lang="nl-NL" dirty="0"/>
              <a:t>Persoonlijke dosis laten meten.</a:t>
            </a:r>
          </a:p>
          <a:p>
            <a:pPr lvl="1"/>
            <a:r>
              <a:rPr lang="nl-NL" dirty="0"/>
              <a:t>Voorschriften nauwkeurig opvolgen.</a:t>
            </a:r>
          </a:p>
          <a:p>
            <a:pPr lvl="1"/>
            <a:r>
              <a:rPr lang="nl-NL" dirty="0"/>
              <a:t>Medische keuring ondergaan.</a:t>
            </a:r>
          </a:p>
          <a:p>
            <a:r>
              <a:rPr lang="nl-NL" dirty="0"/>
              <a:t>Extra eis: stralingsdeskundige aanwezig bij werkzaamheden.</a:t>
            </a:r>
          </a:p>
        </p:txBody>
      </p:sp>
      <p:sp>
        <p:nvSpPr>
          <p:cNvPr id="3" name="Titel 2">
            <a:extLst>
              <a:ext uri="{FF2B5EF4-FFF2-40B4-BE49-F238E27FC236}">
                <a16:creationId xmlns:a16="http://schemas.microsoft.com/office/drawing/2014/main" id="{E81992DB-A9F8-5F03-405F-6632FF3F1CEB}"/>
              </a:ext>
            </a:extLst>
          </p:cNvPr>
          <p:cNvSpPr>
            <a:spLocks noGrp="1"/>
          </p:cNvSpPr>
          <p:nvPr>
            <p:ph type="title"/>
          </p:nvPr>
        </p:nvSpPr>
        <p:spPr/>
        <p:txBody>
          <a:bodyPr/>
          <a:lstStyle/>
          <a:p>
            <a:r>
              <a:rPr lang="nl-NL" b="1" dirty="0"/>
              <a:t>Veiligheidsmaatregelen bij straling</a:t>
            </a:r>
          </a:p>
        </p:txBody>
      </p:sp>
    </p:spTree>
    <p:extLst>
      <p:ext uri="{BB962C8B-B14F-4D97-AF65-F5344CB8AC3E}">
        <p14:creationId xmlns:p14="http://schemas.microsoft.com/office/powerpoint/2010/main" val="1454067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6FC13D3-3089-3A79-5346-D40CEFD8335D}"/>
              </a:ext>
            </a:extLst>
          </p:cNvPr>
          <p:cNvSpPr>
            <a:spLocks noGrp="1"/>
          </p:cNvSpPr>
          <p:nvPr>
            <p:ph idx="1"/>
          </p:nvPr>
        </p:nvSpPr>
        <p:spPr/>
        <p:txBody>
          <a:bodyPr>
            <a:normAutofit fontScale="85000" lnSpcReduction="20000"/>
          </a:bodyPr>
          <a:lstStyle/>
          <a:p>
            <a:pPr marL="0" indent="0">
              <a:buNone/>
            </a:pPr>
            <a:r>
              <a:rPr lang="nl-NL" b="1" dirty="0"/>
              <a:t>Brand &amp; explosie – hoe ontstaat het?</a:t>
            </a:r>
          </a:p>
          <a:p>
            <a:pPr marL="0" indent="0">
              <a:buNone/>
            </a:pPr>
            <a:endParaRPr lang="nl-NL" b="1" dirty="0"/>
          </a:p>
          <a:p>
            <a:r>
              <a:rPr lang="nl-NL" dirty="0"/>
              <a:t>Branddriehoek:</a:t>
            </a:r>
          </a:p>
          <a:p>
            <a:pPr lvl="1"/>
            <a:r>
              <a:rPr lang="nl-NL" dirty="0"/>
              <a:t>Brandbare stof.</a:t>
            </a:r>
          </a:p>
          <a:p>
            <a:pPr lvl="1"/>
            <a:r>
              <a:rPr lang="nl-NL" dirty="0"/>
              <a:t>Zuurstof.</a:t>
            </a:r>
          </a:p>
          <a:p>
            <a:pPr lvl="1"/>
            <a:r>
              <a:rPr lang="nl-NL" dirty="0"/>
              <a:t>Ontstekingsbron (vlam, heet oppervlak, kortsluiting, lassen).</a:t>
            </a:r>
          </a:p>
          <a:p>
            <a:r>
              <a:rPr lang="nl-NL" dirty="0"/>
              <a:t>Explosie:</a:t>
            </a:r>
          </a:p>
          <a:p>
            <a:pPr lvl="1"/>
            <a:r>
              <a:rPr lang="nl-NL" dirty="0"/>
              <a:t>Zelfde elementen als brand, maar brandstof verbrandt in één keer → drukgolf + knal.</a:t>
            </a:r>
          </a:p>
          <a:p>
            <a:r>
              <a:rPr lang="nl-NL" dirty="0"/>
              <a:t>Extra factoren:</a:t>
            </a:r>
          </a:p>
          <a:p>
            <a:pPr lvl="1"/>
            <a:r>
              <a:rPr lang="nl-NL" dirty="0"/>
              <a:t>Mengverhouding (brandvierhoek).</a:t>
            </a:r>
          </a:p>
          <a:p>
            <a:pPr lvl="1"/>
            <a:r>
              <a:rPr lang="nl-NL" dirty="0"/>
              <a:t>Katalysator → versnelt of vertraagt verbranding.</a:t>
            </a:r>
          </a:p>
          <a:p>
            <a:r>
              <a:rPr lang="nl-NL" dirty="0"/>
              <a:t>Risico’s bij brand:</a:t>
            </a:r>
          </a:p>
          <a:p>
            <a:pPr lvl="1"/>
            <a:r>
              <a:rPr lang="nl-NL" dirty="0"/>
              <a:t>Rook → beperkt zicht, giftige gassen.</a:t>
            </a:r>
          </a:p>
          <a:p>
            <a:pPr lvl="1"/>
            <a:r>
              <a:rPr lang="nl-NL" dirty="0"/>
              <a:t>Hitte → letsel, bemoeilijkt blussen.</a:t>
            </a:r>
          </a:p>
          <a:p>
            <a:pPr marL="0" indent="0">
              <a:buNone/>
            </a:pPr>
            <a:endParaRPr lang="nl-NL" b="1" dirty="0"/>
          </a:p>
        </p:txBody>
      </p:sp>
      <p:sp>
        <p:nvSpPr>
          <p:cNvPr id="3" name="Titel 2">
            <a:extLst>
              <a:ext uri="{FF2B5EF4-FFF2-40B4-BE49-F238E27FC236}">
                <a16:creationId xmlns:a16="http://schemas.microsoft.com/office/drawing/2014/main" id="{690FC42C-EB0F-80A7-4459-EF9697F3E393}"/>
              </a:ext>
            </a:extLst>
          </p:cNvPr>
          <p:cNvSpPr>
            <a:spLocks noGrp="1"/>
          </p:cNvSpPr>
          <p:nvPr>
            <p:ph type="title"/>
          </p:nvPr>
        </p:nvSpPr>
        <p:spPr/>
        <p:txBody>
          <a:bodyPr/>
          <a:lstStyle/>
          <a:p>
            <a:r>
              <a:rPr lang="nl-NL" b="1"/>
              <a:t>10.1 Brand en explosie</a:t>
            </a:r>
          </a:p>
        </p:txBody>
      </p:sp>
      <p:pic>
        <p:nvPicPr>
          <p:cNvPr id="5" name="Afbeelding 4">
            <a:extLst>
              <a:ext uri="{FF2B5EF4-FFF2-40B4-BE49-F238E27FC236}">
                <a16:creationId xmlns:a16="http://schemas.microsoft.com/office/drawing/2014/main" id="{60CCCD5F-1038-BBD2-89F7-BF1644C0A169}"/>
              </a:ext>
            </a:extLst>
          </p:cNvPr>
          <p:cNvPicPr>
            <a:picLocks noChangeAspect="1"/>
          </p:cNvPicPr>
          <p:nvPr/>
        </p:nvPicPr>
        <p:blipFill>
          <a:blip r:embed="rId2"/>
          <a:stretch>
            <a:fillRect/>
          </a:stretch>
        </p:blipFill>
        <p:spPr>
          <a:xfrm>
            <a:off x="8450645" y="4187503"/>
            <a:ext cx="2400635" cy="2305372"/>
          </a:xfrm>
          <a:prstGeom prst="rect">
            <a:avLst/>
          </a:prstGeom>
        </p:spPr>
      </p:pic>
    </p:spTree>
    <p:extLst>
      <p:ext uri="{BB962C8B-B14F-4D97-AF65-F5344CB8AC3E}">
        <p14:creationId xmlns:p14="http://schemas.microsoft.com/office/powerpoint/2010/main" val="35112350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61B65B7-8FFD-0B56-5994-B62A355CBDAE}"/>
              </a:ext>
            </a:extLst>
          </p:cNvPr>
          <p:cNvSpPr>
            <a:spLocks noGrp="1"/>
          </p:cNvSpPr>
          <p:nvPr>
            <p:ph idx="1"/>
          </p:nvPr>
        </p:nvSpPr>
        <p:spPr/>
        <p:txBody>
          <a:bodyPr>
            <a:normAutofit fontScale="92500" lnSpcReduction="10000"/>
          </a:bodyPr>
          <a:lstStyle/>
          <a:p>
            <a:r>
              <a:rPr lang="nl-NL" err="1"/>
              <a:t>Brandbevorderende</a:t>
            </a:r>
            <a:r>
              <a:rPr lang="nl-NL"/>
              <a:t> stoffen:</a:t>
            </a:r>
          </a:p>
          <a:p>
            <a:pPr lvl="1"/>
            <a:r>
              <a:rPr lang="nl-NL"/>
              <a:t>Stoffen die zuurstof afgeven (peroxiden, ozon).</a:t>
            </a:r>
          </a:p>
          <a:p>
            <a:pPr lvl="1"/>
            <a:r>
              <a:rPr lang="nl-NL"/>
              <a:t>Lekkende zuurstofslangen → verhoogd brandrisico.</a:t>
            </a:r>
          </a:p>
          <a:p>
            <a:r>
              <a:rPr lang="nl-NL"/>
              <a:t>Reacties met water:</a:t>
            </a:r>
          </a:p>
          <a:p>
            <a:pPr lvl="1"/>
            <a:r>
              <a:rPr lang="nl-NL"/>
              <a:t>Carbid, magnesium, natrium → explosiegevaar.</a:t>
            </a:r>
          </a:p>
          <a:p>
            <a:r>
              <a:rPr lang="nl-NL"/>
              <a:t>Risico door drukhouders:</a:t>
            </a:r>
          </a:p>
          <a:p>
            <a:pPr lvl="1"/>
            <a:r>
              <a:rPr lang="nl-NL"/>
              <a:t>Tanks/vaten kunnen exploderen bij hitte.</a:t>
            </a:r>
          </a:p>
          <a:p>
            <a:r>
              <a:rPr lang="nl-NL"/>
              <a:t>Mechanische ontstekingsbronnen:</a:t>
            </a:r>
          </a:p>
          <a:p>
            <a:pPr lvl="1"/>
            <a:r>
              <a:rPr lang="nl-NL"/>
              <a:t>Hete lagers, slippende riemen, aanlopende ventilatoren.</a:t>
            </a:r>
          </a:p>
          <a:p>
            <a:r>
              <a:rPr lang="nl-NL"/>
              <a:t>Preventie:</a:t>
            </a:r>
          </a:p>
          <a:p>
            <a:pPr lvl="1"/>
            <a:r>
              <a:rPr lang="nl-NL"/>
              <a:t>Vermijd zuurstofventilatie.</a:t>
            </a:r>
          </a:p>
          <a:p>
            <a:pPr lvl="1"/>
            <a:r>
              <a:rPr lang="nl-NL"/>
              <a:t>Controleer installaties en leidingen.</a:t>
            </a:r>
          </a:p>
          <a:p>
            <a:pPr lvl="1"/>
            <a:r>
              <a:rPr lang="nl-NL"/>
              <a:t>Gebruik PBM bij las- en snijwerk.</a:t>
            </a:r>
          </a:p>
          <a:p>
            <a:endParaRPr lang="nl-NL"/>
          </a:p>
        </p:txBody>
      </p:sp>
      <p:sp>
        <p:nvSpPr>
          <p:cNvPr id="3" name="Titel 2">
            <a:extLst>
              <a:ext uri="{FF2B5EF4-FFF2-40B4-BE49-F238E27FC236}">
                <a16:creationId xmlns:a16="http://schemas.microsoft.com/office/drawing/2014/main" id="{37327280-991F-DF52-5E01-D4AA584EEB1C}"/>
              </a:ext>
            </a:extLst>
          </p:cNvPr>
          <p:cNvSpPr>
            <a:spLocks noGrp="1"/>
          </p:cNvSpPr>
          <p:nvPr>
            <p:ph type="title"/>
          </p:nvPr>
        </p:nvSpPr>
        <p:spPr/>
        <p:txBody>
          <a:bodyPr/>
          <a:lstStyle/>
          <a:p>
            <a:r>
              <a:rPr lang="nl-NL" b="1"/>
              <a:t>Andere risico’s &amp; preventie</a:t>
            </a:r>
          </a:p>
        </p:txBody>
      </p:sp>
    </p:spTree>
    <p:extLst>
      <p:ext uri="{BB962C8B-B14F-4D97-AF65-F5344CB8AC3E}">
        <p14:creationId xmlns:p14="http://schemas.microsoft.com/office/powerpoint/2010/main" val="69520855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C150AFD-142B-695D-20C3-AC28A351C8E5}"/>
              </a:ext>
            </a:extLst>
          </p:cNvPr>
          <p:cNvSpPr>
            <a:spLocks noGrp="1"/>
          </p:cNvSpPr>
          <p:nvPr>
            <p:ph idx="1"/>
          </p:nvPr>
        </p:nvSpPr>
        <p:spPr/>
        <p:txBody>
          <a:bodyPr>
            <a:normAutofit fontScale="92500" lnSpcReduction="20000"/>
          </a:bodyPr>
          <a:lstStyle/>
          <a:p>
            <a:r>
              <a:rPr lang="nl-NL"/>
              <a:t>Brand voorkomen:</a:t>
            </a:r>
          </a:p>
          <a:p>
            <a:pPr lvl="1"/>
            <a:r>
              <a:rPr lang="nl-NL"/>
              <a:t>Herken brandgevaarlijke situaties.</a:t>
            </a:r>
          </a:p>
          <a:p>
            <a:pPr lvl="1"/>
            <a:r>
              <a:rPr lang="nl-NL"/>
              <a:t>Begrijp vlampunt en explosiegrenzen.</a:t>
            </a:r>
          </a:p>
          <a:p>
            <a:r>
              <a:rPr lang="nl-NL"/>
              <a:t>Vlampunt:</a:t>
            </a:r>
          </a:p>
          <a:p>
            <a:pPr lvl="1"/>
            <a:r>
              <a:rPr lang="nl-NL"/>
              <a:t>Vloeistoffen branden niet → dampen wel.</a:t>
            </a:r>
          </a:p>
          <a:p>
            <a:pPr lvl="1"/>
            <a:r>
              <a:rPr lang="nl-NL"/>
              <a:t>Hoe lager het vlampunt → hoe sneller ontvlambaar.</a:t>
            </a:r>
          </a:p>
          <a:p>
            <a:r>
              <a:rPr lang="nl-NL"/>
              <a:t>Explosie:</a:t>
            </a:r>
          </a:p>
          <a:p>
            <a:pPr lvl="1"/>
            <a:r>
              <a:rPr lang="nl-NL"/>
              <a:t>Zeer snelle verbranding → drukgolf.</a:t>
            </a:r>
          </a:p>
          <a:p>
            <a:pPr lvl="1"/>
            <a:r>
              <a:rPr lang="nl-NL"/>
              <a:t>Ontstaat bij juiste mengverhouding + ontstekingsbron (vonk, lasapparaat, statische elektriciteit).</a:t>
            </a:r>
          </a:p>
          <a:p>
            <a:r>
              <a:rPr lang="nl-NL"/>
              <a:t>Explosiegrenzen:</a:t>
            </a:r>
          </a:p>
          <a:p>
            <a:pPr lvl="1"/>
            <a:r>
              <a:rPr lang="nl-NL"/>
              <a:t>LEL: onderste explosiegrens.</a:t>
            </a:r>
          </a:p>
          <a:p>
            <a:pPr lvl="1"/>
            <a:r>
              <a:rPr lang="nl-NL"/>
              <a:t>UEL: bovenste explosiegrens.</a:t>
            </a:r>
          </a:p>
          <a:p>
            <a:pPr lvl="1"/>
            <a:r>
              <a:rPr lang="nl-NL"/>
              <a:t>Explosiegebied = tussen LEL en UEL.</a:t>
            </a:r>
          </a:p>
          <a:p>
            <a:pPr lvl="1"/>
            <a:r>
              <a:rPr lang="nl-NL"/>
              <a:t>Veilig: max. 10% van LEL.</a:t>
            </a:r>
          </a:p>
          <a:p>
            <a:endParaRPr lang="nl-NL"/>
          </a:p>
        </p:txBody>
      </p:sp>
      <p:sp>
        <p:nvSpPr>
          <p:cNvPr id="3" name="Titel 2">
            <a:extLst>
              <a:ext uri="{FF2B5EF4-FFF2-40B4-BE49-F238E27FC236}">
                <a16:creationId xmlns:a16="http://schemas.microsoft.com/office/drawing/2014/main" id="{E364AEEF-524B-D14E-92BF-9DF1562B9D2D}"/>
              </a:ext>
            </a:extLst>
          </p:cNvPr>
          <p:cNvSpPr>
            <a:spLocks noGrp="1"/>
          </p:cNvSpPr>
          <p:nvPr>
            <p:ph type="title"/>
          </p:nvPr>
        </p:nvSpPr>
        <p:spPr/>
        <p:txBody>
          <a:bodyPr/>
          <a:lstStyle/>
          <a:p>
            <a:r>
              <a:rPr lang="nl-NL" b="1"/>
              <a:t>10.2 Brand- en explosiegevaarlijke werkomgeving</a:t>
            </a:r>
          </a:p>
        </p:txBody>
      </p:sp>
    </p:spTree>
    <p:extLst>
      <p:ext uri="{BB962C8B-B14F-4D97-AF65-F5344CB8AC3E}">
        <p14:creationId xmlns:p14="http://schemas.microsoft.com/office/powerpoint/2010/main" val="242936557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433DE4C-4E54-AEC3-04A7-8DA69AED9669}"/>
              </a:ext>
            </a:extLst>
          </p:cNvPr>
          <p:cNvSpPr>
            <a:spLocks noGrp="1"/>
          </p:cNvSpPr>
          <p:nvPr>
            <p:ph idx="1"/>
          </p:nvPr>
        </p:nvSpPr>
        <p:spPr/>
        <p:txBody>
          <a:bodyPr>
            <a:normAutofit lnSpcReduction="10000"/>
          </a:bodyPr>
          <a:lstStyle/>
          <a:p>
            <a:r>
              <a:rPr lang="nl-NL"/>
              <a:t>Waar?</a:t>
            </a:r>
          </a:p>
          <a:p>
            <a:pPr lvl="1"/>
            <a:r>
              <a:rPr lang="nl-NL"/>
              <a:t>Gas- en oliewinning, raffinaderijen.</a:t>
            </a:r>
          </a:p>
          <a:p>
            <a:pPr lvl="1"/>
            <a:r>
              <a:rPr lang="nl-NL"/>
              <a:t>Opslag/overlaadstations, graansilo’s (stofexplosies).</a:t>
            </a:r>
          </a:p>
          <a:p>
            <a:pPr lvl="1"/>
            <a:r>
              <a:rPr lang="nl-NL"/>
              <a:t>Chemische industrie, afvalverwerking, metaal- en houtindustrie.</a:t>
            </a:r>
          </a:p>
          <a:p>
            <a:r>
              <a:rPr lang="nl-NL"/>
              <a:t>Stofexplosies:</a:t>
            </a:r>
          </a:p>
          <a:p>
            <a:pPr lvl="1"/>
            <a:r>
              <a:rPr lang="nl-NL"/>
              <a:t>Hoge stofconcentratie → </a:t>
            </a:r>
            <a:r>
              <a:rPr lang="nl-NL" err="1"/>
              <a:t>opwerveling</a:t>
            </a:r>
            <a:r>
              <a:rPr lang="nl-NL"/>
              <a:t> → kettingexplosies.</a:t>
            </a:r>
          </a:p>
          <a:p>
            <a:r>
              <a:rPr lang="nl-NL"/>
              <a:t>Maatregelen:</a:t>
            </a:r>
          </a:p>
          <a:p>
            <a:pPr lvl="1"/>
            <a:r>
              <a:rPr lang="nl-NL"/>
              <a:t>Alleen explosieveilige gereedschappen.</a:t>
            </a:r>
          </a:p>
          <a:p>
            <a:pPr lvl="1"/>
            <a:r>
              <a:rPr lang="nl-NL"/>
              <a:t>Heetwerkvergunning bij lassen.</a:t>
            </a:r>
          </a:p>
          <a:p>
            <a:pPr lvl="1"/>
            <a:r>
              <a:rPr lang="nl-NL"/>
              <a:t>Continu toezicht door leidinggevende.</a:t>
            </a:r>
          </a:p>
          <a:p>
            <a:pPr lvl="1"/>
            <a:r>
              <a:rPr lang="nl-NL"/>
              <a:t>Waarschuwingsbord EX (geel, driehoek, zwarte letters).</a:t>
            </a:r>
          </a:p>
          <a:p>
            <a:pPr lvl="1"/>
            <a:r>
              <a:rPr lang="nl-NL"/>
              <a:t>Gebruik explosiemeter → test voor gebruik.</a:t>
            </a:r>
          </a:p>
          <a:p>
            <a:endParaRPr lang="nl-NL"/>
          </a:p>
        </p:txBody>
      </p:sp>
      <p:sp>
        <p:nvSpPr>
          <p:cNvPr id="3" name="Titel 2">
            <a:extLst>
              <a:ext uri="{FF2B5EF4-FFF2-40B4-BE49-F238E27FC236}">
                <a16:creationId xmlns:a16="http://schemas.microsoft.com/office/drawing/2014/main" id="{3376B24C-2E16-2B0E-C384-5BDABED7C50A}"/>
              </a:ext>
            </a:extLst>
          </p:cNvPr>
          <p:cNvSpPr>
            <a:spLocks noGrp="1"/>
          </p:cNvSpPr>
          <p:nvPr>
            <p:ph type="title"/>
          </p:nvPr>
        </p:nvSpPr>
        <p:spPr/>
        <p:txBody>
          <a:bodyPr/>
          <a:lstStyle/>
          <a:p>
            <a:r>
              <a:rPr lang="nl-NL" b="1"/>
              <a:t>Explosiegevaarlijke omgevingen &amp; maatregelen</a:t>
            </a:r>
          </a:p>
        </p:txBody>
      </p:sp>
    </p:spTree>
    <p:extLst>
      <p:ext uri="{BB962C8B-B14F-4D97-AF65-F5344CB8AC3E}">
        <p14:creationId xmlns:p14="http://schemas.microsoft.com/office/powerpoint/2010/main" val="6733072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0D29D28-149D-EA5A-8833-1460FEC4032E}"/>
              </a:ext>
            </a:extLst>
          </p:cNvPr>
          <p:cNvSpPr>
            <a:spLocks noGrp="1"/>
          </p:cNvSpPr>
          <p:nvPr>
            <p:ph idx="1"/>
          </p:nvPr>
        </p:nvSpPr>
        <p:spPr/>
        <p:txBody>
          <a:bodyPr>
            <a:normAutofit fontScale="77500" lnSpcReduction="20000"/>
          </a:bodyPr>
          <a:lstStyle/>
          <a:p>
            <a:pPr marL="0" indent="0">
              <a:buNone/>
            </a:pPr>
            <a:r>
              <a:rPr lang="nl-NL"/>
              <a:t>Brandblussing:</a:t>
            </a:r>
          </a:p>
          <a:p>
            <a:r>
              <a:rPr lang="nl-NL"/>
              <a:t>Brand dooft door één factor uit de branddriehoek weg te nemen: </a:t>
            </a:r>
          </a:p>
          <a:p>
            <a:pPr lvl="1"/>
            <a:r>
              <a:rPr lang="nl-NL"/>
              <a:t>Brandbare stof.</a:t>
            </a:r>
          </a:p>
          <a:p>
            <a:pPr lvl="1"/>
            <a:r>
              <a:rPr lang="nl-NL"/>
              <a:t>Zuurstof.</a:t>
            </a:r>
          </a:p>
          <a:p>
            <a:pPr lvl="1"/>
            <a:r>
              <a:rPr lang="nl-NL"/>
              <a:t>Ontbrandingstemperatuur.</a:t>
            </a:r>
          </a:p>
          <a:p>
            <a:r>
              <a:rPr lang="nl-NL"/>
              <a:t>Voorbeelden: </a:t>
            </a:r>
          </a:p>
          <a:p>
            <a:pPr lvl="1"/>
            <a:r>
              <a:rPr lang="nl-NL"/>
              <a:t>Gaskraan dicht → brandstof weg.</a:t>
            </a:r>
          </a:p>
          <a:p>
            <a:pPr lvl="1"/>
            <a:r>
              <a:rPr lang="nl-NL"/>
              <a:t>Deksel op pan → geen zuurstof.</a:t>
            </a:r>
          </a:p>
          <a:p>
            <a:pPr lvl="1"/>
            <a:r>
              <a:rPr lang="nl-NL"/>
              <a:t>Koelen → temperatuur weg.</a:t>
            </a:r>
          </a:p>
          <a:p>
            <a:pPr marL="0" indent="0">
              <a:buNone/>
            </a:pPr>
            <a:r>
              <a:rPr lang="nl-NL"/>
              <a:t>Brandklassen:</a:t>
            </a:r>
          </a:p>
          <a:p>
            <a:r>
              <a:rPr lang="nl-NL"/>
              <a:t>A: vaste stoffen (hout, papier).</a:t>
            </a:r>
          </a:p>
          <a:p>
            <a:r>
              <a:rPr lang="nl-NL"/>
              <a:t>B: vloeistoffen (benzine, olie).</a:t>
            </a:r>
          </a:p>
          <a:p>
            <a:r>
              <a:rPr lang="nl-NL"/>
              <a:t>C: gassen.</a:t>
            </a:r>
          </a:p>
          <a:p>
            <a:r>
              <a:rPr lang="nl-NL"/>
              <a:t>D: metalen.</a:t>
            </a:r>
          </a:p>
          <a:p>
            <a:r>
              <a:rPr lang="nl-NL"/>
              <a:t>F: vetten (frituur).</a:t>
            </a:r>
          </a:p>
          <a:p>
            <a:endParaRPr lang="nl-NL"/>
          </a:p>
        </p:txBody>
      </p:sp>
      <p:sp>
        <p:nvSpPr>
          <p:cNvPr id="3" name="Titel 2">
            <a:extLst>
              <a:ext uri="{FF2B5EF4-FFF2-40B4-BE49-F238E27FC236}">
                <a16:creationId xmlns:a16="http://schemas.microsoft.com/office/drawing/2014/main" id="{EA0FA47D-F1B4-C5C2-0BE2-78ED8407F003}"/>
              </a:ext>
            </a:extLst>
          </p:cNvPr>
          <p:cNvSpPr>
            <a:spLocks noGrp="1"/>
          </p:cNvSpPr>
          <p:nvPr>
            <p:ph type="title"/>
          </p:nvPr>
        </p:nvSpPr>
        <p:spPr/>
        <p:txBody>
          <a:bodyPr/>
          <a:lstStyle/>
          <a:p>
            <a:r>
              <a:rPr lang="nl-NL" b="1"/>
              <a:t>10.3 Brandklassen en blusmiddelen</a:t>
            </a:r>
          </a:p>
        </p:txBody>
      </p:sp>
    </p:spTree>
    <p:extLst>
      <p:ext uri="{BB962C8B-B14F-4D97-AF65-F5344CB8AC3E}">
        <p14:creationId xmlns:p14="http://schemas.microsoft.com/office/powerpoint/2010/main" val="15008451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3F3A8537-3164-EF3F-3FB5-28AA8AD06B85}"/>
              </a:ext>
            </a:extLst>
          </p:cNvPr>
          <p:cNvPicPr>
            <a:picLocks noGrp="1" noChangeAspect="1"/>
          </p:cNvPicPr>
          <p:nvPr>
            <p:ph idx="1"/>
          </p:nvPr>
        </p:nvPicPr>
        <p:blipFill>
          <a:blip r:embed="rId2"/>
          <a:stretch>
            <a:fillRect/>
          </a:stretch>
        </p:blipFill>
        <p:spPr>
          <a:xfrm>
            <a:off x="2459688" y="1825625"/>
            <a:ext cx="7272623" cy="4351338"/>
          </a:xfrm>
          <a:prstGeom prst="rect">
            <a:avLst/>
          </a:prstGeom>
        </p:spPr>
      </p:pic>
      <p:sp>
        <p:nvSpPr>
          <p:cNvPr id="3" name="Titel 2">
            <a:extLst>
              <a:ext uri="{FF2B5EF4-FFF2-40B4-BE49-F238E27FC236}">
                <a16:creationId xmlns:a16="http://schemas.microsoft.com/office/drawing/2014/main" id="{AFCA554F-8CAA-0BBC-FFDC-1E52F106E042}"/>
              </a:ext>
            </a:extLst>
          </p:cNvPr>
          <p:cNvSpPr>
            <a:spLocks noGrp="1"/>
          </p:cNvSpPr>
          <p:nvPr>
            <p:ph type="title"/>
          </p:nvPr>
        </p:nvSpPr>
        <p:spPr/>
        <p:txBody>
          <a:bodyPr/>
          <a:lstStyle/>
          <a:p>
            <a:r>
              <a:rPr lang="nl-NL"/>
              <a:t>Brandklassen</a:t>
            </a:r>
          </a:p>
        </p:txBody>
      </p:sp>
    </p:spTree>
    <p:extLst>
      <p:ext uri="{BB962C8B-B14F-4D97-AF65-F5344CB8AC3E}">
        <p14:creationId xmlns:p14="http://schemas.microsoft.com/office/powerpoint/2010/main" val="25832276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F376CE2-2E11-C039-C490-2867A7E7C1C5}"/>
              </a:ext>
            </a:extLst>
          </p:cNvPr>
          <p:cNvSpPr>
            <a:spLocks noGrp="1"/>
          </p:cNvSpPr>
          <p:nvPr>
            <p:ph idx="1"/>
          </p:nvPr>
        </p:nvSpPr>
        <p:spPr/>
        <p:txBody>
          <a:bodyPr>
            <a:normAutofit fontScale="85000" lnSpcReduction="20000"/>
          </a:bodyPr>
          <a:lstStyle/>
          <a:p>
            <a:r>
              <a:rPr lang="nl-NL"/>
              <a:t>Water:</a:t>
            </a:r>
          </a:p>
          <a:p>
            <a:pPr lvl="1"/>
            <a:r>
              <a:rPr lang="nl-NL"/>
              <a:t>Geleidt elektriciteit.</a:t>
            </a:r>
          </a:p>
          <a:p>
            <a:pPr lvl="1"/>
            <a:r>
              <a:rPr lang="nl-NL"/>
              <a:t>Kan explosieve reacties veroorzaken.</a:t>
            </a:r>
          </a:p>
          <a:p>
            <a:pPr lvl="1"/>
            <a:r>
              <a:rPr lang="nl-NL"/>
              <a:t>Niet geschikt voor vloeistofbranden.</a:t>
            </a:r>
          </a:p>
          <a:p>
            <a:r>
              <a:rPr lang="nl-NL"/>
              <a:t>Schuim:</a:t>
            </a:r>
          </a:p>
          <a:p>
            <a:pPr lvl="1"/>
            <a:r>
              <a:rPr lang="nl-NL"/>
              <a:t>Beperkte schade, kan geleidend zijn.</a:t>
            </a:r>
          </a:p>
          <a:p>
            <a:r>
              <a:rPr lang="nl-NL"/>
              <a:t>Bluspoeder:</a:t>
            </a:r>
          </a:p>
          <a:p>
            <a:pPr lvl="1"/>
            <a:r>
              <a:rPr lang="nl-NL"/>
              <a:t>Slecht zicht, vervuilend.</a:t>
            </a:r>
          </a:p>
          <a:p>
            <a:r>
              <a:rPr lang="nl-NL"/>
              <a:t>CO₂:</a:t>
            </a:r>
          </a:p>
          <a:p>
            <a:pPr lvl="1"/>
            <a:r>
              <a:rPr lang="nl-NL"/>
              <a:t>Verstikkingsgevaar, vrieswonden.</a:t>
            </a:r>
          </a:p>
          <a:p>
            <a:r>
              <a:rPr lang="nl-NL"/>
              <a:t>Blusdeken:</a:t>
            </a:r>
          </a:p>
          <a:p>
            <a:pPr lvl="1"/>
            <a:r>
              <a:rPr lang="nl-NL"/>
              <a:t>Gevaar bij onjuist gebruik.</a:t>
            </a:r>
          </a:p>
          <a:p>
            <a:r>
              <a:rPr lang="nl-NL"/>
              <a:t>Belangrijk:</a:t>
            </a:r>
          </a:p>
          <a:p>
            <a:pPr lvl="1"/>
            <a:r>
              <a:rPr lang="nl-NL"/>
              <a:t>Kies blusmiddel op basis van brandklasse.</a:t>
            </a:r>
          </a:p>
          <a:p>
            <a:pPr lvl="1"/>
            <a:r>
              <a:rPr lang="nl-NL"/>
              <a:t>Let op risico’s van blusmiddel zelf.</a:t>
            </a:r>
          </a:p>
          <a:p>
            <a:endParaRPr lang="nl-NL"/>
          </a:p>
        </p:txBody>
      </p:sp>
      <p:sp>
        <p:nvSpPr>
          <p:cNvPr id="3" name="Titel 2">
            <a:extLst>
              <a:ext uri="{FF2B5EF4-FFF2-40B4-BE49-F238E27FC236}">
                <a16:creationId xmlns:a16="http://schemas.microsoft.com/office/drawing/2014/main" id="{08869DFF-59C7-4BB7-8B31-5EB805F15EED}"/>
              </a:ext>
            </a:extLst>
          </p:cNvPr>
          <p:cNvSpPr>
            <a:spLocks noGrp="1"/>
          </p:cNvSpPr>
          <p:nvPr>
            <p:ph type="title"/>
          </p:nvPr>
        </p:nvSpPr>
        <p:spPr/>
        <p:txBody>
          <a:bodyPr/>
          <a:lstStyle/>
          <a:p>
            <a:r>
              <a:rPr lang="nl-NL" b="1"/>
              <a:t>Blusmiddelen &amp; gevaren</a:t>
            </a:r>
          </a:p>
        </p:txBody>
      </p:sp>
    </p:spTree>
    <p:extLst>
      <p:ext uri="{BB962C8B-B14F-4D97-AF65-F5344CB8AC3E}">
        <p14:creationId xmlns:p14="http://schemas.microsoft.com/office/powerpoint/2010/main" val="2159571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2DEEF5E-31CA-EB7C-FDD5-FA3F00310E00}"/>
              </a:ext>
            </a:extLst>
          </p:cNvPr>
          <p:cNvSpPr>
            <a:spLocks noGrp="1"/>
          </p:cNvSpPr>
          <p:nvPr>
            <p:ph idx="1"/>
          </p:nvPr>
        </p:nvSpPr>
        <p:spPr/>
        <p:txBody>
          <a:bodyPr>
            <a:normAutofit fontScale="70000" lnSpcReduction="20000"/>
          </a:bodyPr>
          <a:lstStyle/>
          <a:p>
            <a:pPr marL="0" indent="0">
              <a:buNone/>
            </a:pPr>
            <a:r>
              <a:rPr lang="nl-NL" b="1" dirty="0"/>
              <a:t>Verplichtingen werkgever</a:t>
            </a:r>
          </a:p>
          <a:p>
            <a:pPr marL="0" indent="0">
              <a:buNone/>
            </a:pPr>
            <a:endParaRPr lang="nl-NL" b="1" dirty="0"/>
          </a:p>
          <a:p>
            <a:r>
              <a:rPr lang="nl-NL" dirty="0"/>
              <a:t>Arbowet → rechten &amp; plichten</a:t>
            </a:r>
          </a:p>
          <a:p>
            <a:pPr lvl="1"/>
            <a:r>
              <a:rPr lang="nl-NL" dirty="0"/>
              <a:t>Voor zowel werkgever als medewerker.</a:t>
            </a:r>
          </a:p>
          <a:p>
            <a:r>
              <a:rPr lang="nl-NL" dirty="0"/>
              <a:t>RI&amp;E (Risico-Inventarisatie &amp; Evaluatie) verplicht:</a:t>
            </a:r>
          </a:p>
          <a:p>
            <a:pPr lvl="1"/>
            <a:r>
              <a:rPr lang="nl-NL" dirty="0"/>
              <a:t>Gevaren herkennen → risico’s inventariseren → risico’s evalueren.</a:t>
            </a:r>
          </a:p>
          <a:p>
            <a:pPr lvl="1"/>
            <a:r>
              <a:rPr lang="nl-NL" dirty="0"/>
              <a:t>Plan van aanpak → </a:t>
            </a:r>
            <a:r>
              <a:rPr lang="nl-NL" dirty="0">
                <a:sym typeface="Wingdings" panose="05000000000000000000" pitchFamily="2" charset="2"/>
              </a:rPr>
              <a:t>verbeteringen + termijnen</a:t>
            </a:r>
            <a:r>
              <a:rPr lang="nl-NL" dirty="0"/>
              <a:t>.</a:t>
            </a:r>
          </a:p>
          <a:p>
            <a:r>
              <a:rPr lang="nl-NL" dirty="0"/>
              <a:t>Werkgever moet zorgen voor:</a:t>
            </a:r>
          </a:p>
          <a:p>
            <a:pPr lvl="1"/>
            <a:r>
              <a:rPr lang="nl-NL" dirty="0"/>
              <a:t>Veilige werkmethoden en gevaren bestrijden.</a:t>
            </a:r>
          </a:p>
          <a:p>
            <a:pPr lvl="1"/>
            <a:r>
              <a:rPr lang="nl-NL" dirty="0"/>
              <a:t>Beschermingsmiddelen verstrekken en toezicht houden.</a:t>
            </a:r>
          </a:p>
          <a:p>
            <a:pPr lvl="1"/>
            <a:r>
              <a:rPr lang="nl-NL" dirty="0"/>
              <a:t>Voorlichting en instructie geven.</a:t>
            </a:r>
          </a:p>
          <a:p>
            <a:pPr lvl="1"/>
            <a:r>
              <a:rPr lang="nl-NL" dirty="0"/>
              <a:t>Toezicht op naleving van regels</a:t>
            </a:r>
          </a:p>
          <a:p>
            <a:pPr lvl="1"/>
            <a:r>
              <a:rPr lang="nl-NL" dirty="0"/>
              <a:t>Hulpverlening en evacuatie regelen.</a:t>
            </a:r>
          </a:p>
          <a:p>
            <a:r>
              <a:rPr lang="nl-NL" dirty="0"/>
              <a:t>Preventiebeleid:</a:t>
            </a:r>
          </a:p>
          <a:p>
            <a:pPr lvl="1"/>
            <a:r>
              <a:rPr lang="nl-NL" dirty="0"/>
              <a:t>Voorkomen van onveilige situaties, ziekteverzuim, pesten, intimidatie, agressie.</a:t>
            </a:r>
          </a:p>
          <a:p>
            <a:r>
              <a:rPr lang="nl-NL" dirty="0"/>
              <a:t>Regelmatig werkoverleg (</a:t>
            </a:r>
            <a:r>
              <a:rPr lang="nl-NL" dirty="0" err="1"/>
              <a:t>toolboxmeeting</a:t>
            </a:r>
            <a:r>
              <a:rPr lang="nl-NL" dirty="0"/>
              <a:t>).</a:t>
            </a:r>
          </a:p>
          <a:p>
            <a:pPr lvl="1"/>
            <a:r>
              <a:rPr lang="nl-NL" dirty="0"/>
              <a:t>Leidinggevenden, medewerkers, preventiemedewerker aanwezig.</a:t>
            </a:r>
          </a:p>
          <a:p>
            <a:pPr marL="0" indent="0">
              <a:buNone/>
            </a:pPr>
            <a:endParaRPr lang="nl-NL" b="1" dirty="0"/>
          </a:p>
        </p:txBody>
      </p:sp>
      <p:sp>
        <p:nvSpPr>
          <p:cNvPr id="3" name="Titel 2">
            <a:extLst>
              <a:ext uri="{FF2B5EF4-FFF2-40B4-BE49-F238E27FC236}">
                <a16:creationId xmlns:a16="http://schemas.microsoft.com/office/drawing/2014/main" id="{DD2F3600-8D1F-74F1-2A85-AA36B5B87A48}"/>
              </a:ext>
            </a:extLst>
          </p:cNvPr>
          <p:cNvSpPr>
            <a:spLocks noGrp="1"/>
          </p:cNvSpPr>
          <p:nvPr>
            <p:ph type="title"/>
          </p:nvPr>
        </p:nvSpPr>
        <p:spPr/>
        <p:txBody>
          <a:bodyPr/>
          <a:lstStyle/>
          <a:p>
            <a:r>
              <a:rPr lang="nl-NL" b="1"/>
              <a:t>1.4 Taken, verantwoordelijkheden en bevoegdheden</a:t>
            </a:r>
          </a:p>
        </p:txBody>
      </p:sp>
    </p:spTree>
    <p:extLst>
      <p:ext uri="{BB962C8B-B14F-4D97-AF65-F5344CB8AC3E}">
        <p14:creationId xmlns:p14="http://schemas.microsoft.com/office/powerpoint/2010/main" val="38118818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3EDBAC7-77CD-102D-457A-4F1AEEAB9131}"/>
              </a:ext>
            </a:extLst>
          </p:cNvPr>
          <p:cNvSpPr>
            <a:spLocks noGrp="1"/>
          </p:cNvSpPr>
          <p:nvPr>
            <p:ph idx="1"/>
          </p:nvPr>
        </p:nvSpPr>
        <p:spPr/>
        <p:txBody>
          <a:bodyPr>
            <a:normAutofit fontScale="92500" lnSpcReduction="20000"/>
          </a:bodyPr>
          <a:lstStyle/>
          <a:p>
            <a:pPr>
              <a:buNone/>
            </a:pPr>
            <a:r>
              <a:rPr lang="nl-NL" b="1"/>
              <a:t>Acties bij ontdekking van brand:</a:t>
            </a:r>
            <a:endParaRPr lang="nl-NL"/>
          </a:p>
          <a:p>
            <a:pPr>
              <a:buFont typeface="Arial" panose="020B0604020202020204" pitchFamily="34" charset="0"/>
              <a:buChar char="•"/>
            </a:pPr>
            <a:r>
              <a:rPr lang="nl-NL"/>
              <a:t>Denk eerst aan je eigen veiligheid.</a:t>
            </a:r>
          </a:p>
          <a:p>
            <a:pPr>
              <a:buFont typeface="Arial" panose="020B0604020202020204" pitchFamily="34" charset="0"/>
              <a:buChar char="•"/>
            </a:pPr>
            <a:r>
              <a:rPr lang="nl-NL"/>
              <a:t>Meld de brand (intern alarmnummer of 112).</a:t>
            </a:r>
          </a:p>
          <a:p>
            <a:pPr>
              <a:buFont typeface="Arial" panose="020B0604020202020204" pitchFamily="34" charset="0"/>
              <a:buChar char="•"/>
            </a:pPr>
            <a:r>
              <a:rPr lang="nl-NL"/>
              <a:t>Waarschuw mensen in de omgeving.</a:t>
            </a:r>
          </a:p>
          <a:p>
            <a:pPr>
              <a:buFont typeface="Arial" panose="020B0604020202020204" pitchFamily="34" charset="0"/>
              <a:buChar char="•"/>
            </a:pPr>
            <a:r>
              <a:rPr lang="nl-NL"/>
              <a:t>Sluit ramen en deuren.</a:t>
            </a:r>
          </a:p>
          <a:p>
            <a:pPr>
              <a:buFont typeface="Arial" panose="020B0604020202020204" pitchFamily="34" charset="0"/>
              <a:buChar char="•"/>
            </a:pPr>
            <a:r>
              <a:rPr lang="nl-NL"/>
              <a:t>Breng mensen in veiligheid, help vluchten.</a:t>
            </a:r>
          </a:p>
          <a:p>
            <a:pPr>
              <a:buFont typeface="Arial" panose="020B0604020202020204" pitchFamily="34" charset="0"/>
              <a:buChar char="•"/>
            </a:pPr>
            <a:r>
              <a:rPr lang="nl-NL"/>
              <a:t>Volg veilige vluchtroute → geen lift gebruiken.</a:t>
            </a:r>
          </a:p>
          <a:p>
            <a:pPr>
              <a:buFont typeface="Arial" panose="020B0604020202020204" pitchFamily="34" charset="0"/>
              <a:buChar char="•"/>
            </a:pPr>
            <a:r>
              <a:rPr lang="nl-NL"/>
              <a:t>Blus alleen als het veilig kan en je het juiste blusmiddel hebt.</a:t>
            </a:r>
          </a:p>
          <a:p>
            <a:pPr>
              <a:buFont typeface="Arial" panose="020B0604020202020204" pitchFamily="34" charset="0"/>
              <a:buChar char="•"/>
            </a:pPr>
            <a:r>
              <a:rPr lang="nl-NL"/>
              <a:t>Meld je af bij verzamelplaats.</a:t>
            </a:r>
          </a:p>
          <a:p>
            <a:pPr>
              <a:buNone/>
            </a:pPr>
            <a:r>
              <a:rPr lang="nl-NL" b="1"/>
              <a:t>Belangrijk:</a:t>
            </a:r>
            <a:endParaRPr lang="nl-NL"/>
          </a:p>
          <a:p>
            <a:pPr>
              <a:buFont typeface="Arial" panose="020B0604020202020204" pitchFamily="34" charset="0"/>
              <a:buChar char="•"/>
            </a:pPr>
            <a:r>
              <a:rPr lang="nl-NL"/>
              <a:t>Eerst melden, dan blussen.</a:t>
            </a:r>
          </a:p>
          <a:p>
            <a:pPr>
              <a:buFont typeface="Arial" panose="020B0604020202020204" pitchFamily="34" charset="0"/>
              <a:buChar char="•"/>
            </a:pPr>
            <a:r>
              <a:rPr lang="nl-NL" err="1"/>
              <a:t>BHV’ers</a:t>
            </a:r>
            <a:r>
              <a:rPr lang="nl-NL"/>
              <a:t> zijn opgeleid om hulp te bieden tot hulpdiensten arriveren.</a:t>
            </a:r>
          </a:p>
          <a:p>
            <a:endParaRPr lang="nl-NL"/>
          </a:p>
        </p:txBody>
      </p:sp>
      <p:sp>
        <p:nvSpPr>
          <p:cNvPr id="3" name="Titel 2">
            <a:extLst>
              <a:ext uri="{FF2B5EF4-FFF2-40B4-BE49-F238E27FC236}">
                <a16:creationId xmlns:a16="http://schemas.microsoft.com/office/drawing/2014/main" id="{200CF246-E137-3A55-B1F3-E121B12C08AF}"/>
              </a:ext>
            </a:extLst>
          </p:cNvPr>
          <p:cNvSpPr>
            <a:spLocks noGrp="1"/>
          </p:cNvSpPr>
          <p:nvPr>
            <p:ph type="title"/>
          </p:nvPr>
        </p:nvSpPr>
        <p:spPr/>
        <p:txBody>
          <a:bodyPr/>
          <a:lstStyle/>
          <a:p>
            <a:r>
              <a:rPr lang="nl-NL" b="1"/>
              <a:t>10.4 Wat te doen bij brand?</a:t>
            </a:r>
            <a:endParaRPr lang="nl-NL"/>
          </a:p>
        </p:txBody>
      </p:sp>
    </p:spTree>
    <p:extLst>
      <p:ext uri="{BB962C8B-B14F-4D97-AF65-F5344CB8AC3E}">
        <p14:creationId xmlns:p14="http://schemas.microsoft.com/office/powerpoint/2010/main" val="17296975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DEB83B0-7063-786F-150A-53E8CA1B015D}"/>
              </a:ext>
            </a:extLst>
          </p:cNvPr>
          <p:cNvSpPr>
            <a:spLocks noGrp="1"/>
          </p:cNvSpPr>
          <p:nvPr>
            <p:ph idx="1"/>
          </p:nvPr>
        </p:nvSpPr>
        <p:spPr/>
        <p:txBody>
          <a:bodyPr>
            <a:normAutofit fontScale="92500" lnSpcReduction="20000"/>
          </a:bodyPr>
          <a:lstStyle/>
          <a:p>
            <a:r>
              <a:rPr lang="nl-NL"/>
              <a:t>Rook &amp; hitte:</a:t>
            </a:r>
          </a:p>
          <a:p>
            <a:pPr lvl="1"/>
            <a:r>
              <a:rPr lang="nl-NL"/>
              <a:t>Rook is giftig → belemmert zuurstofopname.</a:t>
            </a:r>
          </a:p>
          <a:p>
            <a:pPr lvl="1"/>
            <a:r>
              <a:rPr lang="nl-NL"/>
              <a:t>Hitte kan huid en longen verbranden.</a:t>
            </a:r>
          </a:p>
          <a:p>
            <a:pPr lvl="1"/>
            <a:r>
              <a:rPr lang="nl-NL"/>
              <a:t>Blijf laag bij de grond → meer zuurstof, lagere temperatuur.</a:t>
            </a:r>
          </a:p>
          <a:p>
            <a:r>
              <a:rPr lang="nl-NL"/>
              <a:t>Persoonlijke bescherming:</a:t>
            </a:r>
          </a:p>
          <a:p>
            <a:pPr lvl="1"/>
            <a:r>
              <a:rPr lang="nl-NL"/>
              <a:t>Brandvertragende kleding.</a:t>
            </a:r>
          </a:p>
          <a:p>
            <a:pPr lvl="1"/>
            <a:r>
              <a:rPr lang="nl-NL"/>
              <a:t>Onafhankelijke adembescherming.</a:t>
            </a:r>
          </a:p>
          <a:p>
            <a:r>
              <a:rPr lang="nl-NL"/>
              <a:t>Brandwonden:</a:t>
            </a:r>
          </a:p>
          <a:p>
            <a:pPr lvl="1"/>
            <a:r>
              <a:rPr lang="nl-NL"/>
              <a:t>Koel 10–20 min met lauw stromend water.</a:t>
            </a:r>
          </a:p>
          <a:p>
            <a:pPr lvl="1"/>
            <a:r>
              <a:rPr lang="nl-NL"/>
              <a:t>Geen zalf gebruiken → warmte blijft in huid.</a:t>
            </a:r>
          </a:p>
          <a:p>
            <a:r>
              <a:rPr lang="nl-NL"/>
              <a:t>Vluchten:</a:t>
            </a:r>
          </a:p>
          <a:p>
            <a:pPr lvl="1"/>
            <a:r>
              <a:rPr lang="nl-NL"/>
              <a:t>Volg aanwijzingen.</a:t>
            </a:r>
          </a:p>
          <a:p>
            <a:pPr lvl="1"/>
            <a:r>
              <a:rPr lang="nl-NL"/>
              <a:t>Buiten: dwars op windrichting vluchten.</a:t>
            </a:r>
          </a:p>
          <a:p>
            <a:pPr lvl="1"/>
            <a:r>
              <a:rPr lang="nl-NL"/>
              <a:t>Meld je bij verzamelplaats.</a:t>
            </a:r>
          </a:p>
          <a:p>
            <a:endParaRPr lang="nl-NL"/>
          </a:p>
        </p:txBody>
      </p:sp>
      <p:sp>
        <p:nvSpPr>
          <p:cNvPr id="3" name="Titel 2">
            <a:extLst>
              <a:ext uri="{FF2B5EF4-FFF2-40B4-BE49-F238E27FC236}">
                <a16:creationId xmlns:a16="http://schemas.microsoft.com/office/drawing/2014/main" id="{D01404D9-A0A4-E3DA-2B4B-0BFC1F87A9C8}"/>
              </a:ext>
            </a:extLst>
          </p:cNvPr>
          <p:cNvSpPr>
            <a:spLocks noGrp="1"/>
          </p:cNvSpPr>
          <p:nvPr>
            <p:ph type="title"/>
          </p:nvPr>
        </p:nvSpPr>
        <p:spPr/>
        <p:txBody>
          <a:bodyPr/>
          <a:lstStyle/>
          <a:p>
            <a:r>
              <a:rPr lang="nl-NL" b="1"/>
              <a:t>Veiligheidstips bij brand</a:t>
            </a:r>
          </a:p>
        </p:txBody>
      </p:sp>
    </p:spTree>
    <p:extLst>
      <p:ext uri="{BB962C8B-B14F-4D97-AF65-F5344CB8AC3E}">
        <p14:creationId xmlns:p14="http://schemas.microsoft.com/office/powerpoint/2010/main" val="386461672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45FC1A5-5D55-9FA1-6F86-1D761ACACAE0}"/>
              </a:ext>
            </a:extLst>
          </p:cNvPr>
          <p:cNvSpPr>
            <a:spLocks noGrp="1"/>
          </p:cNvSpPr>
          <p:nvPr>
            <p:ph idx="1"/>
          </p:nvPr>
        </p:nvSpPr>
        <p:spPr/>
        <p:txBody>
          <a:bodyPr>
            <a:normAutofit fontScale="85000" lnSpcReduction="20000"/>
          </a:bodyPr>
          <a:lstStyle/>
          <a:p>
            <a:pPr marL="0" indent="0">
              <a:buNone/>
            </a:pPr>
            <a:r>
              <a:rPr lang="nl-NL" b="1" dirty="0"/>
              <a:t>Explosieve atmosferen – ATEX zones</a:t>
            </a:r>
          </a:p>
          <a:p>
            <a:pPr marL="0" indent="0">
              <a:buNone/>
            </a:pPr>
            <a:endParaRPr lang="nl-NL" b="1" dirty="0"/>
          </a:p>
          <a:p>
            <a:r>
              <a:rPr lang="nl-NL" dirty="0"/>
              <a:t>Explosiegevaarlijke stoffen:</a:t>
            </a:r>
          </a:p>
          <a:p>
            <a:pPr lvl="1"/>
            <a:r>
              <a:rPr lang="nl-NL" dirty="0"/>
              <a:t>Brandbare gassen en dampen.</a:t>
            </a:r>
          </a:p>
          <a:p>
            <a:pPr lvl="1"/>
            <a:r>
              <a:rPr lang="nl-NL" dirty="0"/>
              <a:t>Brandbare vloeistoffen (vlampunt &lt; omgevingstemperatuur).</a:t>
            </a:r>
          </a:p>
          <a:p>
            <a:pPr lvl="1"/>
            <a:r>
              <a:rPr lang="nl-NL" dirty="0"/>
              <a:t>Brandbare stofwolken.</a:t>
            </a:r>
          </a:p>
          <a:p>
            <a:r>
              <a:rPr lang="nl-NL" dirty="0"/>
              <a:t>Zone-indeling volgens ATEX 153:</a:t>
            </a:r>
          </a:p>
          <a:p>
            <a:pPr lvl="1"/>
            <a:r>
              <a:rPr lang="nl-NL" dirty="0"/>
              <a:t>Gas/Damp:</a:t>
            </a:r>
          </a:p>
          <a:p>
            <a:pPr lvl="2"/>
            <a:r>
              <a:rPr lang="nl-NL" dirty="0"/>
              <a:t>Zone 0 → Zeer groot risico</a:t>
            </a:r>
          </a:p>
          <a:p>
            <a:pPr lvl="2"/>
            <a:r>
              <a:rPr lang="nl-NL" dirty="0"/>
              <a:t>Zone 1 → Groot risico</a:t>
            </a:r>
          </a:p>
          <a:p>
            <a:pPr lvl="2"/>
            <a:r>
              <a:rPr lang="nl-NL" dirty="0"/>
              <a:t>Zone 2 → Risico</a:t>
            </a:r>
          </a:p>
          <a:p>
            <a:pPr lvl="1"/>
            <a:r>
              <a:rPr lang="nl-NL" dirty="0"/>
              <a:t>Stof:</a:t>
            </a:r>
          </a:p>
          <a:p>
            <a:pPr lvl="2"/>
            <a:r>
              <a:rPr lang="nl-NL" dirty="0"/>
              <a:t>Zone 20 → Zeer groot risico</a:t>
            </a:r>
          </a:p>
          <a:p>
            <a:pPr lvl="2"/>
            <a:r>
              <a:rPr lang="nl-NL" dirty="0"/>
              <a:t>Zone 21 → Groot risico</a:t>
            </a:r>
          </a:p>
          <a:p>
            <a:pPr lvl="2"/>
            <a:r>
              <a:rPr lang="nl-NL" dirty="0"/>
              <a:t>Zone 22 → Risico</a:t>
            </a:r>
          </a:p>
          <a:p>
            <a:r>
              <a:rPr lang="nl-NL" dirty="0"/>
              <a:t>Ook mechanische apparatuur valt onder ATEX (hotspots, hete leidingen).</a:t>
            </a:r>
          </a:p>
        </p:txBody>
      </p:sp>
      <p:sp>
        <p:nvSpPr>
          <p:cNvPr id="3" name="Titel 2">
            <a:extLst>
              <a:ext uri="{FF2B5EF4-FFF2-40B4-BE49-F238E27FC236}">
                <a16:creationId xmlns:a16="http://schemas.microsoft.com/office/drawing/2014/main" id="{04D6B53E-E99C-7246-9A03-F8A16738AAC4}"/>
              </a:ext>
            </a:extLst>
          </p:cNvPr>
          <p:cNvSpPr>
            <a:spLocks noGrp="1"/>
          </p:cNvSpPr>
          <p:nvPr>
            <p:ph type="title"/>
          </p:nvPr>
        </p:nvSpPr>
        <p:spPr/>
        <p:txBody>
          <a:bodyPr/>
          <a:lstStyle/>
          <a:p>
            <a:r>
              <a:rPr lang="nl-NL" b="1" dirty="0"/>
              <a:t>10.5 Explosiegevaarlijke werkomgeving</a:t>
            </a:r>
          </a:p>
        </p:txBody>
      </p:sp>
    </p:spTree>
    <p:extLst>
      <p:ext uri="{BB962C8B-B14F-4D97-AF65-F5344CB8AC3E}">
        <p14:creationId xmlns:p14="http://schemas.microsoft.com/office/powerpoint/2010/main" val="27687037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8A43EFF-A311-D677-B356-6FBDB6A1525C}"/>
              </a:ext>
            </a:extLst>
          </p:cNvPr>
          <p:cNvSpPr>
            <a:spLocks noGrp="1"/>
          </p:cNvSpPr>
          <p:nvPr>
            <p:ph idx="1"/>
          </p:nvPr>
        </p:nvSpPr>
        <p:spPr/>
        <p:txBody>
          <a:bodyPr>
            <a:normAutofit fontScale="92500" lnSpcReduction="20000"/>
          </a:bodyPr>
          <a:lstStyle/>
          <a:p>
            <a:pPr marL="0" indent="0">
              <a:buNone/>
            </a:pPr>
            <a:r>
              <a:rPr lang="nl-NL" b="1" dirty="0"/>
              <a:t>Werken in explosiegevaarlijke omgeving</a:t>
            </a:r>
          </a:p>
          <a:p>
            <a:pPr marL="0" indent="0">
              <a:buNone/>
            </a:pPr>
            <a:endParaRPr lang="nl-NL" b="1" dirty="0"/>
          </a:p>
          <a:p>
            <a:r>
              <a:rPr lang="nl-NL" dirty="0"/>
              <a:t>Vooraf regelen (Explosieveiligheidsdocument):</a:t>
            </a:r>
          </a:p>
          <a:p>
            <a:pPr lvl="1"/>
            <a:r>
              <a:rPr lang="nl-NL" dirty="0"/>
              <a:t>Toegang: Alleen bevoegde, opgeleide personen.</a:t>
            </a:r>
          </a:p>
          <a:p>
            <a:pPr lvl="1"/>
            <a:r>
              <a:rPr lang="nl-NL" dirty="0"/>
              <a:t>PBM: Antistatische schoenen/kleding.</a:t>
            </a:r>
          </a:p>
          <a:p>
            <a:pPr lvl="1"/>
            <a:r>
              <a:rPr lang="nl-NL" dirty="0"/>
              <a:t>Gereedschap: ATEX-</a:t>
            </a:r>
            <a:r>
              <a:rPr lang="nl-NL" dirty="0" err="1"/>
              <a:t>gecertificeerdInstructies</a:t>
            </a:r>
            <a:r>
              <a:rPr lang="nl-NL" dirty="0"/>
              <a:t> &amp; documentatie beschikbaar.</a:t>
            </a:r>
          </a:p>
          <a:p>
            <a:pPr lvl="1"/>
            <a:r>
              <a:rPr lang="nl-NL" dirty="0"/>
              <a:t>Certificering: IECEx 05 persoonscertificering of ATEX-certificaat (bijvoorbeeld PBNA).</a:t>
            </a:r>
          </a:p>
          <a:p>
            <a:r>
              <a:rPr lang="nl-NL" dirty="0"/>
              <a:t>Gasmeting &amp; explosiemeter:</a:t>
            </a:r>
          </a:p>
          <a:p>
            <a:pPr lvl="1"/>
            <a:r>
              <a:rPr lang="nl-NL" dirty="0"/>
              <a:t>Continu meten van gas/dampconcentraties.</a:t>
            </a:r>
          </a:p>
          <a:p>
            <a:pPr lvl="1"/>
            <a:r>
              <a:rPr lang="nl-NL" dirty="0"/>
              <a:t>Controle op LEL (</a:t>
            </a:r>
            <a:r>
              <a:rPr lang="nl-NL" dirty="0" err="1"/>
              <a:t>Lower</a:t>
            </a:r>
            <a:r>
              <a:rPr lang="nl-NL" dirty="0"/>
              <a:t> </a:t>
            </a:r>
            <a:r>
              <a:rPr lang="nl-NL" dirty="0" err="1"/>
              <a:t>Explosion</a:t>
            </a:r>
            <a:r>
              <a:rPr lang="nl-NL" dirty="0"/>
              <a:t> Limit).</a:t>
            </a:r>
          </a:p>
          <a:p>
            <a:r>
              <a:rPr lang="nl-NL" dirty="0"/>
              <a:t>Extra maatregelen:</a:t>
            </a:r>
          </a:p>
          <a:p>
            <a:pPr lvl="1"/>
            <a:r>
              <a:rPr lang="nl-NL" dirty="0"/>
              <a:t>Afzetten van zone.</a:t>
            </a:r>
          </a:p>
          <a:p>
            <a:pPr lvl="1"/>
            <a:r>
              <a:rPr lang="nl-NL" dirty="0"/>
              <a:t>Waarschuwingsborden.</a:t>
            </a:r>
          </a:p>
          <a:p>
            <a:pPr lvl="1"/>
            <a:r>
              <a:rPr lang="nl-NL" dirty="0"/>
              <a:t>Permanente monitoring.</a:t>
            </a:r>
          </a:p>
        </p:txBody>
      </p:sp>
      <p:sp>
        <p:nvSpPr>
          <p:cNvPr id="3" name="Titel 2">
            <a:extLst>
              <a:ext uri="{FF2B5EF4-FFF2-40B4-BE49-F238E27FC236}">
                <a16:creationId xmlns:a16="http://schemas.microsoft.com/office/drawing/2014/main" id="{61EEF30C-366C-5AA0-50CB-0A953DD8078D}"/>
              </a:ext>
            </a:extLst>
          </p:cNvPr>
          <p:cNvSpPr>
            <a:spLocks noGrp="1"/>
          </p:cNvSpPr>
          <p:nvPr>
            <p:ph type="title"/>
          </p:nvPr>
        </p:nvSpPr>
        <p:spPr/>
        <p:txBody>
          <a:bodyPr/>
          <a:lstStyle/>
          <a:p>
            <a:r>
              <a:rPr lang="nl-NL" dirty="0"/>
              <a:t> </a:t>
            </a:r>
            <a:r>
              <a:rPr lang="nl-NL" b="1" dirty="0"/>
              <a:t>Veiligheidsmaatregelen &amp; explosiemeting</a:t>
            </a:r>
          </a:p>
        </p:txBody>
      </p:sp>
    </p:spTree>
    <p:extLst>
      <p:ext uri="{BB962C8B-B14F-4D97-AF65-F5344CB8AC3E}">
        <p14:creationId xmlns:p14="http://schemas.microsoft.com/office/powerpoint/2010/main" val="34294012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4727839C-FBF8-AD7D-0AD3-B50EDEC36FA9}"/>
              </a:ext>
            </a:extLst>
          </p:cNvPr>
          <p:cNvPicPr>
            <a:picLocks noGrp="1" noChangeAspect="1"/>
          </p:cNvPicPr>
          <p:nvPr>
            <p:ph idx="1"/>
          </p:nvPr>
        </p:nvPicPr>
        <p:blipFill>
          <a:blip r:embed="rId2"/>
          <a:stretch>
            <a:fillRect/>
          </a:stretch>
        </p:blipFill>
        <p:spPr>
          <a:xfrm>
            <a:off x="838200" y="1568425"/>
            <a:ext cx="6982799" cy="4305901"/>
          </a:xfrm>
          <a:prstGeom prst="rect">
            <a:avLst/>
          </a:prstGeom>
        </p:spPr>
      </p:pic>
      <p:sp>
        <p:nvSpPr>
          <p:cNvPr id="3" name="Titel 2">
            <a:extLst>
              <a:ext uri="{FF2B5EF4-FFF2-40B4-BE49-F238E27FC236}">
                <a16:creationId xmlns:a16="http://schemas.microsoft.com/office/drawing/2014/main" id="{1F9C8996-05D5-49B3-D0FA-638AAB44FE50}"/>
              </a:ext>
            </a:extLst>
          </p:cNvPr>
          <p:cNvSpPr>
            <a:spLocks noGrp="1"/>
          </p:cNvSpPr>
          <p:nvPr>
            <p:ph type="title"/>
          </p:nvPr>
        </p:nvSpPr>
        <p:spPr/>
        <p:txBody>
          <a:bodyPr/>
          <a:lstStyle/>
          <a:p>
            <a:r>
              <a:rPr lang="nl-NL" b="1"/>
              <a:t>Thema D</a:t>
            </a:r>
          </a:p>
        </p:txBody>
      </p:sp>
    </p:spTree>
    <p:extLst>
      <p:ext uri="{BB962C8B-B14F-4D97-AF65-F5344CB8AC3E}">
        <p14:creationId xmlns:p14="http://schemas.microsoft.com/office/powerpoint/2010/main" val="11858895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B3543CF-21C6-0B44-4782-383BC0D2B3C0}"/>
              </a:ext>
            </a:extLst>
          </p:cNvPr>
          <p:cNvSpPr>
            <a:spLocks noGrp="1"/>
          </p:cNvSpPr>
          <p:nvPr>
            <p:ph idx="1"/>
          </p:nvPr>
        </p:nvSpPr>
        <p:spPr/>
        <p:txBody>
          <a:bodyPr>
            <a:normAutofit fontScale="85000" lnSpcReduction="20000"/>
          </a:bodyPr>
          <a:lstStyle/>
          <a:p>
            <a:pPr marL="0" indent="0">
              <a:buNone/>
            </a:pPr>
            <a:r>
              <a:rPr lang="nl-NL" sz="2800" b="1"/>
              <a:t>Wat en hoe melden?</a:t>
            </a:r>
          </a:p>
          <a:p>
            <a:pPr marL="0" indent="0">
              <a:buNone/>
            </a:pPr>
            <a:endParaRPr lang="nl-NL" b="1"/>
          </a:p>
          <a:p>
            <a:r>
              <a:rPr lang="nl-NL"/>
              <a:t>Definities:</a:t>
            </a:r>
          </a:p>
          <a:p>
            <a:pPr lvl="1"/>
            <a:r>
              <a:rPr lang="nl-NL"/>
              <a:t>Ongeval: ongewenste gebeurtenis met schade/letsel.</a:t>
            </a:r>
          </a:p>
          <a:p>
            <a:pPr lvl="1"/>
            <a:r>
              <a:rPr lang="nl-NL"/>
              <a:t>Bijna-ongeval: geen schade, maar had kunnen gebeuren.</a:t>
            </a:r>
          </a:p>
          <a:p>
            <a:pPr lvl="1"/>
            <a:r>
              <a:rPr lang="nl-NL"/>
              <a:t>Incident: ongewenste gebeurtenis met of zonder schade.</a:t>
            </a:r>
          </a:p>
          <a:p>
            <a:r>
              <a:rPr lang="nl-NL"/>
              <a:t>Direct handelen:</a:t>
            </a:r>
          </a:p>
          <a:p>
            <a:pPr lvl="1"/>
            <a:r>
              <a:rPr lang="nl-NL"/>
              <a:t>Stop werk, markeer situatie.</a:t>
            </a:r>
          </a:p>
          <a:p>
            <a:pPr lvl="1"/>
            <a:r>
              <a:rPr lang="nl-NL"/>
              <a:t>Schakel hulp in (BHV, 112).</a:t>
            </a:r>
          </a:p>
          <a:p>
            <a:pPr lvl="1"/>
            <a:r>
              <a:rPr lang="nl-NL"/>
              <a:t>Meld incident altijd bij leidinggevende.</a:t>
            </a:r>
          </a:p>
          <a:p>
            <a:r>
              <a:rPr lang="nl-NL"/>
              <a:t>Goede melding:</a:t>
            </a:r>
          </a:p>
          <a:p>
            <a:pPr lvl="1"/>
            <a:r>
              <a:rPr lang="nl-NL"/>
              <a:t>Naam + bedrijf/afdeling.</a:t>
            </a:r>
          </a:p>
          <a:p>
            <a:pPr lvl="1"/>
            <a:r>
              <a:rPr lang="nl-NL"/>
              <a:t>Locatie van ongeval.</a:t>
            </a:r>
          </a:p>
          <a:p>
            <a:pPr lvl="1"/>
            <a:r>
              <a:rPr lang="nl-NL"/>
              <a:t>Aantal slachtoffers + aard letsel.</a:t>
            </a:r>
          </a:p>
          <a:p>
            <a:pPr lvl="1"/>
            <a:r>
              <a:rPr lang="nl-NL"/>
              <a:t>Bijzonderheden (aanrijdroutes, getuigen).</a:t>
            </a:r>
          </a:p>
          <a:p>
            <a:pPr marL="0" indent="0">
              <a:buNone/>
            </a:pPr>
            <a:endParaRPr lang="nl-NL" b="1"/>
          </a:p>
        </p:txBody>
      </p:sp>
      <p:sp>
        <p:nvSpPr>
          <p:cNvPr id="3" name="Titel 2">
            <a:extLst>
              <a:ext uri="{FF2B5EF4-FFF2-40B4-BE49-F238E27FC236}">
                <a16:creationId xmlns:a16="http://schemas.microsoft.com/office/drawing/2014/main" id="{BAC625EE-B914-A2DD-1A5C-098134F22FA7}"/>
              </a:ext>
            </a:extLst>
          </p:cNvPr>
          <p:cNvSpPr>
            <a:spLocks noGrp="1"/>
          </p:cNvSpPr>
          <p:nvPr>
            <p:ph type="title"/>
          </p:nvPr>
        </p:nvSpPr>
        <p:spPr/>
        <p:txBody>
          <a:bodyPr/>
          <a:lstStyle/>
          <a:p>
            <a:r>
              <a:rPr lang="nl-NL" b="1"/>
              <a:t>11.1 Wat te doen bij incidenten?</a:t>
            </a:r>
          </a:p>
        </p:txBody>
      </p:sp>
    </p:spTree>
    <p:extLst>
      <p:ext uri="{BB962C8B-B14F-4D97-AF65-F5344CB8AC3E}">
        <p14:creationId xmlns:p14="http://schemas.microsoft.com/office/powerpoint/2010/main" val="20459478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08B45BC-D31A-0C41-1447-CF67F1F9AC8C}"/>
              </a:ext>
            </a:extLst>
          </p:cNvPr>
          <p:cNvSpPr>
            <a:spLocks noGrp="1"/>
          </p:cNvSpPr>
          <p:nvPr>
            <p:ph idx="1"/>
          </p:nvPr>
        </p:nvSpPr>
        <p:spPr/>
        <p:txBody>
          <a:bodyPr>
            <a:normAutofit fontScale="92500" lnSpcReduction="10000"/>
          </a:bodyPr>
          <a:lstStyle/>
          <a:p>
            <a:r>
              <a:rPr lang="nl-NL"/>
              <a:t>Altijd melden:</a:t>
            </a:r>
          </a:p>
          <a:p>
            <a:pPr lvl="1"/>
            <a:r>
              <a:rPr lang="nl-NL"/>
              <a:t>Ook bijna-ongevallen en onveilige situaties.</a:t>
            </a:r>
          </a:p>
          <a:p>
            <a:pPr lvl="1"/>
            <a:r>
              <a:rPr lang="nl-NL"/>
              <a:t>Intern registreren → onderzoek → plan van aanpak.</a:t>
            </a:r>
          </a:p>
          <a:p>
            <a:r>
              <a:rPr lang="nl-NL"/>
              <a:t>Waarom registreren?</a:t>
            </a:r>
          </a:p>
          <a:p>
            <a:pPr lvl="1"/>
            <a:r>
              <a:rPr lang="nl-NL"/>
              <a:t>Leren van incidenten.</a:t>
            </a:r>
          </a:p>
          <a:p>
            <a:pPr lvl="1"/>
            <a:r>
              <a:rPr lang="nl-NL"/>
              <a:t>Voorkomen van herhaling.</a:t>
            </a:r>
          </a:p>
          <a:p>
            <a:r>
              <a:rPr lang="nl-NL"/>
              <a:t>NLA-melding verplicht bij:</a:t>
            </a:r>
          </a:p>
          <a:p>
            <a:pPr lvl="1"/>
            <a:r>
              <a:rPr lang="nl-NL"/>
              <a:t>Dodelijk ongeval.</a:t>
            </a:r>
          </a:p>
          <a:p>
            <a:pPr lvl="1"/>
            <a:r>
              <a:rPr lang="nl-NL"/>
              <a:t>Ernstig/blijvend letsel.</a:t>
            </a:r>
          </a:p>
          <a:p>
            <a:pPr lvl="1"/>
            <a:r>
              <a:rPr lang="nl-NL"/>
              <a:t>Ziekenhuisopname.</a:t>
            </a:r>
          </a:p>
          <a:p>
            <a:r>
              <a:rPr lang="nl-NL"/>
              <a:t>Belangrijk:</a:t>
            </a:r>
          </a:p>
          <a:p>
            <a:pPr lvl="1"/>
            <a:r>
              <a:rPr lang="nl-NL"/>
              <a:t>Volg interne instructies (BHV).</a:t>
            </a:r>
          </a:p>
          <a:p>
            <a:pPr lvl="1"/>
            <a:r>
              <a:rPr lang="nl-NL"/>
              <a:t>Werk pas verder na toestemming.</a:t>
            </a:r>
          </a:p>
          <a:p>
            <a:endParaRPr lang="nl-NL"/>
          </a:p>
        </p:txBody>
      </p:sp>
      <p:sp>
        <p:nvSpPr>
          <p:cNvPr id="3" name="Titel 2">
            <a:extLst>
              <a:ext uri="{FF2B5EF4-FFF2-40B4-BE49-F238E27FC236}">
                <a16:creationId xmlns:a16="http://schemas.microsoft.com/office/drawing/2014/main" id="{C98CEA16-DF89-A7D1-1553-52A4212C2833}"/>
              </a:ext>
            </a:extLst>
          </p:cNvPr>
          <p:cNvSpPr>
            <a:spLocks noGrp="1"/>
          </p:cNvSpPr>
          <p:nvPr>
            <p:ph type="title"/>
          </p:nvPr>
        </p:nvSpPr>
        <p:spPr/>
        <p:txBody>
          <a:bodyPr/>
          <a:lstStyle/>
          <a:p>
            <a:r>
              <a:rPr lang="nl-NL" b="1"/>
              <a:t>Registratie &amp; wettelijke verplichtingen</a:t>
            </a:r>
          </a:p>
        </p:txBody>
      </p:sp>
    </p:spTree>
    <p:extLst>
      <p:ext uri="{BB962C8B-B14F-4D97-AF65-F5344CB8AC3E}">
        <p14:creationId xmlns:p14="http://schemas.microsoft.com/office/powerpoint/2010/main" val="2593754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A67E067-D962-FCBF-7C04-3CDD06005DDE}"/>
              </a:ext>
            </a:extLst>
          </p:cNvPr>
          <p:cNvSpPr>
            <a:spLocks noGrp="1"/>
          </p:cNvSpPr>
          <p:nvPr>
            <p:ph idx="1"/>
          </p:nvPr>
        </p:nvSpPr>
        <p:spPr/>
        <p:txBody>
          <a:bodyPr/>
          <a:lstStyle/>
          <a:p>
            <a:pPr marL="0" indent="0">
              <a:buNone/>
            </a:pPr>
            <a:r>
              <a:rPr lang="nl-NL" dirty="0"/>
              <a:t> </a:t>
            </a:r>
            <a:r>
              <a:rPr lang="nl-NL" b="1" dirty="0"/>
              <a:t>Waarom registreren?</a:t>
            </a:r>
          </a:p>
          <a:p>
            <a:pPr marL="0" indent="0">
              <a:buNone/>
            </a:pPr>
            <a:endParaRPr lang="nl-NL" b="1" dirty="0"/>
          </a:p>
          <a:p>
            <a:r>
              <a:rPr lang="nl-NL" dirty="0"/>
              <a:t>Belangrijk omdat:</a:t>
            </a:r>
          </a:p>
          <a:p>
            <a:pPr lvl="1"/>
            <a:r>
              <a:rPr lang="nl-NL" dirty="0"/>
              <a:t>Verbetering van arbobeleid.</a:t>
            </a:r>
          </a:p>
          <a:p>
            <a:pPr lvl="1"/>
            <a:r>
              <a:rPr lang="nl-NL" dirty="0"/>
              <a:t>Wettelijke verplichting bij ernstige/dodelijke ongevallen.</a:t>
            </a:r>
          </a:p>
          <a:p>
            <a:r>
              <a:rPr lang="nl-NL" dirty="0"/>
              <a:t>Wat moet worden geregistreerd?</a:t>
            </a:r>
          </a:p>
          <a:p>
            <a:pPr lvl="1"/>
            <a:r>
              <a:rPr lang="nl-NL" dirty="0"/>
              <a:t>Ongevallen (met/zonder letsel).</a:t>
            </a:r>
          </a:p>
          <a:p>
            <a:pPr lvl="1"/>
            <a:r>
              <a:rPr lang="nl-NL" dirty="0"/>
              <a:t>Bijna-ongevallen.</a:t>
            </a:r>
          </a:p>
          <a:p>
            <a:pPr lvl="1"/>
            <a:r>
              <a:rPr lang="nl-NL" dirty="0"/>
              <a:t>Milieu-incidenten.</a:t>
            </a:r>
          </a:p>
          <a:p>
            <a:pPr lvl="1"/>
            <a:r>
              <a:rPr lang="nl-NL" dirty="0"/>
              <a:t>Schades, brand, explosies.</a:t>
            </a:r>
          </a:p>
          <a:p>
            <a:r>
              <a:rPr lang="nl-NL" dirty="0"/>
              <a:t>VCA-eis: alle incidenten vastleggen op registratieformulier.</a:t>
            </a:r>
          </a:p>
        </p:txBody>
      </p:sp>
      <p:sp>
        <p:nvSpPr>
          <p:cNvPr id="3" name="Titel 2">
            <a:extLst>
              <a:ext uri="{FF2B5EF4-FFF2-40B4-BE49-F238E27FC236}">
                <a16:creationId xmlns:a16="http://schemas.microsoft.com/office/drawing/2014/main" id="{8833B41A-66F6-CC24-84FF-463D0E476D10}"/>
              </a:ext>
            </a:extLst>
          </p:cNvPr>
          <p:cNvSpPr>
            <a:spLocks noGrp="1"/>
          </p:cNvSpPr>
          <p:nvPr>
            <p:ph type="title"/>
          </p:nvPr>
        </p:nvSpPr>
        <p:spPr/>
        <p:txBody>
          <a:bodyPr/>
          <a:lstStyle/>
          <a:p>
            <a:r>
              <a:rPr lang="nl-NL" b="1" dirty="0"/>
              <a:t>11.2 Ongevalsonderzoek en registratie van incidenten</a:t>
            </a:r>
          </a:p>
        </p:txBody>
      </p:sp>
    </p:spTree>
    <p:extLst>
      <p:ext uri="{BB962C8B-B14F-4D97-AF65-F5344CB8AC3E}">
        <p14:creationId xmlns:p14="http://schemas.microsoft.com/office/powerpoint/2010/main" val="334435513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17F4487-9ECA-A974-DFCD-14A9ABF173F8}"/>
              </a:ext>
            </a:extLst>
          </p:cNvPr>
          <p:cNvSpPr>
            <a:spLocks noGrp="1"/>
          </p:cNvSpPr>
          <p:nvPr>
            <p:ph idx="1"/>
          </p:nvPr>
        </p:nvSpPr>
        <p:spPr/>
        <p:txBody>
          <a:bodyPr>
            <a:normAutofit fontScale="77500" lnSpcReduction="20000"/>
          </a:bodyPr>
          <a:lstStyle/>
          <a:p>
            <a:pPr marL="0" indent="0">
              <a:buNone/>
            </a:pPr>
            <a:r>
              <a:rPr lang="nl-NL" b="1" dirty="0"/>
              <a:t>Onderzoek en Wet Verbetering Poortwachter</a:t>
            </a:r>
          </a:p>
          <a:p>
            <a:endParaRPr lang="nl-NL" dirty="0"/>
          </a:p>
          <a:p>
            <a:r>
              <a:rPr lang="nl-NL" dirty="0"/>
              <a:t>Doel ongevalsonderzoek:</a:t>
            </a:r>
          </a:p>
          <a:p>
            <a:pPr lvl="1"/>
            <a:r>
              <a:rPr lang="nl-NL" dirty="0"/>
              <a:t>Oorzaken vaststellen</a:t>
            </a:r>
          </a:p>
          <a:p>
            <a:pPr lvl="1"/>
            <a:r>
              <a:rPr lang="nl-NL" dirty="0"/>
              <a:t>Eindrapport met aanbevelingen → herhaling voorkomen</a:t>
            </a:r>
          </a:p>
          <a:p>
            <a:r>
              <a:rPr lang="nl-NL" dirty="0"/>
              <a:t>Onderdelen onderzoek:</a:t>
            </a:r>
          </a:p>
          <a:p>
            <a:pPr lvl="1"/>
            <a:r>
              <a:rPr lang="nl-NL" dirty="0"/>
              <a:t>Plaats ongeval onderzoeken (schetsen, foto’s, documenten)</a:t>
            </a:r>
          </a:p>
          <a:p>
            <a:pPr lvl="1"/>
            <a:r>
              <a:rPr lang="nl-NL" dirty="0"/>
              <a:t>Feiten verzamelen (monsters, materiaal bewaren)</a:t>
            </a:r>
          </a:p>
          <a:p>
            <a:pPr lvl="1"/>
            <a:r>
              <a:rPr lang="nl-NL" dirty="0"/>
              <a:t>Interviews (slachtoffers, getuigen; oorzaken zoeken, niet schuldigen)</a:t>
            </a:r>
          </a:p>
          <a:p>
            <a:pPr lvl="1"/>
            <a:r>
              <a:rPr lang="nl-NL" dirty="0"/>
              <a:t>Eindrapport: analyse + aanbevelingen</a:t>
            </a:r>
          </a:p>
          <a:p>
            <a:r>
              <a:rPr lang="nl-NL" dirty="0"/>
              <a:t>Wet Verbetering Poortwachter:</a:t>
            </a:r>
          </a:p>
          <a:p>
            <a:pPr lvl="1"/>
            <a:r>
              <a:rPr lang="nl-NL" dirty="0"/>
              <a:t>Plan van aanpak voor re-integratie verplicht</a:t>
            </a:r>
          </a:p>
          <a:p>
            <a:pPr lvl="1"/>
            <a:r>
              <a:rPr lang="nl-NL" dirty="0"/>
              <a:t>Nalaten → loondoorbetaling kan met 1 jaar verlengd worden</a:t>
            </a:r>
          </a:p>
          <a:p>
            <a:r>
              <a:rPr lang="nl-NL" dirty="0"/>
              <a:t>Bij uitzendkrachten:</a:t>
            </a:r>
          </a:p>
          <a:p>
            <a:pPr lvl="1"/>
            <a:r>
              <a:rPr lang="nl-NL" dirty="0"/>
              <a:t>Inlener meldt ongeval direct bij uitzendbureau</a:t>
            </a:r>
          </a:p>
          <a:p>
            <a:pPr lvl="1"/>
            <a:r>
              <a:rPr lang="nl-NL" dirty="0"/>
              <a:t>Inlener voert onderzoek uit en meldt bij NLA (bij </a:t>
            </a:r>
            <a:r>
              <a:rPr lang="nl-NL" dirty="0" err="1"/>
              <a:t>meldingsplichtig</a:t>
            </a:r>
            <a:r>
              <a:rPr lang="nl-NL" dirty="0"/>
              <a:t> ongeval)</a:t>
            </a:r>
          </a:p>
        </p:txBody>
      </p:sp>
      <p:sp>
        <p:nvSpPr>
          <p:cNvPr id="3" name="Titel 2">
            <a:extLst>
              <a:ext uri="{FF2B5EF4-FFF2-40B4-BE49-F238E27FC236}">
                <a16:creationId xmlns:a16="http://schemas.microsoft.com/office/drawing/2014/main" id="{E2A15AA1-7E58-0F1E-1192-F307EA151440}"/>
              </a:ext>
            </a:extLst>
          </p:cNvPr>
          <p:cNvSpPr>
            <a:spLocks noGrp="1"/>
          </p:cNvSpPr>
          <p:nvPr>
            <p:ph type="title"/>
          </p:nvPr>
        </p:nvSpPr>
        <p:spPr/>
        <p:txBody>
          <a:bodyPr/>
          <a:lstStyle/>
          <a:p>
            <a:r>
              <a:rPr lang="nl-NL" b="1" dirty="0"/>
              <a:t>Ongevalsonderzoek &amp; wetgeving</a:t>
            </a:r>
          </a:p>
        </p:txBody>
      </p:sp>
    </p:spTree>
    <p:extLst>
      <p:ext uri="{BB962C8B-B14F-4D97-AF65-F5344CB8AC3E}">
        <p14:creationId xmlns:p14="http://schemas.microsoft.com/office/powerpoint/2010/main" val="21832291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7AD5D49-DA11-02F8-9BFA-6DB756AB7BE6}"/>
              </a:ext>
            </a:extLst>
          </p:cNvPr>
          <p:cNvSpPr>
            <a:spLocks noGrp="1"/>
          </p:cNvSpPr>
          <p:nvPr>
            <p:ph idx="1"/>
          </p:nvPr>
        </p:nvSpPr>
        <p:spPr/>
        <p:txBody>
          <a:bodyPr>
            <a:normAutofit fontScale="85000" lnSpcReduction="20000"/>
          </a:bodyPr>
          <a:lstStyle/>
          <a:p>
            <a:pPr marL="0" indent="0">
              <a:buNone/>
            </a:pPr>
            <a:r>
              <a:rPr lang="nl-NL" sz="2800" b="1"/>
              <a:t>Handelen in een noodsituatie</a:t>
            </a:r>
          </a:p>
          <a:p>
            <a:pPr marL="0" indent="0">
              <a:buNone/>
            </a:pPr>
            <a:endParaRPr lang="nl-NL" b="1"/>
          </a:p>
          <a:p>
            <a:r>
              <a:rPr lang="nl-NL"/>
              <a:t>Voorbeelden noodsituaties:</a:t>
            </a:r>
          </a:p>
          <a:p>
            <a:pPr lvl="1"/>
            <a:r>
              <a:rPr lang="nl-NL"/>
              <a:t>Brand, explosie, vrijkomen gevaarlijke stoffen.</a:t>
            </a:r>
          </a:p>
          <a:p>
            <a:pPr lvl="1"/>
            <a:r>
              <a:rPr lang="nl-NL"/>
              <a:t>Blootstelling aan biologische agentia.</a:t>
            </a:r>
          </a:p>
          <a:p>
            <a:pPr lvl="1"/>
            <a:r>
              <a:rPr lang="nl-NL"/>
              <a:t>Uitval van elektriciteit of communicatie.</a:t>
            </a:r>
          </a:p>
          <a:p>
            <a:r>
              <a:rPr lang="nl-NL"/>
              <a:t>Wat te doen:</a:t>
            </a:r>
          </a:p>
          <a:p>
            <a:pPr lvl="1"/>
            <a:r>
              <a:rPr lang="nl-NL"/>
              <a:t>Denk aan eigen veiligheid.</a:t>
            </a:r>
          </a:p>
          <a:p>
            <a:pPr lvl="1"/>
            <a:r>
              <a:rPr lang="nl-NL"/>
              <a:t>Meld noodsituatie volgens instructies (intern alarmnummer / 112).</a:t>
            </a:r>
          </a:p>
          <a:p>
            <a:pPr lvl="1"/>
            <a:r>
              <a:rPr lang="nl-NL"/>
              <a:t>Geef door: locatie, aard situatie, slachtoffers, benodigde hulp.</a:t>
            </a:r>
          </a:p>
          <a:p>
            <a:pPr lvl="1"/>
            <a:r>
              <a:rPr lang="nl-NL"/>
              <a:t>Volg instructies van noodorganisatie en BHV.</a:t>
            </a:r>
          </a:p>
          <a:p>
            <a:pPr lvl="1"/>
            <a:r>
              <a:rPr lang="nl-NL"/>
              <a:t>Gebruik aangegeven vluchtroutes → ga naar verzamelplaats.</a:t>
            </a:r>
          </a:p>
          <a:p>
            <a:r>
              <a:rPr lang="nl-NL"/>
              <a:t>Belangrijk:</a:t>
            </a:r>
          </a:p>
          <a:p>
            <a:pPr lvl="1"/>
            <a:r>
              <a:rPr lang="nl-NL"/>
              <a:t>Werkvergunningen vervallen tijdens noodsituatie.</a:t>
            </a:r>
          </a:p>
          <a:p>
            <a:pPr lvl="1"/>
            <a:r>
              <a:rPr lang="nl-NL"/>
              <a:t>Oefen evacuatie minimaal 1x per jaar.</a:t>
            </a:r>
          </a:p>
          <a:p>
            <a:pPr marL="0" indent="0">
              <a:buNone/>
            </a:pPr>
            <a:endParaRPr lang="nl-NL" b="1"/>
          </a:p>
        </p:txBody>
      </p:sp>
      <p:sp>
        <p:nvSpPr>
          <p:cNvPr id="3" name="Titel 2">
            <a:extLst>
              <a:ext uri="{FF2B5EF4-FFF2-40B4-BE49-F238E27FC236}">
                <a16:creationId xmlns:a16="http://schemas.microsoft.com/office/drawing/2014/main" id="{158E77E2-224D-95F8-EE47-FD411301B28E}"/>
              </a:ext>
            </a:extLst>
          </p:cNvPr>
          <p:cNvSpPr>
            <a:spLocks noGrp="1"/>
          </p:cNvSpPr>
          <p:nvPr>
            <p:ph type="title"/>
          </p:nvPr>
        </p:nvSpPr>
        <p:spPr/>
        <p:txBody>
          <a:bodyPr/>
          <a:lstStyle/>
          <a:p>
            <a:r>
              <a:rPr lang="nl-NL" b="1"/>
              <a:t>12.1 Noodsituaties</a:t>
            </a:r>
          </a:p>
        </p:txBody>
      </p:sp>
    </p:spTree>
    <p:extLst>
      <p:ext uri="{BB962C8B-B14F-4D97-AF65-F5344CB8AC3E}">
        <p14:creationId xmlns:p14="http://schemas.microsoft.com/office/powerpoint/2010/main" val="1550169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D627E60-1835-6FE2-502B-905C19FF6D90}"/>
              </a:ext>
            </a:extLst>
          </p:cNvPr>
          <p:cNvSpPr>
            <a:spLocks noGrp="1"/>
          </p:cNvSpPr>
          <p:nvPr>
            <p:ph idx="1"/>
          </p:nvPr>
        </p:nvSpPr>
        <p:spPr/>
        <p:txBody>
          <a:bodyPr>
            <a:normAutofit fontScale="62500" lnSpcReduction="20000"/>
          </a:bodyPr>
          <a:lstStyle/>
          <a:p>
            <a:r>
              <a:rPr lang="nl-NL" dirty="0"/>
              <a:t>Plichten:</a:t>
            </a:r>
          </a:p>
          <a:p>
            <a:pPr lvl="1"/>
            <a:r>
              <a:rPr lang="nl-NL" dirty="0"/>
              <a:t>Voorlichting, instructies en scholing volgen.</a:t>
            </a:r>
          </a:p>
          <a:p>
            <a:pPr lvl="1"/>
            <a:r>
              <a:rPr lang="nl-NL" dirty="0"/>
              <a:t>Veiligheidsvoorschriften naleven.</a:t>
            </a:r>
          </a:p>
          <a:p>
            <a:pPr lvl="1"/>
            <a:r>
              <a:rPr lang="nl-NL" dirty="0"/>
              <a:t>Zorgen voor eigen veiligheid én die van collega’s.</a:t>
            </a:r>
          </a:p>
          <a:p>
            <a:pPr lvl="1"/>
            <a:r>
              <a:rPr lang="nl-NL" dirty="0"/>
              <a:t>PBM gebruiken en goed onderhouden.</a:t>
            </a:r>
          </a:p>
          <a:p>
            <a:pPr lvl="1"/>
            <a:r>
              <a:rPr lang="nl-NL" dirty="0"/>
              <a:t>Machines, gereedschappen en stoffen correct gebruiken.</a:t>
            </a:r>
          </a:p>
          <a:p>
            <a:pPr lvl="1"/>
            <a:r>
              <a:rPr lang="nl-NL" dirty="0"/>
              <a:t>Beveiligingen niet verwijderen of aanpassen.</a:t>
            </a:r>
          </a:p>
          <a:p>
            <a:pPr lvl="1"/>
            <a:r>
              <a:rPr lang="nl-NL" dirty="0"/>
              <a:t>Incidenten en gevaarlijke situaties melden.</a:t>
            </a:r>
          </a:p>
          <a:p>
            <a:pPr lvl="1"/>
            <a:r>
              <a:rPr lang="nl-NL" dirty="0"/>
              <a:t>Meewerken aan preventiebeleid.</a:t>
            </a:r>
          </a:p>
          <a:p>
            <a:pPr lvl="1"/>
            <a:r>
              <a:rPr lang="nl-NL" dirty="0"/>
              <a:t>Samenwerken met werkgever, preventiemedewerker, arbodienst.</a:t>
            </a:r>
          </a:p>
          <a:p>
            <a:pPr lvl="1"/>
            <a:endParaRPr lang="nl-NL" dirty="0"/>
          </a:p>
          <a:p>
            <a:r>
              <a:rPr lang="nl-NL" dirty="0"/>
              <a:t>Rechten:</a:t>
            </a:r>
          </a:p>
          <a:p>
            <a:pPr lvl="1"/>
            <a:r>
              <a:rPr lang="nl-NL" dirty="0"/>
              <a:t>Recht op werkonderbreking bij ernstig gevaar.</a:t>
            </a:r>
          </a:p>
          <a:p>
            <a:pPr lvl="2"/>
            <a:r>
              <a:rPr lang="nl-NL" dirty="0"/>
              <a:t>Mag maatregelen nemen als:</a:t>
            </a:r>
          </a:p>
          <a:p>
            <a:pPr lvl="3"/>
            <a:r>
              <a:rPr lang="nl-NL" dirty="0"/>
              <a:t>Voldoende technische kennis.</a:t>
            </a:r>
          </a:p>
          <a:p>
            <a:pPr lvl="3"/>
            <a:r>
              <a:rPr lang="nl-NL" dirty="0"/>
              <a:t>Juiste middelen beschikbaar.</a:t>
            </a:r>
          </a:p>
          <a:p>
            <a:pPr lvl="3"/>
            <a:r>
              <a:rPr lang="nl-NL" dirty="0"/>
              <a:t>Anders: werk stoppen en veilig weggaan.</a:t>
            </a:r>
          </a:p>
          <a:p>
            <a:pPr lvl="1"/>
            <a:r>
              <a:rPr lang="nl-NL" dirty="0"/>
              <a:t>Recht op informatie, opleiding en instructie over veiligheid en gezondheid.</a:t>
            </a:r>
          </a:p>
          <a:p>
            <a:r>
              <a:rPr lang="nl-NL" dirty="0"/>
              <a:t>Belangrijk:</a:t>
            </a:r>
          </a:p>
          <a:p>
            <a:pPr lvl="1"/>
            <a:r>
              <a:rPr lang="nl-NL" dirty="0"/>
              <a:t>Veiligheid van jezelf én collega’s staat voorop.</a:t>
            </a:r>
          </a:p>
        </p:txBody>
      </p:sp>
      <p:sp>
        <p:nvSpPr>
          <p:cNvPr id="3" name="Titel 2">
            <a:extLst>
              <a:ext uri="{FF2B5EF4-FFF2-40B4-BE49-F238E27FC236}">
                <a16:creationId xmlns:a16="http://schemas.microsoft.com/office/drawing/2014/main" id="{29D72418-C37E-C175-8C5B-ADFB4A51ECC0}"/>
              </a:ext>
            </a:extLst>
          </p:cNvPr>
          <p:cNvSpPr>
            <a:spLocks noGrp="1"/>
          </p:cNvSpPr>
          <p:nvPr>
            <p:ph type="title"/>
          </p:nvPr>
        </p:nvSpPr>
        <p:spPr/>
        <p:txBody>
          <a:bodyPr/>
          <a:lstStyle/>
          <a:p>
            <a:r>
              <a:rPr lang="nl-NL" b="1"/>
              <a:t>Plichten &amp; rechten van medewerkers</a:t>
            </a:r>
            <a:endParaRPr lang="nl-NL"/>
          </a:p>
        </p:txBody>
      </p:sp>
    </p:spTree>
    <p:extLst>
      <p:ext uri="{BB962C8B-B14F-4D97-AF65-F5344CB8AC3E}">
        <p14:creationId xmlns:p14="http://schemas.microsoft.com/office/powerpoint/2010/main" val="139410731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23EA13D-E772-14D8-7D48-2880EAC752B9}"/>
              </a:ext>
            </a:extLst>
          </p:cNvPr>
          <p:cNvSpPr>
            <a:spLocks noGrp="1"/>
          </p:cNvSpPr>
          <p:nvPr>
            <p:ph idx="1"/>
          </p:nvPr>
        </p:nvSpPr>
        <p:spPr/>
        <p:txBody>
          <a:bodyPr>
            <a:normAutofit/>
          </a:bodyPr>
          <a:lstStyle/>
          <a:p>
            <a:pPr marL="0" indent="0">
              <a:buNone/>
            </a:pPr>
            <a:r>
              <a:rPr lang="nl-NL"/>
              <a:t>Fasen bij bestrijding:</a:t>
            </a:r>
          </a:p>
          <a:p>
            <a:pPr marL="457200" indent="-457200">
              <a:buFont typeface="+mj-lt"/>
              <a:buAutoNum type="arabicPeriod"/>
            </a:pPr>
            <a:r>
              <a:rPr lang="nl-NL"/>
              <a:t>Melding: via telefoon, portofoon, controlekamer.</a:t>
            </a:r>
          </a:p>
          <a:p>
            <a:pPr marL="457200" indent="-457200">
              <a:buFont typeface="+mj-lt"/>
              <a:buAutoNum type="arabicPeriod"/>
            </a:pPr>
            <a:r>
              <a:rPr lang="nl-NL"/>
              <a:t>Handelingen: evacuatie, blussen, opruimen, redding, EHBO.</a:t>
            </a:r>
          </a:p>
          <a:p>
            <a:pPr marL="457200" indent="-457200">
              <a:buFont typeface="+mj-lt"/>
              <a:buAutoNum type="arabicPeriod"/>
            </a:pPr>
            <a:r>
              <a:rPr lang="nl-NL"/>
              <a:t>Beëindiging: officieel signaal → normale situatie.</a:t>
            </a:r>
          </a:p>
          <a:p>
            <a:r>
              <a:rPr lang="nl-NL"/>
              <a:t>Bedrijfsnoodplan bevat:</a:t>
            </a:r>
          </a:p>
          <a:p>
            <a:pPr lvl="1"/>
            <a:r>
              <a:rPr lang="nl-NL"/>
              <a:t>Plattegrond + evacuatieplan.</a:t>
            </a:r>
          </a:p>
          <a:p>
            <a:pPr lvl="1"/>
            <a:r>
              <a:rPr lang="nl-NL"/>
              <a:t>Waarschuwingsmiddelen en alarmsignalen (ontruimingsalarm, gasalarm, brandalarm).</a:t>
            </a:r>
          </a:p>
          <a:p>
            <a:pPr lvl="1"/>
            <a:r>
              <a:rPr lang="nl-NL"/>
              <a:t>Beschikbare noodvoorzieningen en BHV.</a:t>
            </a:r>
          </a:p>
          <a:p>
            <a:pPr lvl="1"/>
            <a:r>
              <a:rPr lang="nl-NL"/>
              <a:t>Procedures voor interne en externe hulpdiensten.</a:t>
            </a:r>
          </a:p>
          <a:p>
            <a:endParaRPr lang="nl-NL"/>
          </a:p>
        </p:txBody>
      </p:sp>
      <p:sp>
        <p:nvSpPr>
          <p:cNvPr id="3" name="Titel 2">
            <a:extLst>
              <a:ext uri="{FF2B5EF4-FFF2-40B4-BE49-F238E27FC236}">
                <a16:creationId xmlns:a16="http://schemas.microsoft.com/office/drawing/2014/main" id="{AF059C1C-7DE0-A7A1-FDC4-5E98C72C6486}"/>
              </a:ext>
            </a:extLst>
          </p:cNvPr>
          <p:cNvSpPr>
            <a:spLocks noGrp="1"/>
          </p:cNvSpPr>
          <p:nvPr>
            <p:ph type="title"/>
          </p:nvPr>
        </p:nvSpPr>
        <p:spPr/>
        <p:txBody>
          <a:bodyPr/>
          <a:lstStyle/>
          <a:p>
            <a:r>
              <a:rPr lang="nl-NL" b="1"/>
              <a:t>Fasen &amp; bedrijfsnoodplan</a:t>
            </a:r>
          </a:p>
        </p:txBody>
      </p:sp>
    </p:spTree>
    <p:extLst>
      <p:ext uri="{BB962C8B-B14F-4D97-AF65-F5344CB8AC3E}">
        <p14:creationId xmlns:p14="http://schemas.microsoft.com/office/powerpoint/2010/main" val="269453146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5F1B10C-63CE-DC28-26F0-F3AEE23DA099}"/>
              </a:ext>
            </a:extLst>
          </p:cNvPr>
          <p:cNvSpPr>
            <a:spLocks noGrp="1"/>
          </p:cNvSpPr>
          <p:nvPr>
            <p:ph idx="1"/>
          </p:nvPr>
        </p:nvSpPr>
        <p:spPr/>
        <p:txBody>
          <a:bodyPr>
            <a:normAutofit fontScale="85000" lnSpcReduction="20000"/>
          </a:bodyPr>
          <a:lstStyle/>
          <a:p>
            <a:pPr marL="0" indent="0">
              <a:buNone/>
            </a:pPr>
            <a:r>
              <a:rPr lang="nl-NL" b="1" dirty="0"/>
              <a:t>Verplichtingen &amp; taken volgens Arbowet</a:t>
            </a:r>
          </a:p>
          <a:p>
            <a:pPr marL="0" indent="0">
              <a:buNone/>
            </a:pPr>
            <a:endParaRPr lang="nl-NL" b="1" dirty="0"/>
          </a:p>
          <a:p>
            <a:r>
              <a:rPr lang="nl-NL" dirty="0"/>
              <a:t>Verplichtingen werkgever:</a:t>
            </a:r>
          </a:p>
          <a:p>
            <a:pPr lvl="1"/>
            <a:r>
              <a:rPr lang="nl-NL" dirty="0"/>
              <a:t>BHV organiseren op basis van RI&amp;E.</a:t>
            </a:r>
          </a:p>
          <a:p>
            <a:pPr lvl="1"/>
            <a:r>
              <a:rPr lang="nl-NL" dirty="0"/>
              <a:t>Voldoende opgeleide en getrainde </a:t>
            </a:r>
            <a:r>
              <a:rPr lang="nl-NL" dirty="0" err="1"/>
              <a:t>BHV’ers</a:t>
            </a:r>
            <a:r>
              <a:rPr lang="nl-NL" dirty="0"/>
              <a:t>.</a:t>
            </a:r>
          </a:p>
          <a:p>
            <a:pPr lvl="1"/>
            <a:r>
              <a:rPr lang="nl-NL" dirty="0"/>
              <a:t>Jaarlijkse evacuatie-oefening (iedereen doet mee).</a:t>
            </a:r>
          </a:p>
          <a:p>
            <a:r>
              <a:rPr lang="nl-NL" dirty="0"/>
              <a:t>Taken </a:t>
            </a:r>
            <a:r>
              <a:rPr lang="nl-NL" dirty="0" err="1"/>
              <a:t>BHV’er</a:t>
            </a:r>
            <a:r>
              <a:rPr lang="nl-NL" dirty="0"/>
              <a:t>:</a:t>
            </a:r>
          </a:p>
          <a:p>
            <a:pPr lvl="1"/>
            <a:r>
              <a:rPr lang="nl-NL" dirty="0"/>
              <a:t>Eerste hulp verlenen.</a:t>
            </a:r>
          </a:p>
          <a:p>
            <a:pPr lvl="1"/>
            <a:r>
              <a:rPr lang="nl-NL" dirty="0"/>
              <a:t>Bestrijden van beginnende brand.</a:t>
            </a:r>
          </a:p>
          <a:p>
            <a:pPr lvl="1"/>
            <a:r>
              <a:rPr lang="nl-NL" dirty="0"/>
              <a:t>Evacueren bij noodsituaties.</a:t>
            </a:r>
          </a:p>
          <a:p>
            <a:pPr lvl="1"/>
            <a:r>
              <a:rPr lang="nl-NL" dirty="0"/>
              <a:t>Communicatie met hulpdiensten.</a:t>
            </a:r>
          </a:p>
          <a:p>
            <a:pPr lvl="1"/>
            <a:r>
              <a:rPr lang="nl-NL" dirty="0"/>
              <a:t>Preventief werken om incidenten te voorkomen.</a:t>
            </a:r>
          </a:p>
          <a:p>
            <a:r>
              <a:rPr lang="nl-NL" dirty="0"/>
              <a:t>Belangrijk:</a:t>
            </a:r>
          </a:p>
          <a:p>
            <a:pPr lvl="1"/>
            <a:r>
              <a:rPr lang="nl-NL" dirty="0"/>
              <a:t>Beschikbaarheid van EHBO-middelen.</a:t>
            </a:r>
          </a:p>
          <a:p>
            <a:pPr lvl="1"/>
            <a:r>
              <a:rPr lang="nl-NL" dirty="0"/>
              <a:t>Regelmatige oefeningen en herhalingslessen.</a:t>
            </a:r>
          </a:p>
        </p:txBody>
      </p:sp>
      <p:sp>
        <p:nvSpPr>
          <p:cNvPr id="3" name="Titel 2">
            <a:extLst>
              <a:ext uri="{FF2B5EF4-FFF2-40B4-BE49-F238E27FC236}">
                <a16:creationId xmlns:a16="http://schemas.microsoft.com/office/drawing/2014/main" id="{A3AB47BB-95CF-6D5B-AA64-C81E5021C49C}"/>
              </a:ext>
            </a:extLst>
          </p:cNvPr>
          <p:cNvSpPr>
            <a:spLocks noGrp="1"/>
          </p:cNvSpPr>
          <p:nvPr>
            <p:ph type="title"/>
          </p:nvPr>
        </p:nvSpPr>
        <p:spPr/>
        <p:txBody>
          <a:bodyPr/>
          <a:lstStyle/>
          <a:p>
            <a:r>
              <a:rPr lang="nl-NL" b="1" dirty="0"/>
              <a:t>12.2 Bedrijfshulpverlening (BHV)</a:t>
            </a:r>
          </a:p>
        </p:txBody>
      </p:sp>
    </p:spTree>
    <p:extLst>
      <p:ext uri="{BB962C8B-B14F-4D97-AF65-F5344CB8AC3E}">
        <p14:creationId xmlns:p14="http://schemas.microsoft.com/office/powerpoint/2010/main" val="5020771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78E1FE4F-7651-0C16-F76E-468D80685EAB}"/>
              </a:ext>
            </a:extLst>
          </p:cNvPr>
          <p:cNvGraphicFramePr>
            <a:graphicFrameLocks noGrp="1"/>
          </p:cNvGraphicFramePr>
          <p:nvPr>
            <p:ph idx="1"/>
            <p:extLst>
              <p:ext uri="{D42A27DB-BD31-4B8C-83A1-F6EECF244321}">
                <p14:modId xmlns:p14="http://schemas.microsoft.com/office/powerpoint/2010/main" val="1727635918"/>
              </p:ext>
            </p:extLst>
          </p:nvPr>
        </p:nvGraphicFramePr>
        <p:xfrm>
          <a:off x="838200" y="1560181"/>
          <a:ext cx="10515600" cy="1483360"/>
        </p:xfrm>
        <a:graphic>
          <a:graphicData uri="http://schemas.openxmlformats.org/drawingml/2006/table">
            <a:tbl>
              <a:tblPr firstRow="1" bandRow="1">
                <a:tableStyleId>{F5AB1C69-6EDB-4FF4-983F-18BD219EF322}</a:tableStyleId>
              </a:tblPr>
              <a:tblGrid>
                <a:gridCol w="5257800">
                  <a:extLst>
                    <a:ext uri="{9D8B030D-6E8A-4147-A177-3AD203B41FA5}">
                      <a16:colId xmlns:a16="http://schemas.microsoft.com/office/drawing/2014/main" val="2769676209"/>
                    </a:ext>
                  </a:extLst>
                </a:gridCol>
                <a:gridCol w="5257800">
                  <a:extLst>
                    <a:ext uri="{9D8B030D-6E8A-4147-A177-3AD203B41FA5}">
                      <a16:colId xmlns:a16="http://schemas.microsoft.com/office/drawing/2014/main" val="3385877260"/>
                    </a:ext>
                  </a:extLst>
                </a:gridCol>
              </a:tblGrid>
              <a:tr h="370840">
                <a:tc>
                  <a:txBody>
                    <a:bodyPr/>
                    <a:lstStyle/>
                    <a:p>
                      <a:endParaRPr lang="nl-NL"/>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VOL-VCA en VIL-VCU</a:t>
                      </a:r>
                    </a:p>
                  </a:txBody>
                  <a:tcPr/>
                </a:tc>
                <a:extLst>
                  <a:ext uri="{0D108BD9-81ED-4DB2-BD59-A6C34878D82A}">
                    <a16:rowId xmlns:a16="http://schemas.microsoft.com/office/drawing/2014/main" val="11804099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Aantal</a:t>
                      </a:r>
                      <a:r>
                        <a:rPr lang="nl-NL" baseline="0" dirty="0"/>
                        <a:t> vragen</a:t>
                      </a:r>
                      <a:endParaRPr lang="nl-NL" dirty="0"/>
                    </a:p>
                  </a:txBody>
                  <a:tcPr/>
                </a:tc>
                <a:tc>
                  <a:txBody>
                    <a:bodyPr/>
                    <a:lstStyle/>
                    <a:p>
                      <a:r>
                        <a:rPr lang="nl-NL" dirty="0"/>
                        <a:t>60</a:t>
                      </a:r>
                    </a:p>
                  </a:txBody>
                  <a:tcPr/>
                </a:tc>
                <a:extLst>
                  <a:ext uri="{0D108BD9-81ED-4DB2-BD59-A6C34878D82A}">
                    <a16:rowId xmlns:a16="http://schemas.microsoft.com/office/drawing/2014/main" val="7064580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Cesuur</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dirty="0"/>
                        <a:t>65%</a:t>
                      </a:r>
                    </a:p>
                  </a:txBody>
                  <a:tcPr/>
                </a:tc>
                <a:extLst>
                  <a:ext uri="{0D108BD9-81ED-4DB2-BD59-A6C34878D82A}">
                    <a16:rowId xmlns:a16="http://schemas.microsoft.com/office/drawing/2014/main" val="30631708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Tijd</a:t>
                      </a:r>
                    </a:p>
                  </a:txBody>
                  <a:tcPr/>
                </a:tc>
                <a:tc>
                  <a:txBody>
                    <a:bodyPr/>
                    <a:lstStyle/>
                    <a:p>
                      <a:r>
                        <a:rPr lang="nl-NL" dirty="0"/>
                        <a:t>60 min</a:t>
                      </a:r>
                    </a:p>
                  </a:txBody>
                  <a:tcPr/>
                </a:tc>
                <a:extLst>
                  <a:ext uri="{0D108BD9-81ED-4DB2-BD59-A6C34878D82A}">
                    <a16:rowId xmlns:a16="http://schemas.microsoft.com/office/drawing/2014/main" val="2378860396"/>
                  </a:ext>
                </a:extLst>
              </a:tr>
            </a:tbl>
          </a:graphicData>
        </a:graphic>
      </p:graphicFrame>
      <p:sp>
        <p:nvSpPr>
          <p:cNvPr id="3" name="Titel 2">
            <a:extLst>
              <a:ext uri="{FF2B5EF4-FFF2-40B4-BE49-F238E27FC236}">
                <a16:creationId xmlns:a16="http://schemas.microsoft.com/office/drawing/2014/main" id="{0AD64EFF-1CA1-26DB-926C-B7359FC6CFF4}"/>
              </a:ext>
            </a:extLst>
          </p:cNvPr>
          <p:cNvSpPr>
            <a:spLocks noGrp="1"/>
          </p:cNvSpPr>
          <p:nvPr>
            <p:ph type="title"/>
          </p:nvPr>
        </p:nvSpPr>
        <p:spPr/>
        <p:txBody>
          <a:bodyPr/>
          <a:lstStyle/>
          <a:p>
            <a:r>
              <a:rPr lang="nl-NL" b="1" dirty="0"/>
              <a:t>Examen VOL-VCA en VIL-VCU per 1-1-2026</a:t>
            </a:r>
          </a:p>
        </p:txBody>
      </p:sp>
      <p:sp>
        <p:nvSpPr>
          <p:cNvPr id="5" name="Tekstvak 4">
            <a:extLst>
              <a:ext uri="{FF2B5EF4-FFF2-40B4-BE49-F238E27FC236}">
                <a16:creationId xmlns:a16="http://schemas.microsoft.com/office/drawing/2014/main" id="{D832FB35-7E2E-8D6E-4BD9-6AAB3DF078CE}"/>
              </a:ext>
            </a:extLst>
          </p:cNvPr>
          <p:cNvSpPr txBox="1"/>
          <p:nvPr/>
        </p:nvSpPr>
        <p:spPr>
          <a:xfrm>
            <a:off x="838200" y="3928189"/>
            <a:ext cx="9806474" cy="1754326"/>
          </a:xfrm>
          <a:prstGeom prst="rect">
            <a:avLst/>
          </a:prstGeom>
          <a:noFill/>
        </p:spPr>
        <p:txBody>
          <a:bodyPr wrap="square" rtlCol="0">
            <a:spAutoFit/>
          </a:bodyPr>
          <a:lstStyle/>
          <a:p>
            <a:pPr>
              <a:buNone/>
            </a:pPr>
            <a:r>
              <a:rPr lang="nl-NL" b="1"/>
              <a:t>Soorten examenvragen: </a:t>
            </a:r>
          </a:p>
          <a:p>
            <a:pPr marL="285750" indent="-285750">
              <a:buFont typeface="Arial" panose="020B0604020202020204" pitchFamily="34" charset="0"/>
              <a:buChar char="•"/>
            </a:pPr>
            <a:r>
              <a:rPr lang="nl-NL"/>
              <a:t>Meerkeuze</a:t>
            </a:r>
          </a:p>
          <a:p>
            <a:pPr marL="285750" indent="-285750">
              <a:buFont typeface="Arial" panose="020B0604020202020204" pitchFamily="34" charset="0"/>
              <a:buChar char="•"/>
            </a:pPr>
            <a:r>
              <a:rPr lang="nl-NL"/>
              <a:t>Meervoudige antwoordvraag</a:t>
            </a:r>
          </a:p>
          <a:p>
            <a:pPr marL="285750" indent="-285750">
              <a:buFont typeface="Arial" panose="020B0604020202020204" pitchFamily="34" charset="0"/>
              <a:buChar char="•"/>
            </a:pPr>
            <a:r>
              <a:rPr lang="nl-NL"/>
              <a:t>Matrixvraag</a:t>
            </a:r>
          </a:p>
          <a:p>
            <a:pPr marL="285750" indent="-285750">
              <a:buFont typeface="Arial" panose="020B0604020202020204" pitchFamily="34" charset="0"/>
              <a:buChar char="•"/>
            </a:pPr>
            <a:r>
              <a:rPr lang="nl-NL"/>
              <a:t>Rangschikvraag</a:t>
            </a:r>
          </a:p>
          <a:p>
            <a:pPr marL="285750" indent="-285750">
              <a:buFont typeface="Arial" panose="020B0604020202020204" pitchFamily="34" charset="0"/>
              <a:buChar char="•"/>
            </a:pPr>
            <a:r>
              <a:rPr lang="nl-NL"/>
              <a:t>Matchvraag</a:t>
            </a:r>
          </a:p>
        </p:txBody>
      </p:sp>
    </p:spTree>
    <p:extLst>
      <p:ext uri="{BB962C8B-B14F-4D97-AF65-F5344CB8AC3E}">
        <p14:creationId xmlns:p14="http://schemas.microsoft.com/office/powerpoint/2010/main" val="337379328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0B66AEE5-C7CD-BD41-2B60-875A9E522C92}"/>
              </a:ext>
            </a:extLst>
          </p:cNvPr>
          <p:cNvPicPr>
            <a:picLocks noGrp="1" noChangeAspect="1"/>
          </p:cNvPicPr>
          <p:nvPr>
            <p:ph idx="1"/>
          </p:nvPr>
        </p:nvPicPr>
        <p:blipFill>
          <a:blip r:embed="rId2"/>
          <a:stretch>
            <a:fillRect/>
          </a:stretch>
        </p:blipFill>
        <p:spPr>
          <a:xfrm>
            <a:off x="1649353" y="1690688"/>
            <a:ext cx="7736299" cy="4351338"/>
          </a:xfrm>
          <a:prstGeom prst="rect">
            <a:avLst/>
          </a:prstGeom>
        </p:spPr>
      </p:pic>
      <p:sp>
        <p:nvSpPr>
          <p:cNvPr id="3" name="Titel 2">
            <a:extLst>
              <a:ext uri="{FF2B5EF4-FFF2-40B4-BE49-F238E27FC236}">
                <a16:creationId xmlns:a16="http://schemas.microsoft.com/office/drawing/2014/main" id="{7F6E88BD-7DFC-0734-19DD-BCEB93A2514C}"/>
              </a:ext>
            </a:extLst>
          </p:cNvPr>
          <p:cNvSpPr>
            <a:spLocks noGrp="1"/>
          </p:cNvSpPr>
          <p:nvPr>
            <p:ph type="title"/>
          </p:nvPr>
        </p:nvSpPr>
        <p:spPr/>
        <p:txBody>
          <a:bodyPr>
            <a:normAutofit/>
          </a:bodyPr>
          <a:lstStyle/>
          <a:p>
            <a:r>
              <a:rPr lang="nl-NL" b="1"/>
              <a:t>Examen: meerkeuzevraag </a:t>
            </a:r>
            <a:r>
              <a:rPr lang="nl-NL" sz="2700" i="1">
                <a:latin typeface="Calibri"/>
              </a:rPr>
              <a:t>(Puntentelling: 0 of 100 punten, alleen goed of fout)</a:t>
            </a:r>
            <a:r>
              <a:rPr lang="nl-NL" b="1"/>
              <a:t> </a:t>
            </a:r>
            <a:endParaRPr lang="nl-NL"/>
          </a:p>
        </p:txBody>
      </p:sp>
    </p:spTree>
    <p:extLst>
      <p:ext uri="{BB962C8B-B14F-4D97-AF65-F5344CB8AC3E}">
        <p14:creationId xmlns:p14="http://schemas.microsoft.com/office/powerpoint/2010/main" val="298040651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ADE1B70-361C-F8F2-596A-7950B00DE027}"/>
              </a:ext>
            </a:extLst>
          </p:cNvPr>
          <p:cNvSpPr>
            <a:spLocks noGrp="1"/>
          </p:cNvSpPr>
          <p:nvPr>
            <p:ph type="title"/>
          </p:nvPr>
        </p:nvSpPr>
        <p:spPr/>
        <p:txBody>
          <a:bodyPr>
            <a:normAutofit fontScale="90000"/>
          </a:bodyPr>
          <a:lstStyle/>
          <a:p>
            <a:r>
              <a:rPr lang="nl-NL" b="1"/>
              <a:t>Examen: meervoudige antwoordvraag </a:t>
            </a:r>
            <a:r>
              <a:rPr lang="nl-NL" sz="3100" i="1">
                <a:latin typeface="Calibri"/>
              </a:rPr>
              <a:t>(Puntentelling: tussen 0 en 100 punten: een fout antwoord geeft </a:t>
            </a:r>
            <a:r>
              <a:rPr lang="nl-NL" sz="3100" i="1" err="1">
                <a:latin typeface="Calibri"/>
              </a:rPr>
              <a:t>min-punten</a:t>
            </a:r>
            <a:r>
              <a:rPr lang="nl-NL" sz="3100" i="1">
                <a:latin typeface="Calibri"/>
              </a:rPr>
              <a:t>)</a:t>
            </a:r>
            <a:br>
              <a:rPr lang="nl-NL" sz="3100" i="1">
                <a:latin typeface="Calibri"/>
              </a:rPr>
            </a:br>
            <a:endParaRPr lang="nl-NL" sz="3100" b="1"/>
          </a:p>
        </p:txBody>
      </p:sp>
      <p:pic>
        <p:nvPicPr>
          <p:cNvPr id="10" name="Tijdelijke aanduiding voor inhoud 9">
            <a:extLst>
              <a:ext uri="{FF2B5EF4-FFF2-40B4-BE49-F238E27FC236}">
                <a16:creationId xmlns:a16="http://schemas.microsoft.com/office/drawing/2014/main" id="{35FF4707-E642-0F90-17C3-608759A29606}"/>
              </a:ext>
            </a:extLst>
          </p:cNvPr>
          <p:cNvPicPr>
            <a:picLocks noGrp="1" noChangeAspect="1"/>
          </p:cNvPicPr>
          <p:nvPr>
            <p:ph idx="1"/>
          </p:nvPr>
        </p:nvPicPr>
        <p:blipFill>
          <a:blip r:embed="rId2"/>
          <a:stretch>
            <a:fillRect/>
          </a:stretch>
        </p:blipFill>
        <p:spPr>
          <a:xfrm>
            <a:off x="1763485" y="1690688"/>
            <a:ext cx="7716417" cy="4344057"/>
          </a:xfrm>
          <a:prstGeom prst="rect">
            <a:avLst/>
          </a:prstGeom>
        </p:spPr>
      </p:pic>
    </p:spTree>
    <p:extLst>
      <p:ext uri="{BB962C8B-B14F-4D97-AF65-F5344CB8AC3E}">
        <p14:creationId xmlns:p14="http://schemas.microsoft.com/office/powerpoint/2010/main" val="37333168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1DFDF5B-FAC9-0F8C-15EE-2573D399FF04}"/>
              </a:ext>
            </a:extLst>
          </p:cNvPr>
          <p:cNvSpPr>
            <a:spLocks noGrp="1"/>
          </p:cNvSpPr>
          <p:nvPr>
            <p:ph type="title"/>
          </p:nvPr>
        </p:nvSpPr>
        <p:spPr/>
        <p:txBody>
          <a:bodyPr>
            <a:normAutofit fontScale="90000"/>
          </a:bodyPr>
          <a:lstStyle/>
          <a:p>
            <a:r>
              <a:rPr lang="nl-NL" b="1"/>
              <a:t>Examen: matrixvraag </a:t>
            </a:r>
            <a:r>
              <a:rPr lang="nl-NL" sz="3100" b="1" i="1"/>
              <a:t>(Puntentelling: tussen 0 en 100 punten, </a:t>
            </a:r>
            <a:br>
              <a:rPr lang="nl-NL" sz="3100" b="1" i="1"/>
            </a:br>
            <a:r>
              <a:rPr lang="nl-NL" sz="3100" b="1" i="1"/>
              <a:t>een fout antwoord geeft </a:t>
            </a:r>
            <a:r>
              <a:rPr lang="nl-NL" sz="3100" b="1" i="1" err="1"/>
              <a:t>min-punten</a:t>
            </a:r>
            <a:r>
              <a:rPr lang="nl-NL" sz="3100" b="1" i="1"/>
              <a:t>)</a:t>
            </a:r>
            <a:endParaRPr lang="nl-NL" sz="3100" i="1"/>
          </a:p>
        </p:txBody>
      </p:sp>
      <p:pic>
        <p:nvPicPr>
          <p:cNvPr id="9" name="Tijdelijke aanduiding voor inhoud 8">
            <a:extLst>
              <a:ext uri="{FF2B5EF4-FFF2-40B4-BE49-F238E27FC236}">
                <a16:creationId xmlns:a16="http://schemas.microsoft.com/office/drawing/2014/main" id="{08A403BB-F823-525A-356D-1769372D0093}"/>
              </a:ext>
            </a:extLst>
          </p:cNvPr>
          <p:cNvPicPr>
            <a:picLocks noGrp="1" noChangeAspect="1"/>
          </p:cNvPicPr>
          <p:nvPr>
            <p:ph idx="1"/>
          </p:nvPr>
        </p:nvPicPr>
        <p:blipFill>
          <a:blip r:embed="rId2"/>
          <a:stretch>
            <a:fillRect/>
          </a:stretch>
        </p:blipFill>
        <p:spPr>
          <a:xfrm>
            <a:off x="1735494" y="1690688"/>
            <a:ext cx="7707086" cy="4338804"/>
          </a:xfrm>
          <a:prstGeom prst="rect">
            <a:avLst/>
          </a:prstGeom>
        </p:spPr>
      </p:pic>
    </p:spTree>
    <p:extLst>
      <p:ext uri="{BB962C8B-B14F-4D97-AF65-F5344CB8AC3E}">
        <p14:creationId xmlns:p14="http://schemas.microsoft.com/office/powerpoint/2010/main" val="36785408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11BCEB64-AE28-75B5-777E-2BFB4000B890}"/>
              </a:ext>
            </a:extLst>
          </p:cNvPr>
          <p:cNvPicPr>
            <a:picLocks noGrp="1" noChangeAspect="1"/>
          </p:cNvPicPr>
          <p:nvPr>
            <p:ph idx="1"/>
          </p:nvPr>
        </p:nvPicPr>
        <p:blipFill>
          <a:blip r:embed="rId2"/>
          <a:stretch>
            <a:fillRect/>
          </a:stretch>
        </p:blipFill>
        <p:spPr>
          <a:xfrm>
            <a:off x="1637684" y="1690688"/>
            <a:ext cx="7722313" cy="4351338"/>
          </a:xfrm>
          <a:prstGeom prst="rect">
            <a:avLst/>
          </a:prstGeom>
        </p:spPr>
      </p:pic>
      <p:sp>
        <p:nvSpPr>
          <p:cNvPr id="3" name="Titel 2">
            <a:extLst>
              <a:ext uri="{FF2B5EF4-FFF2-40B4-BE49-F238E27FC236}">
                <a16:creationId xmlns:a16="http://schemas.microsoft.com/office/drawing/2014/main" id="{3BB05CB6-C30A-5871-0858-56D46DAA5702}"/>
              </a:ext>
            </a:extLst>
          </p:cNvPr>
          <p:cNvSpPr>
            <a:spLocks noGrp="1"/>
          </p:cNvSpPr>
          <p:nvPr>
            <p:ph type="title"/>
          </p:nvPr>
        </p:nvSpPr>
        <p:spPr/>
        <p:txBody>
          <a:bodyPr>
            <a:normAutofit/>
          </a:bodyPr>
          <a:lstStyle/>
          <a:p>
            <a:r>
              <a:rPr lang="nl-NL" b="1"/>
              <a:t>Examen: rangschikvraag </a:t>
            </a:r>
            <a:r>
              <a:rPr lang="nl-NL" sz="3100" i="1"/>
              <a:t>(</a:t>
            </a:r>
            <a:r>
              <a:rPr lang="nl-NL" sz="3100" b="1" i="1"/>
              <a:t>Puntentelling: tussen 0 en 100 punten, een fout antwoord geeft </a:t>
            </a:r>
            <a:r>
              <a:rPr lang="nl-NL" sz="3100" b="1" i="1" err="1"/>
              <a:t>min-punten</a:t>
            </a:r>
            <a:r>
              <a:rPr lang="nl-NL" sz="3100" b="1" i="1"/>
              <a:t>)</a:t>
            </a:r>
            <a:endParaRPr lang="nl-NL" i="1"/>
          </a:p>
        </p:txBody>
      </p:sp>
    </p:spTree>
    <p:extLst>
      <p:ext uri="{BB962C8B-B14F-4D97-AF65-F5344CB8AC3E}">
        <p14:creationId xmlns:p14="http://schemas.microsoft.com/office/powerpoint/2010/main" val="14367460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B635BC54-578C-6B6C-21D6-EF64F9FAAE06}"/>
              </a:ext>
            </a:extLst>
          </p:cNvPr>
          <p:cNvPicPr>
            <a:picLocks noGrp="1" noChangeAspect="1"/>
          </p:cNvPicPr>
          <p:nvPr>
            <p:ph idx="1"/>
          </p:nvPr>
        </p:nvPicPr>
        <p:blipFill>
          <a:blip r:embed="rId2"/>
          <a:stretch>
            <a:fillRect/>
          </a:stretch>
        </p:blipFill>
        <p:spPr>
          <a:xfrm>
            <a:off x="1690116" y="1690688"/>
            <a:ext cx="7729418" cy="4351338"/>
          </a:xfrm>
          <a:prstGeom prst="rect">
            <a:avLst/>
          </a:prstGeom>
        </p:spPr>
      </p:pic>
      <p:sp>
        <p:nvSpPr>
          <p:cNvPr id="3" name="Titel 2">
            <a:extLst>
              <a:ext uri="{FF2B5EF4-FFF2-40B4-BE49-F238E27FC236}">
                <a16:creationId xmlns:a16="http://schemas.microsoft.com/office/drawing/2014/main" id="{8E61D94B-18BD-CF5D-1A86-40E12674A490}"/>
              </a:ext>
            </a:extLst>
          </p:cNvPr>
          <p:cNvSpPr>
            <a:spLocks noGrp="1"/>
          </p:cNvSpPr>
          <p:nvPr>
            <p:ph type="title"/>
          </p:nvPr>
        </p:nvSpPr>
        <p:spPr/>
        <p:txBody>
          <a:bodyPr>
            <a:normAutofit/>
          </a:bodyPr>
          <a:lstStyle/>
          <a:p>
            <a:r>
              <a:rPr lang="nl-NL" b="1"/>
              <a:t>Examen: matchingvraag </a:t>
            </a:r>
            <a:r>
              <a:rPr lang="nl-NL" sz="2800" i="1"/>
              <a:t>(Puntentelling: tussen 0 en 100 punten, een fout antwoord geeft </a:t>
            </a:r>
            <a:r>
              <a:rPr lang="nl-NL" sz="2800" i="1" err="1"/>
              <a:t>min-punten</a:t>
            </a:r>
            <a:r>
              <a:rPr lang="nl-NL" sz="2800" i="1"/>
              <a:t>)</a:t>
            </a:r>
            <a:endParaRPr lang="nl-NL" sz="3100" i="1"/>
          </a:p>
        </p:txBody>
      </p:sp>
    </p:spTree>
    <p:extLst>
      <p:ext uri="{BB962C8B-B14F-4D97-AF65-F5344CB8AC3E}">
        <p14:creationId xmlns:p14="http://schemas.microsoft.com/office/powerpoint/2010/main" val="39676798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674D08C-6132-C22A-18B5-6937B25B1092}"/>
              </a:ext>
            </a:extLst>
          </p:cNvPr>
          <p:cNvSpPr>
            <a:spLocks noGrp="1"/>
          </p:cNvSpPr>
          <p:nvPr>
            <p:ph idx="1"/>
          </p:nvPr>
        </p:nvSpPr>
        <p:spPr/>
        <p:txBody>
          <a:bodyPr/>
          <a:lstStyle/>
          <a:p>
            <a:r>
              <a:rPr lang="nl-NL"/>
              <a:t>Zorg dat je op tijd bij het examen bent.</a:t>
            </a:r>
          </a:p>
          <a:p>
            <a:r>
              <a:rPr lang="nl-NL"/>
              <a:t>Neem altijd </a:t>
            </a:r>
            <a:r>
              <a:rPr lang="nl-NL" b="1" u="sng"/>
              <a:t>geldig ID-bewijs </a:t>
            </a:r>
            <a:r>
              <a:rPr lang="nl-NL"/>
              <a:t>mee </a:t>
            </a:r>
            <a:r>
              <a:rPr lang="nl-NL" b="1" i="1" u="sng">
                <a:solidFill>
                  <a:srgbClr val="00B0F0"/>
                </a:solidFill>
              </a:rPr>
              <a:t>(geen geldig ID-bewijs = geen examen)</a:t>
            </a:r>
            <a:r>
              <a:rPr lang="nl-NL" i="1" u="sng">
                <a:solidFill>
                  <a:srgbClr val="00B0F0"/>
                </a:solidFill>
              </a:rPr>
              <a:t>.</a:t>
            </a:r>
            <a:endParaRPr lang="nl-NL" b="1" i="1" u="sng">
              <a:solidFill>
                <a:srgbClr val="00B0F0"/>
              </a:solidFill>
            </a:endParaRPr>
          </a:p>
          <a:p>
            <a:r>
              <a:rPr lang="nl-NL"/>
              <a:t>Telefoons en smartwatches mogen </a:t>
            </a:r>
            <a:r>
              <a:rPr lang="nl-NL" b="1"/>
              <a:t>NIET </a:t>
            </a:r>
            <a:r>
              <a:rPr lang="nl-NL"/>
              <a:t>in het examenlokaal aanwezig zijn.</a:t>
            </a:r>
          </a:p>
          <a:p>
            <a:r>
              <a:rPr lang="nl-NL"/>
              <a:t>Lees alle vragen en antwoorden goed door. Er worden helaas redelijk veel fouten gemaakt omdat kandidaten niet goed lezen.</a:t>
            </a:r>
          </a:p>
          <a:p>
            <a:r>
              <a:rPr lang="nl-NL"/>
              <a:t>Beantwoord </a:t>
            </a:r>
            <a:r>
              <a:rPr lang="nl-NL" b="1"/>
              <a:t>alle vragen</a:t>
            </a:r>
            <a:r>
              <a:rPr lang="nl-NL"/>
              <a:t>, een niet beantwoorde vraag is altijd fout.</a:t>
            </a:r>
          </a:p>
          <a:p>
            <a:r>
              <a:rPr lang="nl-NL"/>
              <a:t>Bij sommige vragen moet je </a:t>
            </a:r>
            <a:r>
              <a:rPr lang="nl-NL" b="1"/>
              <a:t>meerdere antwoorden </a:t>
            </a:r>
            <a:r>
              <a:rPr lang="nl-NL"/>
              <a:t>selecteren.</a:t>
            </a:r>
          </a:p>
          <a:p>
            <a:endParaRPr lang="nl-NL"/>
          </a:p>
          <a:p>
            <a:pPr marL="0" indent="0">
              <a:buNone/>
            </a:pPr>
            <a:r>
              <a:rPr lang="nl-NL" sz="2800" b="1">
                <a:solidFill>
                  <a:schemeClr val="accent1">
                    <a:lumMod val="50000"/>
                  </a:schemeClr>
                </a:solidFill>
              </a:rPr>
              <a:t>Veel succes met jouw examen!</a:t>
            </a:r>
            <a:endParaRPr lang="nl-NL" sz="2800">
              <a:solidFill>
                <a:schemeClr val="accent1">
                  <a:lumMod val="50000"/>
                </a:schemeClr>
              </a:solidFill>
            </a:endParaRPr>
          </a:p>
          <a:p>
            <a:pPr marL="0" indent="0">
              <a:buNone/>
            </a:pPr>
            <a:endParaRPr lang="nl-NL"/>
          </a:p>
        </p:txBody>
      </p:sp>
      <p:sp>
        <p:nvSpPr>
          <p:cNvPr id="3" name="Titel 2">
            <a:extLst>
              <a:ext uri="{FF2B5EF4-FFF2-40B4-BE49-F238E27FC236}">
                <a16:creationId xmlns:a16="http://schemas.microsoft.com/office/drawing/2014/main" id="{7FAC3B01-9868-6175-D15C-D460D2EB7594}"/>
              </a:ext>
            </a:extLst>
          </p:cNvPr>
          <p:cNvSpPr>
            <a:spLocks noGrp="1"/>
          </p:cNvSpPr>
          <p:nvPr>
            <p:ph type="title"/>
          </p:nvPr>
        </p:nvSpPr>
        <p:spPr/>
        <p:txBody>
          <a:bodyPr/>
          <a:lstStyle/>
          <a:p>
            <a:r>
              <a:rPr lang="nl-NL" b="1"/>
              <a:t>Tips voor het examen</a:t>
            </a:r>
            <a:endParaRPr lang="nl-NL"/>
          </a:p>
        </p:txBody>
      </p:sp>
    </p:spTree>
    <p:extLst>
      <p:ext uri="{BB962C8B-B14F-4D97-AF65-F5344CB8AC3E}">
        <p14:creationId xmlns:p14="http://schemas.microsoft.com/office/powerpoint/2010/main" val="286544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0923242-9A36-7114-498E-20E0D1CC5F2C}"/>
              </a:ext>
            </a:extLst>
          </p:cNvPr>
          <p:cNvSpPr>
            <a:spLocks noGrp="1"/>
          </p:cNvSpPr>
          <p:nvPr>
            <p:ph idx="1"/>
          </p:nvPr>
        </p:nvSpPr>
        <p:spPr/>
        <p:txBody>
          <a:bodyPr>
            <a:normAutofit lnSpcReduction="10000"/>
          </a:bodyPr>
          <a:lstStyle/>
          <a:p>
            <a:r>
              <a:rPr lang="nl-NL" dirty="0"/>
              <a:t>Onderdelen van een werkvergunning:</a:t>
            </a:r>
          </a:p>
          <a:p>
            <a:pPr lvl="1"/>
            <a:r>
              <a:rPr lang="nl-NL" dirty="0"/>
              <a:t>Werkzaamheden (wat, hoe, waar).</a:t>
            </a:r>
          </a:p>
          <a:p>
            <a:pPr lvl="1"/>
            <a:r>
              <a:rPr lang="nl-NL" dirty="0"/>
              <a:t>Maatregelen door </a:t>
            </a:r>
            <a:r>
              <a:rPr lang="nl-NL" dirty="0" err="1"/>
              <a:t>vergunningverstrekker</a:t>
            </a:r>
            <a:r>
              <a:rPr lang="nl-NL" dirty="0"/>
              <a:t>.</a:t>
            </a:r>
          </a:p>
          <a:p>
            <a:pPr lvl="1"/>
            <a:r>
              <a:rPr lang="nl-NL" dirty="0"/>
              <a:t>Maatregelen door uitvoerende medewerkers.</a:t>
            </a:r>
          </a:p>
          <a:p>
            <a:pPr lvl="1"/>
            <a:r>
              <a:rPr lang="nl-NL" dirty="0"/>
              <a:t>Ondertekening/bekrachtiging (verstrekker &amp; houder).</a:t>
            </a:r>
          </a:p>
          <a:p>
            <a:r>
              <a:rPr lang="nl-NL" dirty="0"/>
              <a:t>Betrokkenen:</a:t>
            </a:r>
          </a:p>
          <a:p>
            <a:pPr lvl="1"/>
            <a:r>
              <a:rPr lang="nl-NL" dirty="0" err="1"/>
              <a:t>Vergunningverstrekker</a:t>
            </a:r>
            <a:r>
              <a:rPr lang="nl-NL" dirty="0"/>
              <a:t>: Geeft vergunning, controleert veiligheid.</a:t>
            </a:r>
          </a:p>
          <a:p>
            <a:pPr lvl="1"/>
            <a:r>
              <a:rPr lang="nl-NL" dirty="0"/>
              <a:t>Vergunninghouder: Leidinggevende, legt afspraken uit.</a:t>
            </a:r>
          </a:p>
          <a:p>
            <a:pPr lvl="1"/>
            <a:r>
              <a:rPr lang="nl-NL" dirty="0"/>
              <a:t>Uitvoerende/operationele medewerkers: Volgen afspraken, werken veilig.</a:t>
            </a:r>
          </a:p>
          <a:p>
            <a:r>
              <a:rPr lang="nl-NL" dirty="0"/>
              <a:t>Aanvullende vergunningen:</a:t>
            </a:r>
          </a:p>
          <a:p>
            <a:pPr lvl="1"/>
            <a:r>
              <a:rPr lang="nl-NL" dirty="0"/>
              <a:t>Heetwerkvergunning (lassen, slijpen).</a:t>
            </a:r>
          </a:p>
          <a:p>
            <a:pPr lvl="1"/>
            <a:r>
              <a:rPr lang="nl-NL" dirty="0"/>
              <a:t>Bij extra risico’s: besloten ruimte, asbest, hijswerk, gevaarlijke stoffen.</a:t>
            </a:r>
          </a:p>
        </p:txBody>
      </p:sp>
      <p:sp>
        <p:nvSpPr>
          <p:cNvPr id="3" name="Titel 2">
            <a:extLst>
              <a:ext uri="{FF2B5EF4-FFF2-40B4-BE49-F238E27FC236}">
                <a16:creationId xmlns:a16="http://schemas.microsoft.com/office/drawing/2014/main" id="{921DA27C-13EA-2055-5C71-1B68F5E3AB57}"/>
              </a:ext>
            </a:extLst>
          </p:cNvPr>
          <p:cNvSpPr>
            <a:spLocks noGrp="1"/>
          </p:cNvSpPr>
          <p:nvPr>
            <p:ph type="title"/>
          </p:nvPr>
        </p:nvSpPr>
        <p:spPr/>
        <p:txBody>
          <a:bodyPr/>
          <a:lstStyle/>
          <a:p>
            <a:r>
              <a:rPr lang="nl-NL" b="1"/>
              <a:t>Onderdelen &amp; rollen bij werkvergunning</a:t>
            </a:r>
          </a:p>
        </p:txBody>
      </p:sp>
    </p:spTree>
    <p:extLst>
      <p:ext uri="{BB962C8B-B14F-4D97-AF65-F5344CB8AC3E}">
        <p14:creationId xmlns:p14="http://schemas.microsoft.com/office/powerpoint/2010/main" val="2434541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A9D2E9F-22C6-B52D-8D69-551E4414DF06}"/>
              </a:ext>
            </a:extLst>
          </p:cNvPr>
          <p:cNvSpPr>
            <a:spLocks noGrp="1"/>
          </p:cNvSpPr>
          <p:nvPr>
            <p:ph idx="1"/>
          </p:nvPr>
        </p:nvSpPr>
        <p:spPr/>
        <p:txBody>
          <a:bodyPr>
            <a:normAutofit lnSpcReduction="10000"/>
          </a:bodyPr>
          <a:lstStyle/>
          <a:p>
            <a:pPr marL="0" indent="0">
              <a:buNone/>
            </a:pPr>
            <a:r>
              <a:rPr lang="nl-NL" b="1"/>
              <a:t>Werkvergunning – afspraken over veilig werken</a:t>
            </a:r>
          </a:p>
          <a:p>
            <a:pPr marL="0" indent="0">
              <a:buNone/>
            </a:pPr>
            <a:endParaRPr lang="nl-NL" b="1"/>
          </a:p>
          <a:p>
            <a:r>
              <a:rPr lang="nl-NL"/>
              <a:t>Doel: Vastleggen van afspraken over veilige werkuitvoering.</a:t>
            </a:r>
          </a:p>
          <a:p>
            <a:r>
              <a:rPr lang="nl-NL"/>
              <a:t>Niet wettelijk verplicht, maar vaak bedrijfsbeleid.</a:t>
            </a:r>
          </a:p>
          <a:p>
            <a:r>
              <a:rPr lang="nl-NL"/>
              <a:t>Wordt gebruikt bij gevaarlijk werk:</a:t>
            </a:r>
          </a:p>
          <a:p>
            <a:pPr lvl="1"/>
            <a:r>
              <a:rPr lang="nl-NL"/>
              <a:t>Lassen</a:t>
            </a:r>
          </a:p>
          <a:p>
            <a:pPr lvl="1"/>
            <a:r>
              <a:rPr lang="nl-NL"/>
              <a:t>Werken op hoogte</a:t>
            </a:r>
          </a:p>
          <a:p>
            <a:pPr lvl="1"/>
            <a:r>
              <a:rPr lang="nl-NL"/>
              <a:t>Werken in besloten ruimten</a:t>
            </a:r>
          </a:p>
          <a:p>
            <a:r>
              <a:rPr lang="nl-NL"/>
              <a:t>Waarom belangrijk?</a:t>
            </a:r>
          </a:p>
          <a:p>
            <a:pPr lvl="1"/>
            <a:r>
              <a:rPr lang="nl-NL"/>
              <a:t>Beschrijft werkzaamheden, risico’s en maatregelen.</a:t>
            </a:r>
          </a:p>
          <a:p>
            <a:pPr lvl="1"/>
            <a:r>
              <a:rPr lang="nl-NL"/>
              <a:t>Geeft duidelijkheid over verantwoordelijkheden.</a:t>
            </a:r>
          </a:p>
          <a:p>
            <a:pPr lvl="1"/>
            <a:r>
              <a:rPr lang="nl-NL"/>
              <a:t>Helpt ongelukken voorkomen.</a:t>
            </a:r>
          </a:p>
        </p:txBody>
      </p:sp>
      <p:sp>
        <p:nvSpPr>
          <p:cNvPr id="3" name="Titel 2">
            <a:extLst>
              <a:ext uri="{FF2B5EF4-FFF2-40B4-BE49-F238E27FC236}">
                <a16:creationId xmlns:a16="http://schemas.microsoft.com/office/drawing/2014/main" id="{FAEF47B7-5FFC-E07D-4FE0-AFAD0A59DA7A}"/>
              </a:ext>
            </a:extLst>
          </p:cNvPr>
          <p:cNvSpPr>
            <a:spLocks noGrp="1"/>
          </p:cNvSpPr>
          <p:nvPr>
            <p:ph type="title"/>
          </p:nvPr>
        </p:nvSpPr>
        <p:spPr/>
        <p:txBody>
          <a:bodyPr/>
          <a:lstStyle/>
          <a:p>
            <a:r>
              <a:rPr lang="nl-NL" b="1"/>
              <a:t>1.5 Afspraken over veilige werkuitvoering</a:t>
            </a:r>
          </a:p>
        </p:txBody>
      </p:sp>
    </p:spTree>
    <p:extLst>
      <p:ext uri="{BB962C8B-B14F-4D97-AF65-F5344CB8AC3E}">
        <p14:creationId xmlns:p14="http://schemas.microsoft.com/office/powerpoint/2010/main" val="641112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5EF8417-8167-95C8-2222-D10511A0793F}"/>
              </a:ext>
            </a:extLst>
          </p:cNvPr>
          <p:cNvSpPr>
            <a:spLocks noGrp="1"/>
          </p:cNvSpPr>
          <p:nvPr>
            <p:ph idx="1"/>
          </p:nvPr>
        </p:nvSpPr>
        <p:spPr/>
        <p:txBody>
          <a:bodyPr>
            <a:normAutofit fontScale="77500" lnSpcReduction="20000"/>
          </a:bodyPr>
          <a:lstStyle/>
          <a:p>
            <a:pPr marL="0" indent="0">
              <a:buNone/>
            </a:pPr>
            <a:r>
              <a:rPr lang="nl-NL" b="1" dirty="0"/>
              <a:t>Veiligheidsregels – algemeen &amp; specifiek</a:t>
            </a:r>
          </a:p>
          <a:p>
            <a:pPr marL="0" indent="0">
              <a:buNone/>
            </a:pPr>
            <a:endParaRPr lang="nl-NL" b="1" dirty="0"/>
          </a:p>
          <a:p>
            <a:r>
              <a:rPr lang="nl-NL" dirty="0"/>
              <a:t>Algemene veiligheidsregels:</a:t>
            </a:r>
          </a:p>
          <a:p>
            <a:pPr lvl="1"/>
            <a:r>
              <a:rPr lang="nl-NL" dirty="0"/>
              <a:t>Geldt voor iedereen op locatie (personeel, aannemers, bezoekers).</a:t>
            </a:r>
          </a:p>
          <a:p>
            <a:pPr lvl="1"/>
            <a:r>
              <a:rPr lang="nl-NL" dirty="0"/>
              <a:t>Voorbeelden:</a:t>
            </a:r>
          </a:p>
          <a:p>
            <a:pPr lvl="2"/>
            <a:r>
              <a:rPr lang="nl-NL" dirty="0"/>
              <a:t>Aan- en </a:t>
            </a:r>
            <a:r>
              <a:rPr lang="nl-NL" dirty="0" err="1"/>
              <a:t>afmelden.Verkeersregels</a:t>
            </a:r>
            <a:r>
              <a:rPr lang="nl-NL" dirty="0"/>
              <a:t> op terrein.</a:t>
            </a:r>
          </a:p>
          <a:p>
            <a:pPr lvl="2"/>
            <a:r>
              <a:rPr lang="nl-NL" dirty="0"/>
              <a:t>Handelen bij calamiteiten.</a:t>
            </a:r>
          </a:p>
          <a:p>
            <a:pPr lvl="2"/>
            <a:r>
              <a:rPr lang="nl-NL" dirty="0"/>
              <a:t>Scheiden van afval.</a:t>
            </a:r>
          </a:p>
          <a:p>
            <a:pPr lvl="2"/>
            <a:r>
              <a:rPr lang="nl-NL" dirty="0"/>
              <a:t>Melden van ongevallen, brand en incidenten.</a:t>
            </a:r>
          </a:p>
          <a:p>
            <a:r>
              <a:rPr lang="nl-NL" dirty="0"/>
              <a:t>Specifieke veiligheidsregels:</a:t>
            </a:r>
          </a:p>
          <a:p>
            <a:pPr lvl="1"/>
            <a:r>
              <a:rPr lang="nl-NL" dirty="0"/>
              <a:t>Voor taken/functies met verhoogd risico.</a:t>
            </a:r>
          </a:p>
          <a:p>
            <a:pPr lvl="2"/>
            <a:r>
              <a:rPr lang="nl-NL" dirty="0"/>
              <a:t>Voorbeelden:</a:t>
            </a:r>
          </a:p>
          <a:p>
            <a:pPr lvl="2"/>
            <a:r>
              <a:rPr lang="nl-NL" dirty="0"/>
              <a:t>Besloten ruimten.</a:t>
            </a:r>
          </a:p>
          <a:p>
            <a:pPr lvl="2"/>
            <a:r>
              <a:rPr lang="nl-NL" dirty="0"/>
              <a:t>Werken op hoogte.</a:t>
            </a:r>
          </a:p>
          <a:p>
            <a:pPr lvl="2"/>
            <a:r>
              <a:rPr lang="nl-NL" dirty="0"/>
              <a:t>Heet werk.</a:t>
            </a:r>
          </a:p>
          <a:p>
            <a:pPr lvl="2"/>
            <a:r>
              <a:rPr lang="nl-NL" dirty="0"/>
              <a:t>Explosiegevaarlijke omgeving.</a:t>
            </a:r>
          </a:p>
          <a:p>
            <a:pPr lvl="2"/>
            <a:r>
              <a:rPr lang="nl-NL" dirty="0"/>
              <a:t>Gebruik PBM.</a:t>
            </a:r>
          </a:p>
          <a:p>
            <a:pPr lvl="2"/>
            <a:r>
              <a:rPr lang="nl-NL" dirty="0"/>
              <a:t>Graafwerkzaamheden.</a:t>
            </a:r>
          </a:p>
        </p:txBody>
      </p:sp>
      <p:sp>
        <p:nvSpPr>
          <p:cNvPr id="3" name="Titel 2">
            <a:extLst>
              <a:ext uri="{FF2B5EF4-FFF2-40B4-BE49-F238E27FC236}">
                <a16:creationId xmlns:a16="http://schemas.microsoft.com/office/drawing/2014/main" id="{52386139-A90F-7DAA-B192-CEC80818A2BD}"/>
              </a:ext>
            </a:extLst>
          </p:cNvPr>
          <p:cNvSpPr>
            <a:spLocks noGrp="1"/>
          </p:cNvSpPr>
          <p:nvPr>
            <p:ph type="title"/>
          </p:nvPr>
        </p:nvSpPr>
        <p:spPr/>
        <p:txBody>
          <a:bodyPr/>
          <a:lstStyle/>
          <a:p>
            <a:r>
              <a:rPr lang="nl-NL" b="1" dirty="0"/>
              <a:t>1.6 Richtlijnen voor algemene en specifieke</a:t>
            </a:r>
            <a:br>
              <a:rPr lang="nl-NL" b="1" dirty="0"/>
            </a:br>
            <a:r>
              <a:rPr lang="nl-NL" b="1" dirty="0"/>
              <a:t>veiligheidsmaatregelen</a:t>
            </a:r>
          </a:p>
        </p:txBody>
      </p:sp>
      <p:sp>
        <p:nvSpPr>
          <p:cNvPr id="6" name="Tekstvak 5">
            <a:extLst>
              <a:ext uri="{FF2B5EF4-FFF2-40B4-BE49-F238E27FC236}">
                <a16:creationId xmlns:a16="http://schemas.microsoft.com/office/drawing/2014/main" id="{6E2CDDCB-A132-F206-2617-11AB3FD8DE46}"/>
              </a:ext>
            </a:extLst>
          </p:cNvPr>
          <p:cNvSpPr txBox="1"/>
          <p:nvPr/>
        </p:nvSpPr>
        <p:spPr>
          <a:xfrm>
            <a:off x="7111448" y="2908687"/>
            <a:ext cx="4242352" cy="1200329"/>
          </a:xfrm>
          <a:prstGeom prst="rect">
            <a:avLst/>
          </a:prstGeom>
          <a:noFill/>
        </p:spPr>
        <p:txBody>
          <a:bodyPr wrap="square" rtlCol="0">
            <a:spAutoFit/>
          </a:bodyPr>
          <a:lstStyle/>
          <a:p>
            <a:r>
              <a:rPr lang="nl-NL" sz="1600" dirty="0"/>
              <a:t>Moeten:</a:t>
            </a:r>
          </a:p>
          <a:p>
            <a:pPr marL="285750" indent="-285750">
              <a:buFont typeface="Arial" panose="020B0604020202020204" pitchFamily="34" charset="0"/>
              <a:buChar char="•"/>
            </a:pPr>
            <a:r>
              <a:rPr lang="nl-NL" sz="1400" dirty="0"/>
              <a:t>Schriftelijk vastgelegd zijn.</a:t>
            </a:r>
          </a:p>
          <a:p>
            <a:pPr marL="285750" indent="-285750">
              <a:buFont typeface="Arial" panose="020B0604020202020204" pitchFamily="34" charset="0"/>
              <a:buChar char="•"/>
            </a:pPr>
            <a:r>
              <a:rPr lang="nl-NL" sz="1400" dirty="0"/>
              <a:t>Duidelijk en eenduidig.</a:t>
            </a:r>
          </a:p>
          <a:p>
            <a:pPr marL="285750" indent="-285750">
              <a:buFont typeface="Arial" panose="020B0604020202020204" pitchFamily="34" charset="0"/>
              <a:buChar char="•"/>
            </a:pPr>
            <a:r>
              <a:rPr lang="nl-NL" sz="1400" dirty="0"/>
              <a:t>Begrijpelijk voor anderstaligen.</a:t>
            </a:r>
          </a:p>
          <a:p>
            <a:pPr marL="285750" indent="-285750">
              <a:buFont typeface="Arial" panose="020B0604020202020204" pitchFamily="34" charset="0"/>
              <a:buChar char="•"/>
            </a:pPr>
            <a:r>
              <a:rPr lang="nl-NL" sz="1400" dirty="0"/>
              <a:t>Kenbaar bij eerste toegang tot locatie.</a:t>
            </a:r>
          </a:p>
        </p:txBody>
      </p:sp>
      <p:sp>
        <p:nvSpPr>
          <p:cNvPr id="7" name="Tekstvak 6">
            <a:extLst>
              <a:ext uri="{FF2B5EF4-FFF2-40B4-BE49-F238E27FC236}">
                <a16:creationId xmlns:a16="http://schemas.microsoft.com/office/drawing/2014/main" id="{D9DB4430-9EAE-A6D5-C13B-5E330C868F81}"/>
              </a:ext>
            </a:extLst>
          </p:cNvPr>
          <p:cNvSpPr txBox="1"/>
          <p:nvPr/>
        </p:nvSpPr>
        <p:spPr>
          <a:xfrm>
            <a:off x="7111448" y="4650547"/>
            <a:ext cx="3072848" cy="984885"/>
          </a:xfrm>
          <a:prstGeom prst="rect">
            <a:avLst/>
          </a:prstGeom>
          <a:noFill/>
        </p:spPr>
        <p:txBody>
          <a:bodyPr wrap="square" rtlCol="0">
            <a:spAutoFit/>
          </a:bodyPr>
          <a:lstStyle/>
          <a:p>
            <a:r>
              <a:rPr lang="nl-NL" sz="1600" dirty="0"/>
              <a:t>Moeten:</a:t>
            </a:r>
          </a:p>
          <a:p>
            <a:pPr marL="285750" indent="-285750">
              <a:buFont typeface="Arial" panose="020B0604020202020204" pitchFamily="34" charset="0"/>
              <a:buChar char="•"/>
            </a:pPr>
            <a:r>
              <a:rPr lang="nl-NL" sz="1400" dirty="0"/>
              <a:t>Schriftelijk vastgelegd.</a:t>
            </a:r>
          </a:p>
          <a:p>
            <a:pPr marL="285750" indent="-285750">
              <a:buFont typeface="Arial" panose="020B0604020202020204" pitchFamily="34" charset="0"/>
              <a:buChar char="•"/>
            </a:pPr>
            <a:r>
              <a:rPr lang="nl-NL" sz="1400" dirty="0"/>
              <a:t>Toegelicht en getoetst.</a:t>
            </a:r>
          </a:p>
          <a:p>
            <a:pPr marL="285750" indent="-285750">
              <a:buFont typeface="Arial" panose="020B0604020202020204" pitchFamily="34" charset="0"/>
              <a:buChar char="•"/>
            </a:pPr>
            <a:r>
              <a:rPr lang="nl-NL" sz="1400" dirty="0"/>
              <a:t>Begrijpelijk voor anderstaligen.</a:t>
            </a:r>
          </a:p>
        </p:txBody>
      </p:sp>
    </p:spTree>
    <p:extLst>
      <p:ext uri="{BB962C8B-B14F-4D97-AF65-F5344CB8AC3E}">
        <p14:creationId xmlns:p14="http://schemas.microsoft.com/office/powerpoint/2010/main" val="4021646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3D2384A-ADDF-1E03-6800-AF5D582D9785}"/>
              </a:ext>
            </a:extLst>
          </p:cNvPr>
          <p:cNvSpPr>
            <a:spLocks noGrp="1"/>
          </p:cNvSpPr>
          <p:nvPr>
            <p:ph idx="1"/>
          </p:nvPr>
        </p:nvSpPr>
        <p:spPr/>
        <p:txBody>
          <a:bodyPr>
            <a:normAutofit fontScale="92500" lnSpcReduction="20000"/>
          </a:bodyPr>
          <a:lstStyle/>
          <a:p>
            <a:r>
              <a:rPr lang="nl-NL" dirty="0"/>
              <a:t>Wat zijn procedures?</a:t>
            </a:r>
          </a:p>
          <a:p>
            <a:pPr lvl="1"/>
            <a:r>
              <a:rPr lang="nl-NL" dirty="0"/>
              <a:t>Puntsgewijze beschrijving van taken en werkwijze.</a:t>
            </a:r>
          </a:p>
          <a:p>
            <a:pPr lvl="1"/>
            <a:r>
              <a:rPr lang="nl-NL" dirty="0"/>
              <a:t>Waarborgt veiligheid en efficiëntie.</a:t>
            </a:r>
          </a:p>
          <a:p>
            <a:r>
              <a:rPr lang="nl-NL" dirty="0"/>
              <a:t>Belangrijk bij:</a:t>
            </a:r>
          </a:p>
          <a:p>
            <a:pPr lvl="1"/>
            <a:r>
              <a:rPr lang="nl-NL" dirty="0"/>
              <a:t>Instructie van nieuwe medewerkers.</a:t>
            </a:r>
          </a:p>
          <a:p>
            <a:pPr lvl="1"/>
            <a:r>
              <a:rPr lang="nl-NL" dirty="0"/>
              <a:t>Tijdelijke krachten (inleen, uitzendkrachten).</a:t>
            </a:r>
          </a:p>
          <a:p>
            <a:r>
              <a:rPr lang="nl-NL" dirty="0"/>
              <a:t>Doel:</a:t>
            </a:r>
          </a:p>
          <a:p>
            <a:pPr lvl="1"/>
            <a:r>
              <a:rPr lang="nl-NL" dirty="0"/>
              <a:t>Duidelijke afspraken.</a:t>
            </a:r>
          </a:p>
          <a:p>
            <a:pPr lvl="1"/>
            <a:r>
              <a:rPr lang="nl-NL" dirty="0"/>
              <a:t>Voorkomen van fouten en ongevallen.</a:t>
            </a:r>
          </a:p>
          <a:p>
            <a:r>
              <a:rPr lang="nl-NL" dirty="0"/>
              <a:t>Rol leidinggevende:</a:t>
            </a:r>
          </a:p>
          <a:p>
            <a:pPr lvl="1"/>
            <a:r>
              <a:rPr lang="nl-NL" dirty="0"/>
              <a:t>Informeert en instrueert medewerkers over procedures.</a:t>
            </a:r>
          </a:p>
          <a:p>
            <a:r>
              <a:rPr lang="nl-NL" dirty="0"/>
              <a:t>Veiligheidsprocedures:</a:t>
            </a:r>
          </a:p>
          <a:p>
            <a:pPr lvl="1"/>
            <a:r>
              <a:rPr lang="nl-NL" dirty="0"/>
              <a:t>Onderdeel van veiligheidsbeleid.</a:t>
            </a:r>
          </a:p>
          <a:p>
            <a:pPr lvl="1"/>
            <a:r>
              <a:rPr lang="nl-NL" dirty="0"/>
              <a:t>Basis voor </a:t>
            </a:r>
            <a:r>
              <a:rPr lang="nl-NL" dirty="0" err="1"/>
              <a:t>toolboxmeetings</a:t>
            </a:r>
            <a:r>
              <a:rPr lang="nl-NL" dirty="0"/>
              <a:t> en werkvergunningen.</a:t>
            </a:r>
          </a:p>
        </p:txBody>
      </p:sp>
      <p:sp>
        <p:nvSpPr>
          <p:cNvPr id="3" name="Titel 2">
            <a:extLst>
              <a:ext uri="{FF2B5EF4-FFF2-40B4-BE49-F238E27FC236}">
                <a16:creationId xmlns:a16="http://schemas.microsoft.com/office/drawing/2014/main" id="{63709F03-50A1-3161-ACEF-53B80C7C721C}"/>
              </a:ext>
            </a:extLst>
          </p:cNvPr>
          <p:cNvSpPr>
            <a:spLocks noGrp="1"/>
          </p:cNvSpPr>
          <p:nvPr>
            <p:ph type="title"/>
          </p:nvPr>
        </p:nvSpPr>
        <p:spPr/>
        <p:txBody>
          <a:bodyPr/>
          <a:lstStyle/>
          <a:p>
            <a:r>
              <a:rPr lang="nl-NL" b="1" dirty="0"/>
              <a:t>Procedures &amp; instructies</a:t>
            </a:r>
          </a:p>
        </p:txBody>
      </p:sp>
    </p:spTree>
    <p:extLst>
      <p:ext uri="{BB962C8B-B14F-4D97-AF65-F5344CB8AC3E}">
        <p14:creationId xmlns:p14="http://schemas.microsoft.com/office/powerpoint/2010/main" val="1134343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7942B0D-09C0-B1D7-1374-ACABAECBC8D7}"/>
              </a:ext>
            </a:extLst>
          </p:cNvPr>
          <p:cNvSpPr>
            <a:spLocks noGrp="1"/>
          </p:cNvSpPr>
          <p:nvPr>
            <p:ph idx="1"/>
          </p:nvPr>
        </p:nvSpPr>
        <p:spPr/>
        <p:txBody>
          <a:bodyPr>
            <a:normAutofit fontScale="70000" lnSpcReduction="20000"/>
          </a:bodyPr>
          <a:lstStyle/>
          <a:p>
            <a:pPr marL="0" indent="0">
              <a:buNone/>
            </a:pPr>
            <a:r>
              <a:rPr lang="nl-NL" b="1" dirty="0"/>
              <a:t>Veilig werken &amp; </a:t>
            </a:r>
            <a:r>
              <a:rPr lang="nl-NL" b="1" dirty="0" err="1"/>
              <a:t>VCA-certificering</a:t>
            </a:r>
            <a:endParaRPr lang="nl-NL" b="1" dirty="0"/>
          </a:p>
          <a:p>
            <a:pPr marL="0" indent="0">
              <a:buNone/>
            </a:pPr>
            <a:endParaRPr lang="nl-NL" b="1" dirty="0"/>
          </a:p>
          <a:p>
            <a:r>
              <a:rPr lang="nl-NL" dirty="0"/>
              <a:t>Waarom veilig werken?</a:t>
            </a:r>
          </a:p>
          <a:p>
            <a:pPr lvl="1"/>
            <a:r>
              <a:rPr lang="nl-NL" dirty="0"/>
              <a:t>Minder kans op ongevallen.</a:t>
            </a:r>
          </a:p>
          <a:p>
            <a:pPr lvl="1"/>
            <a:r>
              <a:rPr lang="nl-NL" dirty="0"/>
              <a:t>Lager ziekteverzuim.</a:t>
            </a:r>
          </a:p>
          <a:p>
            <a:pPr lvl="1"/>
            <a:r>
              <a:rPr lang="nl-NL" dirty="0"/>
              <a:t>Efficiënter werken.</a:t>
            </a:r>
          </a:p>
          <a:p>
            <a:r>
              <a:rPr lang="nl-NL" dirty="0"/>
              <a:t>VCA (Veiligheid, Gezondheid en Milieu Checklist Aannemers):</a:t>
            </a:r>
          </a:p>
          <a:p>
            <a:pPr lvl="1"/>
            <a:r>
              <a:rPr lang="nl-NL" dirty="0"/>
              <a:t>Systeem om veilig werken te monitoren.</a:t>
            </a:r>
          </a:p>
          <a:p>
            <a:pPr lvl="1"/>
            <a:r>
              <a:rPr lang="nl-NL" dirty="0"/>
              <a:t>Bedrijfscertificering → keurmerk dat VGM-regels worden toegepast.</a:t>
            </a:r>
          </a:p>
          <a:p>
            <a:r>
              <a:rPr lang="nl-NL" dirty="0"/>
              <a:t>Eisen voor </a:t>
            </a:r>
            <a:r>
              <a:rPr lang="nl-NL" dirty="0" err="1"/>
              <a:t>VCA-certificaat</a:t>
            </a:r>
            <a:r>
              <a:rPr lang="nl-NL" dirty="0"/>
              <a:t>:</a:t>
            </a:r>
          </a:p>
          <a:p>
            <a:pPr lvl="1"/>
            <a:r>
              <a:rPr lang="nl-NL" dirty="0"/>
              <a:t>VGM-plan opstellen.</a:t>
            </a:r>
          </a:p>
          <a:p>
            <a:pPr lvl="1"/>
            <a:r>
              <a:rPr lang="nl-NL" dirty="0"/>
              <a:t>Werkzaamheden beoordelen.</a:t>
            </a:r>
          </a:p>
          <a:p>
            <a:pPr lvl="1"/>
            <a:r>
              <a:rPr lang="nl-NL" dirty="0"/>
              <a:t>Opleiden en instrueren personeel (VCA-diploma’s).</a:t>
            </a:r>
          </a:p>
          <a:p>
            <a:pPr lvl="1"/>
            <a:r>
              <a:rPr lang="nl-NL" dirty="0"/>
              <a:t>Werkplekinspecties uitvoeren.</a:t>
            </a:r>
          </a:p>
          <a:p>
            <a:pPr lvl="1"/>
            <a:r>
              <a:rPr lang="nl-NL" dirty="0"/>
              <a:t>VGM-inkoopbeleid opstellen.</a:t>
            </a:r>
          </a:p>
          <a:p>
            <a:r>
              <a:rPr lang="nl-NL" dirty="0"/>
              <a:t>Voor wie?</a:t>
            </a:r>
          </a:p>
          <a:p>
            <a:pPr lvl="1"/>
            <a:r>
              <a:rPr lang="nl-NL" dirty="0"/>
              <a:t>Aannemers en bedrijven in risicovolle omgevingen (bouw, industrie, installaties).</a:t>
            </a:r>
          </a:p>
        </p:txBody>
      </p:sp>
      <p:sp>
        <p:nvSpPr>
          <p:cNvPr id="3" name="Titel 2">
            <a:extLst>
              <a:ext uri="{FF2B5EF4-FFF2-40B4-BE49-F238E27FC236}">
                <a16:creationId xmlns:a16="http://schemas.microsoft.com/office/drawing/2014/main" id="{BDD42682-3F27-B7F0-D41E-18D784F90FDC}"/>
              </a:ext>
            </a:extLst>
          </p:cNvPr>
          <p:cNvSpPr>
            <a:spLocks noGrp="1"/>
          </p:cNvSpPr>
          <p:nvPr>
            <p:ph type="title"/>
          </p:nvPr>
        </p:nvSpPr>
        <p:spPr/>
        <p:txBody>
          <a:bodyPr/>
          <a:lstStyle/>
          <a:p>
            <a:r>
              <a:rPr lang="nl-NL" b="1" dirty="0"/>
              <a:t>1.7 VCA en bedrijfscertificering</a:t>
            </a:r>
          </a:p>
        </p:txBody>
      </p:sp>
    </p:spTree>
    <p:extLst>
      <p:ext uri="{BB962C8B-B14F-4D97-AF65-F5344CB8AC3E}">
        <p14:creationId xmlns:p14="http://schemas.microsoft.com/office/powerpoint/2010/main" val="3150870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3C7FE3-4C5C-21C2-FAC8-D6E58432DA42}"/>
              </a:ext>
            </a:extLst>
          </p:cNvPr>
          <p:cNvSpPr>
            <a:spLocks noGrp="1"/>
          </p:cNvSpPr>
          <p:nvPr>
            <p:ph idx="1"/>
          </p:nvPr>
        </p:nvSpPr>
        <p:spPr/>
        <p:txBody>
          <a:bodyPr>
            <a:normAutofit fontScale="92500" lnSpcReduction="20000"/>
          </a:bodyPr>
          <a:lstStyle/>
          <a:p>
            <a:r>
              <a:rPr lang="nl-NL" dirty="0"/>
              <a:t>Bijzondere certificaten:</a:t>
            </a:r>
          </a:p>
          <a:p>
            <a:pPr lvl="1"/>
            <a:r>
              <a:rPr lang="nl-NL" dirty="0"/>
              <a:t>VCU → Uitzendorganisaties.</a:t>
            </a:r>
          </a:p>
          <a:p>
            <a:pPr lvl="1"/>
            <a:r>
              <a:rPr lang="nl-NL" dirty="0"/>
              <a:t>VCO → Opdrachtgevers.</a:t>
            </a:r>
          </a:p>
          <a:p>
            <a:r>
              <a:rPr lang="nl-NL" dirty="0"/>
              <a:t>Verplichte diploma’s:</a:t>
            </a:r>
          </a:p>
          <a:p>
            <a:pPr lvl="1"/>
            <a:r>
              <a:rPr lang="nl-NL" dirty="0"/>
              <a:t>B-VCA: operationele medewerkers.</a:t>
            </a:r>
          </a:p>
          <a:p>
            <a:pPr lvl="1"/>
            <a:r>
              <a:rPr lang="nl-NL" dirty="0"/>
              <a:t>VOL-VCA: operationeel leidinggevenden.</a:t>
            </a:r>
          </a:p>
          <a:p>
            <a:pPr lvl="1"/>
            <a:r>
              <a:rPr lang="nl-NL" dirty="0"/>
              <a:t>VIL-VCU: intercedenten en leidinggevenden uitzendbranche.</a:t>
            </a:r>
          </a:p>
          <a:p>
            <a:pPr lvl="1"/>
            <a:r>
              <a:rPr lang="nl-NL" dirty="0"/>
              <a:t>SOG-certificaat: voor risicovolle taken.</a:t>
            </a:r>
          </a:p>
          <a:p>
            <a:r>
              <a:rPr lang="nl-NL" dirty="0"/>
              <a:t>SOG-toetsen (petrochemie):</a:t>
            </a:r>
          </a:p>
          <a:p>
            <a:pPr lvl="1"/>
            <a:r>
              <a:rPr lang="nl-NL" dirty="0"/>
              <a:t>Werken met vorkheftruck, </a:t>
            </a:r>
            <a:r>
              <a:rPr lang="nl-NL" dirty="0" err="1"/>
              <a:t>verreiker</a:t>
            </a:r>
            <a:r>
              <a:rPr lang="nl-NL" dirty="0"/>
              <a:t>, hoogwerker. Werken aan lagedrukflenzen. Buitenwacht. Verplaatsen van lasten. Onafhankelijke ademhalingsbescherming. Gasmeten (explosiegevaar, toxische stoffen, zuurstof).</a:t>
            </a:r>
          </a:p>
          <a:p>
            <a:r>
              <a:rPr lang="nl-NL" dirty="0"/>
              <a:t>CDR (Centraal Diploma Register):</a:t>
            </a:r>
          </a:p>
          <a:p>
            <a:pPr lvl="1"/>
            <a:r>
              <a:rPr lang="nl-NL" dirty="0"/>
              <a:t>Alle VCA- en SOG-diploma’s sinds 2004.</a:t>
            </a:r>
          </a:p>
          <a:p>
            <a:pPr lvl="1"/>
            <a:r>
              <a:rPr lang="nl-NL" dirty="0"/>
              <a:t>Controle op geldigheid van diploma’s.</a:t>
            </a:r>
          </a:p>
        </p:txBody>
      </p:sp>
      <p:sp>
        <p:nvSpPr>
          <p:cNvPr id="3" name="Titel 2">
            <a:extLst>
              <a:ext uri="{FF2B5EF4-FFF2-40B4-BE49-F238E27FC236}">
                <a16:creationId xmlns:a16="http://schemas.microsoft.com/office/drawing/2014/main" id="{EE3D229B-B941-BF61-5B5E-45D8D97BAE08}"/>
              </a:ext>
            </a:extLst>
          </p:cNvPr>
          <p:cNvSpPr>
            <a:spLocks noGrp="1"/>
          </p:cNvSpPr>
          <p:nvPr>
            <p:ph type="title"/>
          </p:nvPr>
        </p:nvSpPr>
        <p:spPr/>
        <p:txBody>
          <a:bodyPr/>
          <a:lstStyle/>
          <a:p>
            <a:r>
              <a:rPr lang="nl-NL" b="1" dirty="0" err="1"/>
              <a:t>VCA-certificaten</a:t>
            </a:r>
            <a:r>
              <a:rPr lang="nl-NL" b="1" dirty="0"/>
              <a:t> &amp; SOG-toetsen</a:t>
            </a:r>
          </a:p>
        </p:txBody>
      </p:sp>
    </p:spTree>
    <p:extLst>
      <p:ext uri="{BB962C8B-B14F-4D97-AF65-F5344CB8AC3E}">
        <p14:creationId xmlns:p14="http://schemas.microsoft.com/office/powerpoint/2010/main" val="3264818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838200" y="1182819"/>
            <a:ext cx="10515600" cy="4893516"/>
          </a:xfrm>
        </p:spPr>
        <p:txBody>
          <a:bodyPr>
            <a:noAutofit/>
          </a:bodyPr>
          <a:lstStyle/>
          <a:p>
            <a:pPr marL="0" indent="0">
              <a:buNone/>
            </a:pPr>
            <a:r>
              <a:rPr lang="nl-NL" sz="2000" b="1" dirty="0"/>
              <a:t>Deze presentatie is voor de training: </a:t>
            </a:r>
          </a:p>
          <a:p>
            <a:r>
              <a:rPr lang="nl-NL" sz="2000" dirty="0"/>
              <a:t>VOL-VCA en VIL-VCU en de volgorde van de sheets loopt gelijk met het VOL-VCA en VIL-VCU lesboek van PBNA. Het lesboek B-VCA en VOL-VCA/VIL-VCU hebben een grote overlap, voor het lesboek VOL-VCA en VIL-VCU zijn er extra paragrafen toegevoegd. Dit is ook gedaan voor deze presentatie. In de notities bij deze paragrafen lees je: </a:t>
            </a:r>
            <a:r>
              <a:rPr lang="nl-NL" sz="2000" i="1" dirty="0"/>
              <a:t>Deze paragraaf gaat in op specifieke VOL-VCA en VIL-VCU kennis. </a:t>
            </a:r>
          </a:p>
          <a:p>
            <a:pPr>
              <a:buNone/>
            </a:pPr>
            <a:r>
              <a:rPr lang="nl-NL" sz="1800" b="1" dirty="0"/>
              <a:t>Online proefexamen </a:t>
            </a:r>
            <a:r>
              <a:rPr lang="nl-NL" sz="1800" dirty="0"/>
              <a:t>via </a:t>
            </a:r>
            <a:r>
              <a:rPr lang="nl-NL" sz="1800" dirty="0">
                <a:hlinkClick r:id="rId2"/>
              </a:rPr>
              <a:t>www.vca-proefexamens.nl</a:t>
            </a:r>
            <a:r>
              <a:rPr lang="nl-NL" sz="1800" dirty="0"/>
              <a:t>:</a:t>
            </a:r>
          </a:p>
          <a:p>
            <a:r>
              <a:rPr lang="nl-NL" sz="1800" dirty="0"/>
              <a:t>Deze proefexamens zijn door PBNA ontwikkeld, lay-out en het soort vragen zijn vergelijkbaar, maar zijn GEEN echte VCA-examenvragen.</a:t>
            </a:r>
          </a:p>
          <a:p>
            <a:r>
              <a:rPr lang="nl-NL" sz="1800" dirty="0"/>
              <a:t>Proefexamens zijn in het Nederlands, Engels, Roemeens en Pools.</a:t>
            </a:r>
          </a:p>
          <a:p>
            <a:r>
              <a:rPr lang="nl-NL" sz="1800" dirty="0"/>
              <a:t>Na ieder gemaakt oefenexamen zie je meteen voor welk thema extra moet worden geleerd.</a:t>
            </a:r>
          </a:p>
          <a:p>
            <a:r>
              <a:rPr lang="nl-NL" sz="1800" dirty="0"/>
              <a:t>Gebruik deze code voor één gratis oefenexamen: PBNA1-PBNA2-PBNA3-PBNA4</a:t>
            </a:r>
          </a:p>
          <a:p>
            <a:pPr>
              <a:buNone/>
            </a:pPr>
            <a:r>
              <a:rPr lang="nl-NL" sz="1800" b="1" dirty="0"/>
              <a:t>Ter voorbereiding op het examenmoment:</a:t>
            </a:r>
          </a:p>
          <a:p>
            <a:r>
              <a:rPr lang="nl-NL" sz="1800" dirty="0"/>
              <a:t>Meld tijdens de training dat de kandidaat een geldig ID-bewijs meeneemt naar het examen en dat telefoons en smartwatches niet aanwezig mogen zijn in de examenruimte. </a:t>
            </a:r>
          </a:p>
          <a:p>
            <a:pPr marL="0" indent="0">
              <a:buNone/>
            </a:pPr>
            <a:endParaRPr lang="nl-NL" sz="1800" dirty="0"/>
          </a:p>
          <a:p>
            <a:pPr marL="0" indent="0">
              <a:buNone/>
            </a:pPr>
            <a:endParaRPr lang="nl-NL" sz="1800" dirty="0"/>
          </a:p>
          <a:p>
            <a:endParaRPr lang="nl-NL" sz="1800" dirty="0"/>
          </a:p>
        </p:txBody>
      </p:sp>
      <p:sp>
        <p:nvSpPr>
          <p:cNvPr id="2" name="Titel 1"/>
          <p:cNvSpPr>
            <a:spLocks noGrp="1"/>
          </p:cNvSpPr>
          <p:nvPr>
            <p:ph type="title"/>
          </p:nvPr>
        </p:nvSpPr>
        <p:spPr>
          <a:xfrm>
            <a:off x="838200" y="45204"/>
            <a:ext cx="10515600" cy="1137615"/>
          </a:xfrm>
        </p:spPr>
        <p:txBody>
          <a:bodyPr>
            <a:normAutofit/>
          </a:bodyPr>
          <a:lstStyle/>
          <a:p>
            <a:r>
              <a:rPr lang="nl-NL" sz="3200" b="1"/>
              <a:t>Informatie voor de docent</a:t>
            </a:r>
          </a:p>
        </p:txBody>
      </p:sp>
      <p:sp>
        <p:nvSpPr>
          <p:cNvPr id="10" name="Rechthoek 9"/>
          <p:cNvSpPr/>
          <p:nvPr/>
        </p:nvSpPr>
        <p:spPr>
          <a:xfrm>
            <a:off x="1524000" y="6597352"/>
            <a:ext cx="9144000" cy="215444"/>
          </a:xfrm>
          <a:prstGeom prst="rect">
            <a:avLst/>
          </a:prstGeom>
        </p:spPr>
        <p:txBody>
          <a:bodyPr wrap="square">
            <a:spAutoFit/>
          </a:bodyPr>
          <a:lstStyle/>
          <a:p>
            <a:pPr algn="ctr"/>
            <a:r>
              <a:rPr lang="de-DE" sz="800">
                <a:latin typeface="Arial Narrow" panose="020B0606020202030204" pitchFamily="34" charset="0"/>
              </a:rPr>
              <a:t>© PBNA. </a:t>
            </a:r>
            <a:r>
              <a:rPr lang="nl-NL" sz="800">
                <a:latin typeface="Arial Narrow" panose="020B0606020202030204" pitchFamily="34" charset="0"/>
              </a:rPr>
              <a:t>Niets uit deze presentatie mag worden verveelvoudigd of openbaar gemaakt, zonder voorafgaande schriftelijke toestemming van PBNA.  </a:t>
            </a:r>
            <a:endParaRPr lang="nl-NL">
              <a:latin typeface="Arial Narrow" panose="020B0606020202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D87E6E3-48B4-C504-05E4-EF7DACEA1A9B}"/>
              </a:ext>
            </a:extLst>
          </p:cNvPr>
          <p:cNvSpPr>
            <a:spLocks noGrp="1"/>
          </p:cNvSpPr>
          <p:nvPr>
            <p:ph idx="1"/>
          </p:nvPr>
        </p:nvSpPr>
        <p:spPr/>
        <p:txBody>
          <a:bodyPr>
            <a:normAutofit fontScale="70000" lnSpcReduction="20000"/>
          </a:bodyPr>
          <a:lstStyle/>
          <a:p>
            <a:r>
              <a:rPr lang="nl-NL" dirty="0"/>
              <a:t>Driehoeksverhouding: </a:t>
            </a:r>
          </a:p>
          <a:p>
            <a:pPr lvl="1"/>
            <a:r>
              <a:rPr lang="nl-NL" dirty="0"/>
              <a:t>Uitzendorganisatie = formele werkgever.</a:t>
            </a:r>
          </a:p>
          <a:p>
            <a:pPr lvl="1"/>
            <a:r>
              <a:rPr lang="nl-NL" dirty="0"/>
              <a:t>Inlener = materiële werkgever (gezag op werkplek).</a:t>
            </a:r>
          </a:p>
          <a:p>
            <a:r>
              <a:rPr lang="nl-NL" dirty="0"/>
              <a:t>Verantwoordelijkheden inlener:</a:t>
            </a:r>
          </a:p>
          <a:p>
            <a:pPr lvl="1"/>
            <a:r>
              <a:rPr lang="nl-NL" dirty="0"/>
              <a:t>Arbeidsomstandigheden op werkplek.</a:t>
            </a:r>
          </a:p>
          <a:p>
            <a:pPr lvl="1"/>
            <a:r>
              <a:rPr lang="nl-NL" dirty="0"/>
              <a:t>Leiding en toezicht.</a:t>
            </a:r>
          </a:p>
          <a:p>
            <a:pPr lvl="1"/>
            <a:r>
              <a:rPr lang="nl-NL" dirty="0"/>
              <a:t>Vooraf informatie verstrekken:</a:t>
            </a:r>
          </a:p>
          <a:p>
            <a:pPr lvl="2"/>
            <a:r>
              <a:rPr lang="nl-NL" dirty="0"/>
              <a:t>Werkzaamheden, kwalificaties.</a:t>
            </a:r>
          </a:p>
          <a:p>
            <a:pPr lvl="2"/>
            <a:r>
              <a:rPr lang="nl-NL" dirty="0"/>
              <a:t>Risico-inventarisatie + beheersmaatregelen.</a:t>
            </a:r>
          </a:p>
          <a:p>
            <a:r>
              <a:rPr lang="nl-NL" dirty="0"/>
              <a:t>Doorgeleidingsplicht:</a:t>
            </a:r>
          </a:p>
          <a:p>
            <a:pPr lvl="1"/>
            <a:r>
              <a:rPr lang="nl-NL" dirty="0"/>
              <a:t>Inlener → info naar uitzendbureau.</a:t>
            </a:r>
          </a:p>
          <a:p>
            <a:pPr lvl="1"/>
            <a:r>
              <a:rPr lang="nl-NL" dirty="0"/>
              <a:t>Uitzendbureau → info naar uitzendkracht.</a:t>
            </a:r>
          </a:p>
          <a:p>
            <a:r>
              <a:rPr lang="nl-NL" dirty="0"/>
              <a:t>Belangrijke aandachtspunten:</a:t>
            </a:r>
          </a:p>
          <a:p>
            <a:pPr lvl="1"/>
            <a:r>
              <a:rPr lang="nl-NL" dirty="0"/>
              <a:t>Functie, locatie, taken.</a:t>
            </a:r>
          </a:p>
          <a:p>
            <a:pPr lvl="1"/>
            <a:r>
              <a:rPr lang="nl-NL" dirty="0"/>
              <a:t>Risicovolle taken + PBM.</a:t>
            </a:r>
          </a:p>
          <a:p>
            <a:pPr lvl="1"/>
            <a:r>
              <a:rPr lang="nl-NL" dirty="0"/>
              <a:t>Medische geschiktheid.</a:t>
            </a:r>
          </a:p>
          <a:p>
            <a:pPr lvl="1"/>
            <a:r>
              <a:rPr lang="nl-NL" dirty="0"/>
              <a:t>Opleiding, ervaring, taalvaardigheid.</a:t>
            </a:r>
          </a:p>
          <a:p>
            <a:pPr lvl="1"/>
            <a:r>
              <a:rPr lang="nl-NL" dirty="0"/>
              <a:t>VCA-diploma (indien verplicht).</a:t>
            </a:r>
          </a:p>
        </p:txBody>
      </p:sp>
      <p:sp>
        <p:nvSpPr>
          <p:cNvPr id="3" name="Titel 2">
            <a:extLst>
              <a:ext uri="{FF2B5EF4-FFF2-40B4-BE49-F238E27FC236}">
                <a16:creationId xmlns:a16="http://schemas.microsoft.com/office/drawing/2014/main" id="{0AA21029-A155-37A8-2F23-9C763FF312A9}"/>
              </a:ext>
            </a:extLst>
          </p:cNvPr>
          <p:cNvSpPr>
            <a:spLocks noGrp="1"/>
          </p:cNvSpPr>
          <p:nvPr>
            <p:ph type="title"/>
          </p:nvPr>
        </p:nvSpPr>
        <p:spPr/>
        <p:txBody>
          <a:bodyPr/>
          <a:lstStyle/>
          <a:p>
            <a:r>
              <a:rPr lang="nl-NL" b="1" dirty="0"/>
              <a:t>1.8 Taken en verantwoordelijkheden inlener</a:t>
            </a:r>
            <a:br>
              <a:rPr lang="nl-NL" b="1" dirty="0"/>
            </a:br>
            <a:r>
              <a:rPr lang="nl-NL" b="1" dirty="0"/>
              <a:t>en uitzendorganisatie</a:t>
            </a:r>
          </a:p>
        </p:txBody>
      </p:sp>
    </p:spTree>
    <p:extLst>
      <p:ext uri="{BB962C8B-B14F-4D97-AF65-F5344CB8AC3E}">
        <p14:creationId xmlns:p14="http://schemas.microsoft.com/office/powerpoint/2010/main" val="2477090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1B00749-2CD6-1131-F09E-FEE9326B1290}"/>
              </a:ext>
            </a:extLst>
          </p:cNvPr>
          <p:cNvSpPr>
            <a:spLocks noGrp="1"/>
          </p:cNvSpPr>
          <p:nvPr>
            <p:ph idx="1"/>
          </p:nvPr>
        </p:nvSpPr>
        <p:spPr/>
        <p:txBody>
          <a:bodyPr>
            <a:normAutofit fontScale="77500" lnSpcReduction="20000"/>
          </a:bodyPr>
          <a:lstStyle/>
          <a:p>
            <a:r>
              <a:rPr lang="nl-NL" dirty="0"/>
              <a:t>V&amp;G-aspecten bij tewerkstelling:</a:t>
            </a:r>
          </a:p>
          <a:p>
            <a:pPr lvl="1"/>
            <a:r>
              <a:rPr lang="nl-NL" dirty="0"/>
              <a:t>Risico’s en beheersmaatregelen.</a:t>
            </a:r>
          </a:p>
          <a:p>
            <a:pPr lvl="1"/>
            <a:r>
              <a:rPr lang="nl-NL" dirty="0"/>
              <a:t>Procedures voor instructie, PBM, opleiding.</a:t>
            </a:r>
          </a:p>
          <a:p>
            <a:pPr lvl="1"/>
            <a:r>
              <a:rPr lang="nl-NL" dirty="0"/>
              <a:t>Documenten opvragen (RI&amp;E, certificaten).</a:t>
            </a:r>
          </a:p>
          <a:p>
            <a:pPr lvl="1"/>
            <a:r>
              <a:rPr lang="nl-NL" dirty="0"/>
              <a:t>Zorgvuldige selectie van uitzendkrachten.</a:t>
            </a:r>
          </a:p>
          <a:p>
            <a:r>
              <a:rPr lang="nl-NL" dirty="0"/>
              <a:t>Intercedent informeert over:</a:t>
            </a:r>
          </a:p>
          <a:p>
            <a:pPr lvl="1"/>
            <a:r>
              <a:rPr lang="nl-NL" dirty="0"/>
              <a:t>Opvang en kennismaking.</a:t>
            </a:r>
          </a:p>
          <a:p>
            <a:pPr lvl="1"/>
            <a:r>
              <a:rPr lang="nl-NL" dirty="0"/>
              <a:t>Contactpersoon voor instructies.</a:t>
            </a:r>
          </a:p>
          <a:p>
            <a:pPr lvl="1"/>
            <a:r>
              <a:rPr lang="nl-NL" dirty="0"/>
              <a:t>PBM verstrekking en gebruik.</a:t>
            </a:r>
          </a:p>
          <a:p>
            <a:pPr lvl="1"/>
            <a:r>
              <a:rPr lang="nl-NL" dirty="0"/>
              <a:t>Werklocatie, werkzaamheden, bevoegdheden.</a:t>
            </a:r>
          </a:p>
          <a:p>
            <a:r>
              <a:rPr lang="nl-NL" dirty="0"/>
              <a:t>Ongevallenprocedure:</a:t>
            </a:r>
          </a:p>
          <a:p>
            <a:pPr lvl="1"/>
            <a:r>
              <a:rPr lang="nl-NL" dirty="0"/>
              <a:t>Melding, registratie, invullen formulier.</a:t>
            </a:r>
          </a:p>
          <a:p>
            <a:pPr lvl="1"/>
            <a:r>
              <a:rPr lang="nl-NL" dirty="0"/>
              <a:t>Jaarlijkse ongevallenstatistieken.</a:t>
            </a:r>
          </a:p>
          <a:p>
            <a:r>
              <a:rPr lang="nl-NL" dirty="0"/>
              <a:t>Evaluatiepunten:</a:t>
            </a:r>
          </a:p>
          <a:p>
            <a:pPr lvl="1"/>
            <a:r>
              <a:rPr lang="nl-NL" dirty="0"/>
              <a:t>Vakbekwaamheid, naleving VGM-regels.</a:t>
            </a:r>
          </a:p>
          <a:p>
            <a:pPr lvl="1"/>
            <a:r>
              <a:rPr lang="nl-NL" dirty="0"/>
              <a:t>Gebruik PBM, communicatie, werktempo.</a:t>
            </a:r>
          </a:p>
          <a:p>
            <a:pPr lvl="1"/>
            <a:r>
              <a:rPr lang="nl-NL" dirty="0"/>
              <a:t>Veiligheid en werkomstandigheden.</a:t>
            </a:r>
          </a:p>
        </p:txBody>
      </p:sp>
      <p:sp>
        <p:nvSpPr>
          <p:cNvPr id="3" name="Titel 2">
            <a:extLst>
              <a:ext uri="{FF2B5EF4-FFF2-40B4-BE49-F238E27FC236}">
                <a16:creationId xmlns:a16="http://schemas.microsoft.com/office/drawing/2014/main" id="{59DF250D-D077-4372-3799-98796A811134}"/>
              </a:ext>
            </a:extLst>
          </p:cNvPr>
          <p:cNvSpPr>
            <a:spLocks noGrp="1"/>
          </p:cNvSpPr>
          <p:nvPr>
            <p:ph type="title"/>
          </p:nvPr>
        </p:nvSpPr>
        <p:spPr/>
        <p:txBody>
          <a:bodyPr/>
          <a:lstStyle/>
          <a:p>
            <a:r>
              <a:rPr lang="nl-NL" b="1" dirty="0"/>
              <a:t>Veiligheidsaspecten &amp; dossier uitzendkracht</a:t>
            </a:r>
          </a:p>
        </p:txBody>
      </p:sp>
      <p:sp>
        <p:nvSpPr>
          <p:cNvPr id="4" name="Tekstvak 3">
            <a:extLst>
              <a:ext uri="{FF2B5EF4-FFF2-40B4-BE49-F238E27FC236}">
                <a16:creationId xmlns:a16="http://schemas.microsoft.com/office/drawing/2014/main" id="{23387D7B-6F2B-1527-E4FB-2E84AFAD61D8}"/>
              </a:ext>
            </a:extLst>
          </p:cNvPr>
          <p:cNvSpPr txBox="1"/>
          <p:nvPr/>
        </p:nvSpPr>
        <p:spPr>
          <a:xfrm>
            <a:off x="7149548" y="1720840"/>
            <a:ext cx="4567030" cy="1708160"/>
          </a:xfrm>
          <a:prstGeom prst="rect">
            <a:avLst/>
          </a:prstGeom>
          <a:noFill/>
        </p:spPr>
        <p:txBody>
          <a:bodyPr wrap="square" rtlCol="0">
            <a:spAutoFit/>
          </a:bodyPr>
          <a:lstStyle/>
          <a:p>
            <a:r>
              <a:rPr lang="nl-NL" sz="1900" dirty="0"/>
              <a:t>Dossier uitzendkracht bevat:</a:t>
            </a:r>
          </a:p>
          <a:p>
            <a:pPr marL="285750" indent="-285750">
              <a:buFont typeface="Arial" panose="020B0604020202020204" pitchFamily="34" charset="0"/>
              <a:buChar char="•"/>
            </a:pPr>
            <a:r>
              <a:rPr lang="nl-NL" sz="1600" dirty="0"/>
              <a:t>Persoonsgegevens, ID, werkvergunning.</a:t>
            </a:r>
          </a:p>
          <a:p>
            <a:pPr marL="285750" indent="-285750">
              <a:buFont typeface="Arial" panose="020B0604020202020204" pitchFamily="34" charset="0"/>
              <a:buChar char="•"/>
            </a:pPr>
            <a:r>
              <a:rPr lang="nl-NL" sz="1600" dirty="0"/>
              <a:t>Kopieën van diploma’s, certificaten.</a:t>
            </a:r>
          </a:p>
          <a:p>
            <a:pPr marL="285750" indent="-285750">
              <a:buFont typeface="Arial" panose="020B0604020202020204" pitchFamily="34" charset="0"/>
              <a:buChar char="•"/>
            </a:pPr>
            <a:r>
              <a:rPr lang="nl-NL" sz="1600" dirty="0"/>
              <a:t>Werkervaring, medische geschiktheid.</a:t>
            </a:r>
          </a:p>
          <a:p>
            <a:pPr marL="285750" indent="-285750">
              <a:buFont typeface="Arial" panose="020B0604020202020204" pitchFamily="34" charset="0"/>
              <a:buChar char="•"/>
            </a:pPr>
            <a:r>
              <a:rPr lang="nl-NL" sz="1600" dirty="0"/>
              <a:t>Evaluaties, incidenten, notities.</a:t>
            </a:r>
          </a:p>
          <a:p>
            <a:endParaRPr lang="nl-NL" dirty="0"/>
          </a:p>
        </p:txBody>
      </p:sp>
    </p:spTree>
    <p:extLst>
      <p:ext uri="{BB962C8B-B14F-4D97-AF65-F5344CB8AC3E}">
        <p14:creationId xmlns:p14="http://schemas.microsoft.com/office/powerpoint/2010/main" val="3763737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0B7D81E-75BA-A97C-E9AF-7EBEC3D4806F}"/>
              </a:ext>
            </a:extLst>
          </p:cNvPr>
          <p:cNvSpPr>
            <a:spLocks noGrp="1"/>
          </p:cNvSpPr>
          <p:nvPr>
            <p:ph idx="1"/>
          </p:nvPr>
        </p:nvSpPr>
        <p:spPr/>
        <p:txBody>
          <a:bodyPr>
            <a:normAutofit fontScale="70000" lnSpcReduction="20000"/>
          </a:bodyPr>
          <a:lstStyle/>
          <a:p>
            <a:pPr marL="0" indent="0">
              <a:buNone/>
            </a:pPr>
            <a:r>
              <a:rPr lang="nl-NL" b="1" dirty="0"/>
              <a:t>Veilig gedrag op de werkplek</a:t>
            </a:r>
          </a:p>
          <a:p>
            <a:pPr marL="0" indent="0">
              <a:buNone/>
            </a:pPr>
            <a:endParaRPr lang="nl-NL" b="1" dirty="0"/>
          </a:p>
          <a:p>
            <a:r>
              <a:rPr lang="nl-NL" dirty="0"/>
              <a:t>Wat is veilig gedrag?</a:t>
            </a:r>
          </a:p>
          <a:p>
            <a:pPr lvl="1"/>
            <a:r>
              <a:rPr lang="nl-NL" dirty="0"/>
              <a:t>Bescherm jezelf én anderen tegen ongelukken.</a:t>
            </a:r>
          </a:p>
          <a:p>
            <a:pPr lvl="1"/>
            <a:r>
              <a:rPr lang="nl-NL" dirty="0"/>
              <a:t>Positieve houding en naleving van voorschriften.</a:t>
            </a:r>
          </a:p>
          <a:p>
            <a:pPr lvl="1"/>
            <a:r>
              <a:rPr lang="nl-NL" dirty="0"/>
              <a:t>Aanwijzingen en instructies opvolgen</a:t>
            </a:r>
          </a:p>
          <a:p>
            <a:pPr lvl="1"/>
            <a:r>
              <a:rPr lang="nl-NL" dirty="0"/>
              <a:t>Anderen aanspreken op onveilig gedrag.</a:t>
            </a:r>
          </a:p>
          <a:p>
            <a:pPr lvl="1"/>
            <a:r>
              <a:rPr lang="nl-NL" dirty="0"/>
              <a:t>Onveilige situaties en incidenten melden.</a:t>
            </a:r>
          </a:p>
          <a:p>
            <a:pPr lvl="1"/>
            <a:r>
              <a:rPr lang="nl-NL" dirty="0"/>
              <a:t>Persoonlijke hygiëne, orde en netheid.</a:t>
            </a:r>
          </a:p>
          <a:p>
            <a:r>
              <a:rPr lang="nl-NL" dirty="0"/>
              <a:t>Onveilig gedrag door alcohol, drugs, medicijnen:</a:t>
            </a:r>
          </a:p>
          <a:p>
            <a:pPr lvl="1"/>
            <a:r>
              <a:rPr lang="nl-NL" dirty="0"/>
              <a:t>Minder alert, slechter functioneren.</a:t>
            </a:r>
          </a:p>
          <a:p>
            <a:pPr lvl="1"/>
            <a:r>
              <a:rPr lang="nl-NL" dirty="0"/>
              <a:t>Slechte inschatting van risico’s.</a:t>
            </a:r>
          </a:p>
          <a:p>
            <a:pPr lvl="1"/>
            <a:r>
              <a:rPr lang="nl-NL" dirty="0"/>
              <a:t>Meer kans op grensoverschrijdend gedrag.</a:t>
            </a:r>
          </a:p>
          <a:p>
            <a:pPr lvl="1"/>
            <a:r>
              <a:rPr lang="nl-NL" dirty="0"/>
              <a:t>Verhoogde werkdruk op collega’s.</a:t>
            </a:r>
          </a:p>
          <a:p>
            <a:r>
              <a:rPr lang="nl-NL" dirty="0"/>
              <a:t>Regel:</a:t>
            </a:r>
          </a:p>
          <a:p>
            <a:pPr lvl="1"/>
            <a:r>
              <a:rPr lang="nl-NL" dirty="0"/>
              <a:t>Geen alcohol/drugs tijdens werk.</a:t>
            </a:r>
          </a:p>
          <a:p>
            <a:pPr lvl="1"/>
            <a:r>
              <a:rPr lang="nl-NL" dirty="0"/>
              <a:t>Medicijngebruik → overleg met arts + melden bij leidinggevende.</a:t>
            </a:r>
          </a:p>
        </p:txBody>
      </p:sp>
      <p:sp>
        <p:nvSpPr>
          <p:cNvPr id="3" name="Titel 2">
            <a:extLst>
              <a:ext uri="{FF2B5EF4-FFF2-40B4-BE49-F238E27FC236}">
                <a16:creationId xmlns:a16="http://schemas.microsoft.com/office/drawing/2014/main" id="{154FB156-4C17-6A4A-3681-D0D073545C4E}"/>
              </a:ext>
            </a:extLst>
          </p:cNvPr>
          <p:cNvSpPr>
            <a:spLocks noGrp="1"/>
          </p:cNvSpPr>
          <p:nvPr>
            <p:ph type="title"/>
          </p:nvPr>
        </p:nvSpPr>
        <p:spPr/>
        <p:txBody>
          <a:bodyPr/>
          <a:lstStyle/>
          <a:p>
            <a:r>
              <a:rPr lang="nl-NL" b="1"/>
              <a:t>2.1 Veilig werken en gedrag</a:t>
            </a:r>
          </a:p>
        </p:txBody>
      </p:sp>
    </p:spTree>
    <p:extLst>
      <p:ext uri="{BB962C8B-B14F-4D97-AF65-F5344CB8AC3E}">
        <p14:creationId xmlns:p14="http://schemas.microsoft.com/office/powerpoint/2010/main" val="1579021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CB89451-C3C4-39CA-42ED-54892C5A44FA}"/>
              </a:ext>
            </a:extLst>
          </p:cNvPr>
          <p:cNvSpPr>
            <a:spLocks noGrp="1"/>
          </p:cNvSpPr>
          <p:nvPr>
            <p:ph idx="1"/>
          </p:nvPr>
        </p:nvSpPr>
        <p:spPr/>
        <p:txBody>
          <a:bodyPr>
            <a:normAutofit lnSpcReduction="10000"/>
          </a:bodyPr>
          <a:lstStyle/>
          <a:p>
            <a:r>
              <a:rPr lang="nl-NL" dirty="0"/>
              <a:t>Waarom belangrijk?</a:t>
            </a:r>
          </a:p>
          <a:p>
            <a:pPr lvl="1"/>
            <a:r>
              <a:rPr lang="nl-NL" dirty="0"/>
              <a:t>Voorkomt ongelukken en vervuiling.</a:t>
            </a:r>
          </a:p>
          <a:p>
            <a:pPr lvl="1"/>
            <a:r>
              <a:rPr lang="nl-NL" dirty="0"/>
              <a:t>Positieve invloed op motivatie.</a:t>
            </a:r>
          </a:p>
          <a:p>
            <a:pPr lvl="1"/>
            <a:r>
              <a:rPr lang="nl-NL" dirty="0"/>
              <a:t>Minder verlies van gereedschappen en materialen.</a:t>
            </a:r>
          </a:p>
          <a:p>
            <a:r>
              <a:rPr lang="nl-NL" dirty="0"/>
              <a:t>Praktische tips:</a:t>
            </a:r>
          </a:p>
          <a:p>
            <a:pPr lvl="1"/>
            <a:r>
              <a:rPr lang="nl-NL" dirty="0"/>
              <a:t>Werkplaats goed inrichten.</a:t>
            </a:r>
          </a:p>
          <a:p>
            <a:pPr lvl="1"/>
            <a:r>
              <a:rPr lang="nl-NL" dirty="0"/>
              <a:t>Opslagsysteem voor gereedschappen gebruiken.</a:t>
            </a:r>
          </a:p>
          <a:p>
            <a:pPr lvl="1"/>
            <a:r>
              <a:rPr lang="nl-NL" dirty="0"/>
              <a:t>Kabels ophangen of wegwerken.</a:t>
            </a:r>
          </a:p>
          <a:p>
            <a:pPr lvl="1"/>
            <a:r>
              <a:rPr lang="nl-NL" dirty="0"/>
              <a:t>Safety </a:t>
            </a:r>
            <a:r>
              <a:rPr lang="nl-NL" dirty="0" err="1"/>
              <a:t>hooks</a:t>
            </a:r>
            <a:r>
              <a:rPr lang="nl-NL" dirty="0"/>
              <a:t> (</a:t>
            </a:r>
            <a:r>
              <a:rPr lang="nl-NL" dirty="0" err="1"/>
              <a:t>S-haken</a:t>
            </a:r>
            <a:r>
              <a:rPr lang="nl-NL" dirty="0"/>
              <a:t>) voor snoeren, slangen, leidingen.</a:t>
            </a:r>
          </a:p>
          <a:p>
            <a:pPr lvl="1"/>
            <a:r>
              <a:rPr lang="nl-NL" dirty="0"/>
              <a:t>Restmaterialen opruimen en afvoeren.</a:t>
            </a:r>
          </a:p>
          <a:p>
            <a:r>
              <a:rPr lang="nl-NL" dirty="0"/>
              <a:t>Resultaat:</a:t>
            </a:r>
          </a:p>
          <a:p>
            <a:pPr lvl="1"/>
            <a:r>
              <a:rPr lang="nl-NL" dirty="0"/>
              <a:t>Veilige, opgeruimde werkomgeving.</a:t>
            </a:r>
          </a:p>
          <a:p>
            <a:pPr lvl="1"/>
            <a:r>
              <a:rPr lang="nl-NL" dirty="0"/>
              <a:t>Minder milieuschade.</a:t>
            </a:r>
          </a:p>
        </p:txBody>
      </p:sp>
      <p:sp>
        <p:nvSpPr>
          <p:cNvPr id="3" name="Titel 2">
            <a:extLst>
              <a:ext uri="{FF2B5EF4-FFF2-40B4-BE49-F238E27FC236}">
                <a16:creationId xmlns:a16="http://schemas.microsoft.com/office/drawing/2014/main" id="{A78179A6-7131-BA5C-CBD5-6DC0E331C60A}"/>
              </a:ext>
            </a:extLst>
          </p:cNvPr>
          <p:cNvSpPr>
            <a:spLocks noGrp="1"/>
          </p:cNvSpPr>
          <p:nvPr>
            <p:ph type="title"/>
          </p:nvPr>
        </p:nvSpPr>
        <p:spPr/>
        <p:txBody>
          <a:bodyPr/>
          <a:lstStyle/>
          <a:p>
            <a:r>
              <a:rPr lang="nl-NL" b="1" dirty="0" err="1"/>
              <a:t>Good</a:t>
            </a:r>
            <a:r>
              <a:rPr lang="nl-NL" b="1" dirty="0"/>
              <a:t> </a:t>
            </a:r>
            <a:r>
              <a:rPr lang="nl-NL" b="1" dirty="0" err="1"/>
              <a:t>Housekeeping</a:t>
            </a:r>
            <a:endParaRPr lang="nl-NL" b="1" dirty="0"/>
          </a:p>
        </p:txBody>
      </p:sp>
    </p:spTree>
    <p:extLst>
      <p:ext uri="{BB962C8B-B14F-4D97-AF65-F5344CB8AC3E}">
        <p14:creationId xmlns:p14="http://schemas.microsoft.com/office/powerpoint/2010/main" val="1949370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55ABB34-C447-A1B8-B994-F6810C7094CC}"/>
              </a:ext>
            </a:extLst>
          </p:cNvPr>
          <p:cNvSpPr>
            <a:spLocks noGrp="1"/>
          </p:cNvSpPr>
          <p:nvPr>
            <p:ph idx="1"/>
          </p:nvPr>
        </p:nvSpPr>
        <p:spPr/>
        <p:txBody>
          <a:bodyPr>
            <a:normAutofit fontScale="55000" lnSpcReduction="20000"/>
          </a:bodyPr>
          <a:lstStyle/>
          <a:p>
            <a:pPr marL="0" indent="0">
              <a:buNone/>
            </a:pPr>
            <a:r>
              <a:rPr lang="nl-NL" b="1" dirty="0"/>
              <a:t>Voorlichting en instructie</a:t>
            </a:r>
          </a:p>
          <a:p>
            <a:r>
              <a:rPr lang="nl-NL" dirty="0"/>
              <a:t>Waarom belangrijk?</a:t>
            </a:r>
          </a:p>
          <a:p>
            <a:pPr lvl="1"/>
            <a:r>
              <a:rPr lang="nl-NL" dirty="0"/>
              <a:t>Verplichting vanuit VCA en Arbowet.</a:t>
            </a:r>
          </a:p>
          <a:p>
            <a:pPr lvl="1"/>
            <a:r>
              <a:rPr lang="nl-NL" dirty="0"/>
              <a:t>Doel: veiligheid bespreekbaar maken, ongevallen voorkomen.</a:t>
            </a:r>
          </a:p>
          <a:p>
            <a:r>
              <a:rPr lang="nl-NL" dirty="0"/>
              <a:t>Algemene voorlichting (bij start):</a:t>
            </a:r>
          </a:p>
          <a:p>
            <a:pPr lvl="1"/>
            <a:r>
              <a:rPr lang="nl-NL" dirty="0"/>
              <a:t>Veiligheids- en gezondheidsregels.</a:t>
            </a:r>
          </a:p>
          <a:p>
            <a:pPr lvl="1"/>
            <a:r>
              <a:rPr lang="nl-NL" dirty="0"/>
              <a:t>Voorschriften bij brand en alarm.</a:t>
            </a:r>
          </a:p>
          <a:p>
            <a:pPr lvl="1"/>
            <a:r>
              <a:rPr lang="nl-NL" dirty="0"/>
              <a:t>Meldingsprocedure bij (bijna-)ongevallen.</a:t>
            </a:r>
          </a:p>
          <a:p>
            <a:pPr lvl="1"/>
            <a:r>
              <a:rPr lang="nl-NL" dirty="0"/>
              <a:t>Richtlijnen bij ongevallen onderweg.</a:t>
            </a:r>
          </a:p>
          <a:p>
            <a:pPr lvl="1"/>
            <a:r>
              <a:rPr lang="nl-NL" dirty="0"/>
              <a:t>Gebruik van PBM.</a:t>
            </a:r>
          </a:p>
          <a:p>
            <a:pPr lvl="1"/>
            <a:r>
              <a:rPr lang="nl-NL" dirty="0"/>
              <a:t>Informatie over werkplek (functie-eisen, gevaren, maatregelen).</a:t>
            </a:r>
          </a:p>
          <a:p>
            <a:r>
              <a:rPr lang="nl-NL" dirty="0"/>
              <a:t>Specifieke voorlichting:</a:t>
            </a:r>
          </a:p>
          <a:p>
            <a:pPr lvl="1"/>
            <a:r>
              <a:rPr lang="nl-NL" dirty="0"/>
              <a:t>Regels op specifieke locatie.</a:t>
            </a:r>
          </a:p>
          <a:p>
            <a:pPr lvl="1"/>
            <a:r>
              <a:rPr lang="nl-NL" dirty="0"/>
              <a:t>Veilig gebruik van installaties, machines, PBM.</a:t>
            </a:r>
          </a:p>
          <a:p>
            <a:pPr lvl="1"/>
            <a:r>
              <a:rPr lang="nl-NL" dirty="0"/>
              <a:t>Bedrijfsinformatie (gevaarlijke zones, evacuatiewegen).</a:t>
            </a:r>
          </a:p>
          <a:p>
            <a:r>
              <a:rPr lang="nl-NL" dirty="0"/>
              <a:t>Regelmatige voorlichting:</a:t>
            </a:r>
          </a:p>
          <a:p>
            <a:pPr lvl="1"/>
            <a:r>
              <a:rPr lang="nl-NL" dirty="0"/>
              <a:t>Bij start, overplaatsing, nieuwe middelen/procedures.</a:t>
            </a:r>
          </a:p>
          <a:p>
            <a:r>
              <a:rPr lang="nl-NL" dirty="0"/>
              <a:t>Kenmerken goede instructie:</a:t>
            </a:r>
          </a:p>
          <a:p>
            <a:pPr lvl="1"/>
            <a:r>
              <a:rPr lang="nl-NL" dirty="0"/>
              <a:t>Afgestemd op medewerker.</a:t>
            </a:r>
          </a:p>
          <a:p>
            <a:pPr lvl="1"/>
            <a:r>
              <a:rPr lang="nl-NL" dirty="0"/>
              <a:t>Helder, praktisch, interactief.</a:t>
            </a:r>
          </a:p>
        </p:txBody>
      </p:sp>
      <p:sp>
        <p:nvSpPr>
          <p:cNvPr id="3" name="Titel 2">
            <a:extLst>
              <a:ext uri="{FF2B5EF4-FFF2-40B4-BE49-F238E27FC236}">
                <a16:creationId xmlns:a16="http://schemas.microsoft.com/office/drawing/2014/main" id="{914A0F64-F892-513F-F976-1EEB3ABCEB66}"/>
              </a:ext>
            </a:extLst>
          </p:cNvPr>
          <p:cNvSpPr>
            <a:spLocks noGrp="1"/>
          </p:cNvSpPr>
          <p:nvPr>
            <p:ph type="title"/>
          </p:nvPr>
        </p:nvSpPr>
        <p:spPr/>
        <p:txBody>
          <a:bodyPr/>
          <a:lstStyle/>
          <a:p>
            <a:r>
              <a:rPr lang="nl-NL" b="1" dirty="0"/>
              <a:t>2.2 Overleg en voorlichting</a:t>
            </a:r>
            <a:endParaRPr lang="nl-NL" dirty="0"/>
          </a:p>
        </p:txBody>
      </p:sp>
    </p:spTree>
    <p:extLst>
      <p:ext uri="{BB962C8B-B14F-4D97-AF65-F5344CB8AC3E}">
        <p14:creationId xmlns:p14="http://schemas.microsoft.com/office/powerpoint/2010/main" val="3105055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C94A10A-1F6A-FE67-F1EE-D669AC859F59}"/>
              </a:ext>
            </a:extLst>
          </p:cNvPr>
          <p:cNvSpPr>
            <a:spLocks noGrp="1"/>
          </p:cNvSpPr>
          <p:nvPr>
            <p:ph idx="1"/>
          </p:nvPr>
        </p:nvSpPr>
        <p:spPr/>
        <p:txBody>
          <a:bodyPr>
            <a:normAutofit fontScale="62500" lnSpcReduction="20000"/>
          </a:bodyPr>
          <a:lstStyle/>
          <a:p>
            <a:pPr marL="0" indent="0">
              <a:buNone/>
            </a:pPr>
            <a:r>
              <a:rPr lang="nl-NL" b="1" dirty="0" err="1"/>
              <a:t>Toolboxmeeting</a:t>
            </a:r>
            <a:r>
              <a:rPr lang="nl-NL" b="1" dirty="0"/>
              <a:t> – Veiligheid, Gezondheid &amp; Milieu</a:t>
            </a:r>
          </a:p>
          <a:p>
            <a:pPr marL="0" indent="0">
              <a:buNone/>
            </a:pPr>
            <a:endParaRPr lang="nl-NL" b="1" dirty="0"/>
          </a:p>
          <a:p>
            <a:r>
              <a:rPr lang="nl-NL" dirty="0"/>
              <a:t>Wat is een </a:t>
            </a:r>
            <a:r>
              <a:rPr lang="nl-NL" dirty="0" err="1"/>
              <a:t>toolboxmeeting</a:t>
            </a:r>
            <a:r>
              <a:rPr lang="nl-NL" dirty="0"/>
              <a:t>?</a:t>
            </a:r>
          </a:p>
          <a:p>
            <a:pPr lvl="1"/>
            <a:r>
              <a:rPr lang="nl-NL" dirty="0"/>
              <a:t>Korte, gestructureerde vergadering over veiligheid, gezondheid, milieu.</a:t>
            </a:r>
          </a:p>
          <a:p>
            <a:pPr lvl="1"/>
            <a:r>
              <a:rPr lang="nl-NL" dirty="0"/>
              <a:t>Deelnemers: medewerkers, inleen- en uitzendkrachten, leiding.</a:t>
            </a:r>
          </a:p>
          <a:p>
            <a:r>
              <a:rPr lang="nl-NL" dirty="0"/>
              <a:t>Kenmerken:</a:t>
            </a:r>
          </a:p>
          <a:p>
            <a:pPr lvl="1"/>
            <a:r>
              <a:rPr lang="nl-NL" dirty="0"/>
              <a:t>Kort en interactief.</a:t>
            </a:r>
          </a:p>
          <a:p>
            <a:pPr lvl="1"/>
            <a:r>
              <a:rPr lang="nl-NL" dirty="0"/>
              <a:t>Bespreking van risico’s en maatregelen.</a:t>
            </a:r>
          </a:p>
          <a:p>
            <a:pPr lvl="1"/>
            <a:r>
              <a:rPr lang="nl-NL" dirty="0"/>
              <a:t>Schriftelijke vastlegging van afspraken.</a:t>
            </a:r>
          </a:p>
          <a:p>
            <a:r>
              <a:rPr lang="nl-NL" dirty="0"/>
              <a:t>Onderwerpen </a:t>
            </a:r>
            <a:r>
              <a:rPr lang="nl-NL" dirty="0" err="1"/>
              <a:t>toolboxmeeting</a:t>
            </a:r>
            <a:r>
              <a:rPr lang="nl-NL" dirty="0"/>
              <a:t>:</a:t>
            </a:r>
          </a:p>
          <a:p>
            <a:pPr lvl="1"/>
            <a:r>
              <a:rPr lang="nl-NL" dirty="0"/>
              <a:t>Gebruik PBM.</a:t>
            </a:r>
          </a:p>
          <a:p>
            <a:pPr lvl="1"/>
            <a:r>
              <a:rPr lang="nl-NL" dirty="0"/>
              <a:t>Orde en netheid (</a:t>
            </a:r>
            <a:r>
              <a:rPr lang="nl-NL" dirty="0" err="1"/>
              <a:t>Good</a:t>
            </a:r>
            <a:r>
              <a:rPr lang="nl-NL" dirty="0"/>
              <a:t> </a:t>
            </a:r>
            <a:r>
              <a:rPr lang="nl-NL" dirty="0" err="1"/>
              <a:t>Housekeeping</a:t>
            </a:r>
            <a:r>
              <a:rPr lang="nl-NL" dirty="0"/>
              <a:t>).</a:t>
            </a:r>
          </a:p>
          <a:p>
            <a:pPr lvl="1"/>
            <a:r>
              <a:rPr lang="nl-NL" dirty="0"/>
              <a:t>Werkmethodes.</a:t>
            </a:r>
          </a:p>
          <a:p>
            <a:pPr lvl="1"/>
            <a:r>
              <a:rPr lang="nl-NL" dirty="0"/>
              <a:t>(Nood)procedures.</a:t>
            </a:r>
          </a:p>
          <a:p>
            <a:pPr lvl="1"/>
            <a:r>
              <a:rPr lang="nl-NL" dirty="0"/>
              <a:t>Incidenten en ongevallen.</a:t>
            </a:r>
          </a:p>
          <a:p>
            <a:pPr lvl="1"/>
            <a:r>
              <a:rPr lang="nl-NL" dirty="0"/>
              <a:t>Werkplekinspecties.</a:t>
            </a:r>
          </a:p>
          <a:p>
            <a:r>
              <a:rPr lang="nl-NL" dirty="0"/>
              <a:t>Belangrijke aandachtspunten:</a:t>
            </a:r>
          </a:p>
          <a:p>
            <a:pPr lvl="1"/>
            <a:r>
              <a:rPr lang="nl-NL" dirty="0"/>
              <a:t>Duidelijke afspraken.</a:t>
            </a:r>
          </a:p>
          <a:p>
            <a:pPr lvl="1"/>
            <a:r>
              <a:rPr lang="nl-NL" dirty="0"/>
              <a:t>Toetsen of boodschap begrepen is.</a:t>
            </a:r>
          </a:p>
        </p:txBody>
      </p:sp>
      <p:sp>
        <p:nvSpPr>
          <p:cNvPr id="3" name="Titel 2">
            <a:extLst>
              <a:ext uri="{FF2B5EF4-FFF2-40B4-BE49-F238E27FC236}">
                <a16:creationId xmlns:a16="http://schemas.microsoft.com/office/drawing/2014/main" id="{14687183-E8FF-A945-1D76-362CAEFB6E05}"/>
              </a:ext>
            </a:extLst>
          </p:cNvPr>
          <p:cNvSpPr>
            <a:spLocks noGrp="1"/>
          </p:cNvSpPr>
          <p:nvPr>
            <p:ph type="title"/>
          </p:nvPr>
        </p:nvSpPr>
        <p:spPr/>
        <p:txBody>
          <a:bodyPr/>
          <a:lstStyle/>
          <a:p>
            <a:r>
              <a:rPr lang="nl-NL" b="1"/>
              <a:t>VGM-bijeenkomst (</a:t>
            </a:r>
            <a:r>
              <a:rPr lang="nl-NL" b="1" err="1"/>
              <a:t>Toolboxmeeting</a:t>
            </a:r>
            <a:r>
              <a:rPr lang="nl-NL" b="1"/>
              <a:t>)</a:t>
            </a:r>
          </a:p>
        </p:txBody>
      </p:sp>
    </p:spTree>
    <p:extLst>
      <p:ext uri="{BB962C8B-B14F-4D97-AF65-F5344CB8AC3E}">
        <p14:creationId xmlns:p14="http://schemas.microsoft.com/office/powerpoint/2010/main" val="2251967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D4FA36A-E2AE-C20A-0DEA-6DDC51F0DC14}"/>
              </a:ext>
            </a:extLst>
          </p:cNvPr>
          <p:cNvSpPr>
            <a:spLocks noGrp="1"/>
          </p:cNvSpPr>
          <p:nvPr>
            <p:ph idx="1"/>
          </p:nvPr>
        </p:nvSpPr>
        <p:spPr/>
        <p:txBody>
          <a:bodyPr>
            <a:normAutofit fontScale="55000" lnSpcReduction="20000"/>
          </a:bodyPr>
          <a:lstStyle/>
          <a:p>
            <a:pPr marL="0" indent="0">
              <a:buNone/>
            </a:pPr>
            <a:r>
              <a:rPr lang="nl-NL" b="1" dirty="0"/>
              <a:t>Werkplekinspecties – waarom &amp; hoe</a:t>
            </a:r>
          </a:p>
          <a:p>
            <a:pPr marL="0" indent="0">
              <a:buNone/>
            </a:pPr>
            <a:endParaRPr lang="nl-NL" b="1" dirty="0"/>
          </a:p>
          <a:p>
            <a:r>
              <a:rPr lang="nl-NL" dirty="0"/>
              <a:t>Waarom inspecties?</a:t>
            </a:r>
          </a:p>
          <a:p>
            <a:pPr lvl="1"/>
            <a:r>
              <a:rPr lang="nl-NL" dirty="0"/>
              <a:t>Opsporen van onveilige handelingen en situaties.</a:t>
            </a:r>
          </a:p>
          <a:p>
            <a:pPr lvl="1"/>
            <a:r>
              <a:rPr lang="nl-NL" dirty="0"/>
              <a:t>Verhogen van veiligheidsbewustzijn.</a:t>
            </a:r>
          </a:p>
          <a:p>
            <a:pPr lvl="1"/>
            <a:r>
              <a:rPr lang="nl-NL" dirty="0"/>
              <a:t>Richtlijnen voor inspectie:</a:t>
            </a:r>
          </a:p>
          <a:p>
            <a:pPr lvl="1"/>
            <a:r>
              <a:rPr lang="nl-NL" dirty="0"/>
              <a:t>Trek voldoende tijd uit (±30 min).</a:t>
            </a:r>
          </a:p>
          <a:p>
            <a:pPr lvl="1"/>
            <a:r>
              <a:rPr lang="nl-NL" dirty="0"/>
              <a:t>Voer inspectie regelmatig uit (min. 1x per maand).</a:t>
            </a:r>
          </a:p>
          <a:p>
            <a:pPr lvl="1"/>
            <a:r>
              <a:rPr lang="nl-NL" dirty="0"/>
              <a:t>Observeer één persoon, niet een groep.</a:t>
            </a:r>
          </a:p>
          <a:p>
            <a:pPr lvl="1"/>
            <a:r>
              <a:rPr lang="nl-NL" dirty="0"/>
              <a:t>Voorkom verstoring van werkzaamheden.</a:t>
            </a:r>
          </a:p>
          <a:p>
            <a:pPr lvl="1"/>
            <a:r>
              <a:rPr lang="nl-NL" dirty="0"/>
              <a:t>Observeer met 2 personen (max. 3).</a:t>
            </a:r>
          </a:p>
          <a:p>
            <a:pPr lvl="1"/>
            <a:r>
              <a:rPr lang="nl-NL" dirty="0"/>
              <a:t>Let op VGM-aspecten.</a:t>
            </a:r>
          </a:p>
          <a:p>
            <a:pPr lvl="1"/>
            <a:r>
              <a:rPr lang="nl-NL" dirty="0"/>
              <a:t>Controleer naleving van procedures.</a:t>
            </a:r>
          </a:p>
          <a:p>
            <a:pPr lvl="1"/>
            <a:r>
              <a:rPr lang="nl-NL" dirty="0"/>
              <a:t>Maak notities en bespreek bevindingen.</a:t>
            </a:r>
          </a:p>
          <a:p>
            <a:pPr lvl="1"/>
            <a:r>
              <a:rPr lang="nl-NL" dirty="0"/>
              <a:t>Corrigeer positief en respectvol.</a:t>
            </a:r>
          </a:p>
          <a:p>
            <a:r>
              <a:rPr lang="nl-NL" dirty="0"/>
              <a:t>Tijdens inspectie letten op:</a:t>
            </a:r>
          </a:p>
          <a:p>
            <a:pPr lvl="1"/>
            <a:r>
              <a:rPr lang="nl-NL" dirty="0"/>
              <a:t>Gebruik PBM.</a:t>
            </a:r>
          </a:p>
          <a:p>
            <a:pPr lvl="1"/>
            <a:r>
              <a:rPr lang="nl-NL" dirty="0"/>
              <a:t>Handelingen en gedrag.</a:t>
            </a:r>
          </a:p>
          <a:p>
            <a:pPr lvl="1"/>
            <a:r>
              <a:rPr lang="nl-NL" dirty="0"/>
              <a:t>Gereedschap en apparatuur.</a:t>
            </a:r>
          </a:p>
          <a:p>
            <a:pPr lvl="1"/>
            <a:r>
              <a:rPr lang="nl-NL" dirty="0"/>
              <a:t>Orde en netheid.</a:t>
            </a:r>
          </a:p>
          <a:p>
            <a:pPr lvl="1"/>
            <a:r>
              <a:rPr lang="nl-NL" dirty="0"/>
              <a:t>Toepassing van procedures.</a:t>
            </a:r>
          </a:p>
        </p:txBody>
      </p:sp>
      <p:sp>
        <p:nvSpPr>
          <p:cNvPr id="3" name="Titel 2">
            <a:extLst>
              <a:ext uri="{FF2B5EF4-FFF2-40B4-BE49-F238E27FC236}">
                <a16:creationId xmlns:a16="http://schemas.microsoft.com/office/drawing/2014/main" id="{7225899E-6A36-D424-3E6F-65078288C95A}"/>
              </a:ext>
            </a:extLst>
          </p:cNvPr>
          <p:cNvSpPr>
            <a:spLocks noGrp="1"/>
          </p:cNvSpPr>
          <p:nvPr>
            <p:ph type="title"/>
          </p:nvPr>
        </p:nvSpPr>
        <p:spPr/>
        <p:txBody>
          <a:bodyPr/>
          <a:lstStyle/>
          <a:p>
            <a:r>
              <a:rPr lang="nl-NL" b="1" dirty="0"/>
              <a:t>2.3 Werkplekinspectie en observatieronden</a:t>
            </a:r>
          </a:p>
        </p:txBody>
      </p:sp>
    </p:spTree>
    <p:extLst>
      <p:ext uri="{BB962C8B-B14F-4D97-AF65-F5344CB8AC3E}">
        <p14:creationId xmlns:p14="http://schemas.microsoft.com/office/powerpoint/2010/main" val="3292567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4BF9D77-7F5D-8EAB-7216-0381DCBD7165}"/>
              </a:ext>
            </a:extLst>
          </p:cNvPr>
          <p:cNvSpPr>
            <a:spLocks noGrp="1"/>
          </p:cNvSpPr>
          <p:nvPr>
            <p:ph idx="1"/>
          </p:nvPr>
        </p:nvSpPr>
        <p:spPr/>
        <p:txBody>
          <a:bodyPr>
            <a:normAutofit fontScale="85000" lnSpcReduction="20000"/>
          </a:bodyPr>
          <a:lstStyle/>
          <a:p>
            <a:r>
              <a:rPr lang="nl-NL" dirty="0"/>
              <a:t>Voordelen:</a:t>
            </a:r>
          </a:p>
          <a:p>
            <a:pPr lvl="1"/>
            <a:r>
              <a:rPr lang="nl-NL" dirty="0"/>
              <a:t>Verhoogt veiligheidsbewustzijn.</a:t>
            </a:r>
          </a:p>
          <a:p>
            <a:pPr lvl="1"/>
            <a:r>
              <a:rPr lang="nl-NL" dirty="0"/>
              <a:t>Geeft inzicht in veiligheidssituatie.</a:t>
            </a:r>
          </a:p>
          <a:p>
            <a:r>
              <a:rPr lang="nl-NL" dirty="0"/>
              <a:t>Rapportage bevat:</a:t>
            </a:r>
          </a:p>
          <a:p>
            <a:pPr lvl="1"/>
            <a:r>
              <a:rPr lang="nl-NL" dirty="0"/>
              <a:t>Bevindingen + oorzaak/aanleiding.</a:t>
            </a:r>
          </a:p>
          <a:p>
            <a:pPr lvl="1"/>
            <a:r>
              <a:rPr lang="nl-NL" dirty="0"/>
              <a:t>Was veilig gedrag makkelijk, moeilijk of onmogelijk?</a:t>
            </a:r>
          </a:p>
          <a:p>
            <a:pPr lvl="1"/>
            <a:r>
              <a:rPr lang="nl-NL" dirty="0"/>
              <a:t>Overeenstemming tussen observator en medewerker.</a:t>
            </a:r>
          </a:p>
          <a:p>
            <a:pPr lvl="1"/>
            <a:r>
              <a:rPr lang="nl-NL" dirty="0"/>
              <a:t>Acties voor verbetering/voorkoming.</a:t>
            </a:r>
          </a:p>
          <a:p>
            <a:pPr lvl="1"/>
            <a:r>
              <a:rPr lang="nl-NL" dirty="0"/>
              <a:t>Wie verantwoordelijk is voor opvolging.</a:t>
            </a:r>
          </a:p>
          <a:p>
            <a:r>
              <a:rPr lang="nl-NL" dirty="0"/>
              <a:t>Focuspunten inspectie:</a:t>
            </a:r>
          </a:p>
          <a:p>
            <a:pPr lvl="1"/>
            <a:r>
              <a:rPr lang="nl-NL" dirty="0"/>
              <a:t>Collectieve beschermingsmiddelen.</a:t>
            </a:r>
          </a:p>
          <a:p>
            <a:pPr lvl="1"/>
            <a:r>
              <a:rPr lang="nl-NL" dirty="0"/>
              <a:t>Persoonlijke beschermingsmiddelen.</a:t>
            </a:r>
          </a:p>
          <a:p>
            <a:pPr lvl="1"/>
            <a:r>
              <a:rPr lang="nl-NL" dirty="0"/>
              <a:t>Opstelling en handelingen medewerkers.</a:t>
            </a:r>
          </a:p>
          <a:p>
            <a:pPr lvl="1"/>
            <a:r>
              <a:rPr lang="nl-NL" dirty="0"/>
              <a:t>Machines, gereedschap, apparatuur.</a:t>
            </a:r>
          </a:p>
          <a:p>
            <a:pPr lvl="1"/>
            <a:r>
              <a:rPr lang="nl-NL" dirty="0"/>
              <a:t>Orde en netheid.</a:t>
            </a:r>
          </a:p>
          <a:p>
            <a:pPr lvl="1"/>
            <a:r>
              <a:rPr lang="nl-NL" dirty="0"/>
              <a:t>Procedures naleven.</a:t>
            </a:r>
          </a:p>
        </p:txBody>
      </p:sp>
      <p:sp>
        <p:nvSpPr>
          <p:cNvPr id="3" name="Titel 2">
            <a:extLst>
              <a:ext uri="{FF2B5EF4-FFF2-40B4-BE49-F238E27FC236}">
                <a16:creationId xmlns:a16="http://schemas.microsoft.com/office/drawing/2014/main" id="{3D2FB646-D695-1B33-CE0E-D670B13F52D9}"/>
              </a:ext>
            </a:extLst>
          </p:cNvPr>
          <p:cNvSpPr>
            <a:spLocks noGrp="1"/>
          </p:cNvSpPr>
          <p:nvPr>
            <p:ph type="title"/>
          </p:nvPr>
        </p:nvSpPr>
        <p:spPr/>
        <p:txBody>
          <a:bodyPr/>
          <a:lstStyle/>
          <a:p>
            <a:r>
              <a:rPr lang="nl-NL" dirty="0"/>
              <a:t> </a:t>
            </a:r>
            <a:r>
              <a:rPr lang="nl-NL" b="1" dirty="0"/>
              <a:t>Rapportage &amp; voordelen</a:t>
            </a:r>
          </a:p>
        </p:txBody>
      </p:sp>
      <p:pic>
        <p:nvPicPr>
          <p:cNvPr id="5" name="Afbeelding 4">
            <a:extLst>
              <a:ext uri="{FF2B5EF4-FFF2-40B4-BE49-F238E27FC236}">
                <a16:creationId xmlns:a16="http://schemas.microsoft.com/office/drawing/2014/main" id="{D8CAD934-5A74-AB50-15DA-AFC4D8B56502}"/>
              </a:ext>
            </a:extLst>
          </p:cNvPr>
          <p:cNvPicPr>
            <a:picLocks noChangeAspect="1"/>
          </p:cNvPicPr>
          <p:nvPr/>
        </p:nvPicPr>
        <p:blipFill>
          <a:blip r:embed="rId2"/>
          <a:stretch>
            <a:fillRect/>
          </a:stretch>
        </p:blipFill>
        <p:spPr>
          <a:xfrm>
            <a:off x="6666271" y="3807201"/>
            <a:ext cx="5073445" cy="2369762"/>
          </a:xfrm>
          <a:prstGeom prst="rect">
            <a:avLst/>
          </a:prstGeom>
        </p:spPr>
      </p:pic>
    </p:spTree>
    <p:extLst>
      <p:ext uri="{BB962C8B-B14F-4D97-AF65-F5344CB8AC3E}">
        <p14:creationId xmlns:p14="http://schemas.microsoft.com/office/powerpoint/2010/main" val="4096551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DCEBA9E-37EF-2C15-3609-790C626D584B}"/>
              </a:ext>
            </a:extLst>
          </p:cNvPr>
          <p:cNvSpPr>
            <a:spLocks noGrp="1"/>
          </p:cNvSpPr>
          <p:nvPr>
            <p:ph idx="1"/>
          </p:nvPr>
        </p:nvSpPr>
        <p:spPr/>
        <p:txBody>
          <a:bodyPr>
            <a:normAutofit fontScale="55000" lnSpcReduction="20000"/>
          </a:bodyPr>
          <a:lstStyle/>
          <a:p>
            <a:pPr marL="0" indent="0">
              <a:buNone/>
            </a:pPr>
            <a:r>
              <a:rPr lang="nl-NL" b="1" dirty="0"/>
              <a:t>Veilig werken en mentaliteit – rol intercedent</a:t>
            </a:r>
          </a:p>
          <a:p>
            <a:pPr marL="0" indent="0">
              <a:buNone/>
            </a:pPr>
            <a:endParaRPr lang="nl-NL" b="1" dirty="0"/>
          </a:p>
          <a:p>
            <a:r>
              <a:rPr lang="nl-NL" dirty="0"/>
              <a:t>Intercedent = sleutelrol:</a:t>
            </a:r>
          </a:p>
          <a:p>
            <a:pPr lvl="1"/>
            <a:r>
              <a:rPr lang="nl-NL" dirty="0"/>
              <a:t>Bevorderen van veilig werken.</a:t>
            </a:r>
          </a:p>
          <a:p>
            <a:pPr lvl="1"/>
            <a:r>
              <a:rPr lang="nl-NL" dirty="0"/>
              <a:t>Ontwikkelen van positieve werkmentaliteit.</a:t>
            </a:r>
          </a:p>
          <a:p>
            <a:r>
              <a:rPr lang="nl-NL" dirty="0"/>
              <a:t>Taken m.b.t. veilig werken:</a:t>
            </a:r>
          </a:p>
          <a:p>
            <a:pPr lvl="1"/>
            <a:r>
              <a:rPr lang="nl-NL" dirty="0"/>
              <a:t>Zorgvuldige selectie op basis van:</a:t>
            </a:r>
          </a:p>
          <a:p>
            <a:pPr lvl="2"/>
            <a:r>
              <a:rPr lang="nl-NL" dirty="0"/>
              <a:t>Vraag inlener, taakinhoud, capaciteiten.</a:t>
            </a:r>
          </a:p>
          <a:p>
            <a:pPr lvl="1"/>
            <a:r>
              <a:rPr lang="nl-NL" dirty="0"/>
              <a:t>Controleren op basiskennis veiligheid (bijv. VCA).</a:t>
            </a:r>
          </a:p>
          <a:p>
            <a:pPr lvl="1"/>
            <a:r>
              <a:rPr lang="nl-NL" dirty="0"/>
              <a:t>Informeren over belang van veilig werken.</a:t>
            </a:r>
          </a:p>
          <a:p>
            <a:pPr lvl="1"/>
            <a:r>
              <a:rPr lang="nl-NL" dirty="0"/>
              <a:t>Evalueren na afloop van opdracht (veiligheidsgedrag).</a:t>
            </a:r>
          </a:p>
          <a:p>
            <a:r>
              <a:rPr lang="nl-NL" dirty="0"/>
              <a:t>Taken m.b.t. werkmentaliteit:</a:t>
            </a:r>
          </a:p>
          <a:p>
            <a:pPr lvl="1"/>
            <a:r>
              <a:rPr lang="nl-NL" dirty="0"/>
              <a:t>Inzicht in capaciteiten.</a:t>
            </a:r>
          </a:p>
          <a:p>
            <a:pPr lvl="1"/>
            <a:r>
              <a:rPr lang="nl-NL" dirty="0"/>
              <a:t>Matchen van opdrachten met niveau.</a:t>
            </a:r>
          </a:p>
          <a:p>
            <a:pPr lvl="1"/>
            <a:r>
              <a:rPr lang="nl-NL" dirty="0"/>
              <a:t>Luisteren naar wensen en ervaringen.</a:t>
            </a:r>
          </a:p>
          <a:p>
            <a:pPr lvl="1"/>
            <a:r>
              <a:rPr lang="nl-NL" dirty="0"/>
              <a:t>Objectieve beoordeling + respectvol corrigeren.</a:t>
            </a:r>
          </a:p>
          <a:p>
            <a:pPr lvl="1"/>
            <a:r>
              <a:rPr lang="nl-NL" dirty="0"/>
              <a:t>Kritisch en reflectief handelen.</a:t>
            </a:r>
          </a:p>
          <a:p>
            <a:r>
              <a:rPr lang="nl-NL" dirty="0"/>
              <a:t>Doorgeleidingsplicht (WAADI):</a:t>
            </a:r>
          </a:p>
          <a:p>
            <a:pPr lvl="1"/>
            <a:r>
              <a:rPr lang="nl-NL" dirty="0"/>
              <a:t>Gedeelde plicht voor voorlichting.</a:t>
            </a:r>
          </a:p>
          <a:p>
            <a:pPr lvl="1"/>
            <a:r>
              <a:rPr lang="nl-NL" dirty="0"/>
              <a:t>Uitzendorganisatie verstrekt info over werkplek en functie.</a:t>
            </a:r>
          </a:p>
          <a:p>
            <a:pPr lvl="1"/>
            <a:r>
              <a:rPr lang="nl-NL" dirty="0"/>
              <a:t>Info wordt aangeleverd door inlener.</a:t>
            </a:r>
          </a:p>
        </p:txBody>
      </p:sp>
      <p:sp>
        <p:nvSpPr>
          <p:cNvPr id="3" name="Titel 2">
            <a:extLst>
              <a:ext uri="{FF2B5EF4-FFF2-40B4-BE49-F238E27FC236}">
                <a16:creationId xmlns:a16="http://schemas.microsoft.com/office/drawing/2014/main" id="{5BCEB8CA-2534-2FC8-CB8F-AC808870648D}"/>
              </a:ext>
            </a:extLst>
          </p:cNvPr>
          <p:cNvSpPr>
            <a:spLocks noGrp="1"/>
          </p:cNvSpPr>
          <p:nvPr>
            <p:ph type="title"/>
          </p:nvPr>
        </p:nvSpPr>
        <p:spPr/>
        <p:txBody>
          <a:bodyPr/>
          <a:lstStyle/>
          <a:p>
            <a:r>
              <a:rPr lang="nl-NL" b="1" dirty="0"/>
              <a:t>2.4 Veilig gedrag van uitzendkrachten bevorderen</a:t>
            </a:r>
          </a:p>
        </p:txBody>
      </p:sp>
    </p:spTree>
    <p:extLst>
      <p:ext uri="{BB962C8B-B14F-4D97-AF65-F5344CB8AC3E}">
        <p14:creationId xmlns:p14="http://schemas.microsoft.com/office/powerpoint/2010/main" val="2229064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88F282F-E8FD-CE50-A885-885FE49C704C}"/>
              </a:ext>
            </a:extLst>
          </p:cNvPr>
          <p:cNvSpPr>
            <a:spLocks noGrp="1"/>
          </p:cNvSpPr>
          <p:nvPr>
            <p:ph idx="1"/>
          </p:nvPr>
        </p:nvSpPr>
        <p:spPr/>
        <p:txBody>
          <a:bodyPr>
            <a:normAutofit fontScale="77500" lnSpcReduction="20000"/>
          </a:bodyPr>
          <a:lstStyle/>
          <a:p>
            <a:r>
              <a:rPr lang="nl-NL" dirty="0"/>
              <a:t>Verantwoordelijkheden uitzendbureau:</a:t>
            </a:r>
          </a:p>
          <a:p>
            <a:pPr lvl="1"/>
            <a:r>
              <a:rPr lang="nl-NL" dirty="0"/>
              <a:t>Wettelijk aansprakelijk voor veiligheid en gezondheid.</a:t>
            </a:r>
          </a:p>
          <a:p>
            <a:pPr lvl="1"/>
            <a:r>
              <a:rPr lang="nl-NL" dirty="0"/>
              <a:t>Controleert behandeling van uitzendkracht door inlener.</a:t>
            </a:r>
          </a:p>
          <a:p>
            <a:pPr lvl="1"/>
            <a:r>
              <a:rPr lang="nl-NL" dirty="0"/>
              <a:t>Regelmatige terugkoppeling + werkplekbezoek.</a:t>
            </a:r>
          </a:p>
          <a:p>
            <a:pPr lvl="1"/>
            <a:r>
              <a:rPr lang="nl-NL" dirty="0"/>
              <a:t>Betrokken bij werkplekinspecties en VGM-overleggen.</a:t>
            </a:r>
          </a:p>
          <a:p>
            <a:r>
              <a:rPr lang="nl-NL" dirty="0"/>
              <a:t>Informatie-inwinning bij inlener:</a:t>
            </a:r>
          </a:p>
          <a:p>
            <a:pPr lvl="1"/>
            <a:r>
              <a:rPr lang="nl-NL" dirty="0"/>
              <a:t>Gevaren en risicobeperkende maatregelen.</a:t>
            </a:r>
          </a:p>
          <a:p>
            <a:pPr lvl="1"/>
            <a:r>
              <a:rPr lang="nl-NL" dirty="0"/>
              <a:t>Noodzakelijke beroepskwalificaties.</a:t>
            </a:r>
          </a:p>
          <a:p>
            <a:pPr lvl="1"/>
            <a:r>
              <a:rPr lang="nl-NL" dirty="0"/>
              <a:t>Aanvullende maatregelen.</a:t>
            </a:r>
          </a:p>
          <a:p>
            <a:pPr lvl="1"/>
            <a:r>
              <a:rPr lang="nl-NL" dirty="0"/>
              <a:t>Vastgelegd in Arbo- of V&amp;G-document:</a:t>
            </a:r>
          </a:p>
          <a:p>
            <a:pPr lvl="2"/>
            <a:r>
              <a:rPr lang="nl-NL" dirty="0"/>
              <a:t>VGM-risico’s, PBM-instructies, calamiteitenprocedures.</a:t>
            </a:r>
          </a:p>
          <a:p>
            <a:pPr lvl="1"/>
            <a:r>
              <a:rPr lang="nl-NL" dirty="0"/>
              <a:t>Algemene info aan uitzendkracht:</a:t>
            </a:r>
          </a:p>
          <a:p>
            <a:pPr lvl="2"/>
            <a:r>
              <a:rPr lang="nl-NL" dirty="0"/>
              <a:t>Bedrijfsinformatie.</a:t>
            </a:r>
          </a:p>
          <a:p>
            <a:pPr lvl="2"/>
            <a:r>
              <a:rPr lang="nl-NL" dirty="0"/>
              <a:t>Taakomschrijving.</a:t>
            </a:r>
          </a:p>
          <a:p>
            <a:pPr lvl="2"/>
            <a:r>
              <a:rPr lang="nl-NL" dirty="0"/>
              <a:t>Algemene veiligheidsmaatregelen (PBM).</a:t>
            </a:r>
          </a:p>
          <a:p>
            <a:pPr lvl="2"/>
            <a:r>
              <a:rPr lang="nl-NL" dirty="0"/>
              <a:t>Gedragsregels.</a:t>
            </a:r>
          </a:p>
          <a:p>
            <a:pPr lvl="1"/>
            <a:r>
              <a:rPr lang="nl-NL" dirty="0"/>
              <a:t>Documentatie:</a:t>
            </a:r>
          </a:p>
          <a:p>
            <a:pPr lvl="2"/>
            <a:r>
              <a:rPr lang="nl-NL" dirty="0"/>
              <a:t>Certificaten, veiligheidsinstructies, relevante documenten registreren.</a:t>
            </a:r>
          </a:p>
        </p:txBody>
      </p:sp>
      <p:sp>
        <p:nvSpPr>
          <p:cNvPr id="3" name="Titel 2">
            <a:extLst>
              <a:ext uri="{FF2B5EF4-FFF2-40B4-BE49-F238E27FC236}">
                <a16:creationId xmlns:a16="http://schemas.microsoft.com/office/drawing/2014/main" id="{9FA564F0-05D7-75EC-E851-23635B2643E0}"/>
              </a:ext>
            </a:extLst>
          </p:cNvPr>
          <p:cNvSpPr>
            <a:spLocks noGrp="1"/>
          </p:cNvSpPr>
          <p:nvPr>
            <p:ph type="title"/>
          </p:nvPr>
        </p:nvSpPr>
        <p:spPr/>
        <p:txBody>
          <a:bodyPr/>
          <a:lstStyle/>
          <a:p>
            <a:r>
              <a:rPr lang="nl-NL" b="1" dirty="0"/>
              <a:t>Rol uitzendbureau &amp; informatie-inwinning</a:t>
            </a:r>
          </a:p>
        </p:txBody>
      </p:sp>
    </p:spTree>
    <p:extLst>
      <p:ext uri="{BB962C8B-B14F-4D97-AF65-F5344CB8AC3E}">
        <p14:creationId xmlns:p14="http://schemas.microsoft.com/office/powerpoint/2010/main" val="183523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838200" y="1520825"/>
            <a:ext cx="10515600" cy="4351338"/>
          </a:xfrm>
        </p:spPr>
        <p:txBody>
          <a:bodyPr>
            <a:normAutofit/>
          </a:bodyPr>
          <a:lstStyle/>
          <a:p>
            <a:pPr marL="0" indent="0">
              <a:buNone/>
            </a:pPr>
            <a:r>
              <a:rPr lang="nl-NL"/>
              <a:t>Het boek bestaat uit vier thema’s:</a:t>
            </a:r>
          </a:p>
          <a:p>
            <a:pPr marL="0" indent="0">
              <a:buNone/>
            </a:pPr>
            <a:endParaRPr lang="nl-NL"/>
          </a:p>
          <a:p>
            <a:pPr marL="0" indent="0">
              <a:buNone/>
            </a:pPr>
            <a:endParaRPr lang="nl-NL"/>
          </a:p>
        </p:txBody>
      </p:sp>
      <p:sp>
        <p:nvSpPr>
          <p:cNvPr id="2" name="Titel 1"/>
          <p:cNvSpPr>
            <a:spLocks noGrp="1"/>
          </p:cNvSpPr>
          <p:nvPr>
            <p:ph type="title"/>
          </p:nvPr>
        </p:nvSpPr>
        <p:spPr>
          <a:xfrm>
            <a:off x="838200" y="209551"/>
            <a:ext cx="10515600" cy="1481138"/>
          </a:xfrm>
        </p:spPr>
        <p:txBody>
          <a:bodyPr>
            <a:normAutofit/>
          </a:bodyPr>
          <a:lstStyle/>
          <a:p>
            <a:r>
              <a:rPr lang="nl-NL" sz="3200" b="1"/>
              <a:t>Opbouw van het boek</a:t>
            </a:r>
          </a:p>
        </p:txBody>
      </p:sp>
      <p:pic>
        <p:nvPicPr>
          <p:cNvPr id="13" name="Afbeelding 12">
            <a:extLst>
              <a:ext uri="{FF2B5EF4-FFF2-40B4-BE49-F238E27FC236}">
                <a16:creationId xmlns:a16="http://schemas.microsoft.com/office/drawing/2014/main" id="{3FC2D860-0380-72B1-C67A-E0DD466474DD}"/>
              </a:ext>
            </a:extLst>
          </p:cNvPr>
          <p:cNvPicPr>
            <a:picLocks noChangeAspect="1"/>
          </p:cNvPicPr>
          <p:nvPr/>
        </p:nvPicPr>
        <p:blipFill>
          <a:blip r:embed="rId3"/>
          <a:stretch>
            <a:fillRect/>
          </a:stretch>
        </p:blipFill>
        <p:spPr>
          <a:xfrm>
            <a:off x="764241" y="1951393"/>
            <a:ext cx="6256824" cy="3057226"/>
          </a:xfrm>
          <a:prstGeom prst="rect">
            <a:avLst/>
          </a:prstGeom>
        </p:spPr>
      </p:pic>
    </p:spTree>
    <p:extLst>
      <p:ext uri="{BB962C8B-B14F-4D97-AF65-F5344CB8AC3E}">
        <p14:creationId xmlns:p14="http://schemas.microsoft.com/office/powerpoint/2010/main" val="3318559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1CB804C-11D5-5D8E-1B1F-42DFFC9BBEDD}"/>
              </a:ext>
            </a:extLst>
          </p:cNvPr>
          <p:cNvSpPr>
            <a:spLocks noGrp="1"/>
          </p:cNvSpPr>
          <p:nvPr>
            <p:ph idx="1"/>
          </p:nvPr>
        </p:nvSpPr>
        <p:spPr/>
        <p:txBody>
          <a:bodyPr/>
          <a:lstStyle/>
          <a:p>
            <a:pPr marL="0" indent="0">
              <a:buNone/>
            </a:pPr>
            <a:r>
              <a:rPr lang="nl-NL" b="1" dirty="0"/>
              <a:t>Volgorde van veilig werken: </a:t>
            </a:r>
            <a:r>
              <a:rPr lang="nl-NL" b="1" dirty="0" err="1"/>
              <a:t>arbeidshygiënische</a:t>
            </a:r>
            <a:r>
              <a:rPr lang="nl-NL" b="1" dirty="0"/>
              <a:t> strategie in 4 stappen</a:t>
            </a:r>
          </a:p>
          <a:p>
            <a:pPr marL="0" indent="0">
              <a:buNone/>
            </a:pPr>
            <a:endParaRPr lang="nl-NL" b="1" dirty="0"/>
          </a:p>
          <a:p>
            <a:pPr marL="457200" indent="-457200">
              <a:buFont typeface="+mj-lt"/>
              <a:buAutoNum type="arabicPeriod"/>
            </a:pPr>
            <a:r>
              <a:rPr lang="nl-NL" dirty="0"/>
              <a:t>Bronaanpak: Verwijder het gevaar</a:t>
            </a:r>
          </a:p>
          <a:p>
            <a:pPr lvl="1"/>
            <a:r>
              <a:rPr lang="nl-NL" dirty="0"/>
              <a:t>Voorbeeld: vervang een gevaarlijke machine door een veilige.</a:t>
            </a:r>
          </a:p>
          <a:p>
            <a:pPr marL="457200" indent="-457200">
              <a:buFont typeface="+mj-lt"/>
              <a:buAutoNum type="arabicPeriod"/>
            </a:pPr>
            <a:r>
              <a:rPr lang="nl-NL" dirty="0"/>
              <a:t>Risico’s beperken – Bescherming voor iedereen</a:t>
            </a:r>
          </a:p>
          <a:p>
            <a:pPr lvl="1"/>
            <a:r>
              <a:rPr lang="nl-NL" dirty="0"/>
              <a:t>Ventilatie, afschermingen, </a:t>
            </a:r>
            <a:r>
              <a:rPr lang="nl-NL" dirty="0" err="1"/>
              <a:t>omkastingen</a:t>
            </a:r>
            <a:r>
              <a:rPr lang="nl-NL" dirty="0"/>
              <a:t>.</a:t>
            </a:r>
          </a:p>
          <a:p>
            <a:pPr marL="457200" indent="-457200">
              <a:buFont typeface="+mj-lt"/>
              <a:buAutoNum type="arabicPeriod"/>
            </a:pPr>
            <a:r>
              <a:rPr lang="nl-NL" dirty="0"/>
              <a:t>Bescherming voor enkele personen</a:t>
            </a:r>
          </a:p>
          <a:p>
            <a:pPr lvl="1"/>
            <a:r>
              <a:rPr lang="nl-NL" dirty="0"/>
              <a:t>Taakafwisseling, beperken blootstelling.</a:t>
            </a:r>
          </a:p>
          <a:p>
            <a:pPr marL="457200" indent="-457200">
              <a:buFont typeface="+mj-lt"/>
              <a:buAutoNum type="arabicPeriod"/>
            </a:pPr>
            <a:r>
              <a:rPr lang="nl-NL" dirty="0"/>
              <a:t>Persoonlijke bescherming</a:t>
            </a:r>
          </a:p>
          <a:p>
            <a:pPr lvl="1"/>
            <a:r>
              <a:rPr lang="nl-NL" dirty="0"/>
              <a:t>Gebruik </a:t>
            </a:r>
            <a:r>
              <a:rPr lang="nl-NL" dirty="0" err="1"/>
              <a:t>PBM’s</a:t>
            </a:r>
            <a:r>
              <a:rPr lang="nl-NL" dirty="0"/>
              <a:t> zoals gehoorbescherming, veiligheidsbril.</a:t>
            </a:r>
          </a:p>
        </p:txBody>
      </p:sp>
      <p:sp>
        <p:nvSpPr>
          <p:cNvPr id="3" name="Titel 2">
            <a:extLst>
              <a:ext uri="{FF2B5EF4-FFF2-40B4-BE49-F238E27FC236}">
                <a16:creationId xmlns:a16="http://schemas.microsoft.com/office/drawing/2014/main" id="{242872F2-3669-019D-E9CD-2360D6E5F53C}"/>
              </a:ext>
            </a:extLst>
          </p:cNvPr>
          <p:cNvSpPr>
            <a:spLocks noGrp="1"/>
          </p:cNvSpPr>
          <p:nvPr>
            <p:ph type="title"/>
          </p:nvPr>
        </p:nvSpPr>
        <p:spPr/>
        <p:txBody>
          <a:bodyPr/>
          <a:lstStyle/>
          <a:p>
            <a:r>
              <a:rPr lang="nl-NL" b="1" dirty="0"/>
              <a:t>3.1 </a:t>
            </a:r>
            <a:r>
              <a:rPr lang="nl-NL" b="1" dirty="0" err="1"/>
              <a:t>Arbeidshygiënische</a:t>
            </a:r>
            <a:r>
              <a:rPr lang="nl-NL" b="1" dirty="0"/>
              <a:t> strategie?</a:t>
            </a:r>
          </a:p>
        </p:txBody>
      </p:sp>
    </p:spTree>
    <p:extLst>
      <p:ext uri="{BB962C8B-B14F-4D97-AF65-F5344CB8AC3E}">
        <p14:creationId xmlns:p14="http://schemas.microsoft.com/office/powerpoint/2010/main" val="2922543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CC3D3DC-BE8C-BAA9-647E-C7D7E13C119C}"/>
              </a:ext>
            </a:extLst>
          </p:cNvPr>
          <p:cNvSpPr>
            <a:spLocks noGrp="1"/>
          </p:cNvSpPr>
          <p:nvPr>
            <p:ph idx="1"/>
          </p:nvPr>
        </p:nvSpPr>
        <p:spPr/>
        <p:txBody>
          <a:bodyPr>
            <a:normAutofit fontScale="92500" lnSpcReduction="20000"/>
          </a:bodyPr>
          <a:lstStyle/>
          <a:p>
            <a:pPr marL="0" indent="0">
              <a:lnSpc>
                <a:spcPct val="110000"/>
              </a:lnSpc>
              <a:buNone/>
            </a:pPr>
            <a:r>
              <a:rPr lang="nl-NL" b="1" dirty="0"/>
              <a:t>Voorbeeld: Werken met gevaarlijke stoffen</a:t>
            </a:r>
          </a:p>
          <a:p>
            <a:pPr marL="0" indent="0">
              <a:lnSpc>
                <a:spcPct val="110000"/>
              </a:lnSpc>
              <a:buNone/>
            </a:pPr>
            <a:r>
              <a:rPr lang="nl-NL" dirty="0"/>
              <a:t>Situatie: Een fabriek gebruikt een chemische stof die schadelijk is voor de gezondheid van de mensen die daar werken.</a:t>
            </a:r>
          </a:p>
          <a:p>
            <a:pPr marL="457200" indent="-457200">
              <a:lnSpc>
                <a:spcPct val="110000"/>
              </a:lnSpc>
              <a:buFont typeface="+mj-lt"/>
              <a:buAutoNum type="arabicPeriod"/>
            </a:pPr>
            <a:r>
              <a:rPr lang="nl-NL" dirty="0"/>
              <a:t>Bronaanpak: De fabriek vervangt de schadelijke chemische stof door een minder gevaarlijke stof.</a:t>
            </a:r>
          </a:p>
          <a:p>
            <a:pPr marL="457200" indent="-457200">
              <a:lnSpc>
                <a:spcPct val="110000"/>
              </a:lnSpc>
              <a:buFont typeface="+mj-lt"/>
              <a:buAutoNum type="arabicPeriod"/>
            </a:pPr>
            <a:r>
              <a:rPr lang="nl-NL" dirty="0"/>
              <a:t>Risico’s beperken - Bescherming voor iedereen: Als vervanging niet mogelijk is, installeert de fabriek een ventilatiesysteem om de schadelijke dampen af te voeren.</a:t>
            </a:r>
          </a:p>
          <a:p>
            <a:pPr marL="457200" indent="-457200">
              <a:lnSpc>
                <a:spcPct val="110000"/>
              </a:lnSpc>
              <a:buFont typeface="+mj-lt"/>
              <a:buAutoNum type="arabicPeriod"/>
            </a:pPr>
            <a:r>
              <a:rPr lang="nl-NL" dirty="0"/>
              <a:t>Bescherming voor een paar mensen: Medewerkers wisselen regelmatig van taak zodat niemand te lang met de schadelijke stof in aanraking komt.</a:t>
            </a:r>
          </a:p>
          <a:p>
            <a:pPr marL="457200" indent="-457200">
              <a:lnSpc>
                <a:spcPct val="110000"/>
              </a:lnSpc>
              <a:buFont typeface="+mj-lt"/>
              <a:buAutoNum type="arabicPeriod"/>
            </a:pPr>
            <a:r>
              <a:rPr lang="nl-NL" dirty="0"/>
              <a:t>Persoonlijke bescherming: Als laatste middel dragen medewerkers persoonlijke beschermingsmiddelen (PBM) zoals maskers en handschoenen.</a:t>
            </a:r>
          </a:p>
        </p:txBody>
      </p:sp>
      <p:sp>
        <p:nvSpPr>
          <p:cNvPr id="3" name="Titel 2">
            <a:extLst>
              <a:ext uri="{FF2B5EF4-FFF2-40B4-BE49-F238E27FC236}">
                <a16:creationId xmlns:a16="http://schemas.microsoft.com/office/drawing/2014/main" id="{4310458A-8D34-684A-6331-4A2A12126FD8}"/>
              </a:ext>
            </a:extLst>
          </p:cNvPr>
          <p:cNvSpPr>
            <a:spLocks noGrp="1"/>
          </p:cNvSpPr>
          <p:nvPr>
            <p:ph type="title"/>
          </p:nvPr>
        </p:nvSpPr>
        <p:spPr/>
        <p:txBody>
          <a:bodyPr/>
          <a:lstStyle/>
          <a:p>
            <a:r>
              <a:rPr lang="nl-NL" b="1"/>
              <a:t>Voorbeeld uit de praktijk</a:t>
            </a:r>
          </a:p>
        </p:txBody>
      </p:sp>
    </p:spTree>
    <p:extLst>
      <p:ext uri="{BB962C8B-B14F-4D97-AF65-F5344CB8AC3E}">
        <p14:creationId xmlns:p14="http://schemas.microsoft.com/office/powerpoint/2010/main" val="2336714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BA10D38-EDE9-6E99-D005-45C7D604470C}"/>
              </a:ext>
            </a:extLst>
          </p:cNvPr>
          <p:cNvSpPr>
            <a:spLocks noGrp="1"/>
          </p:cNvSpPr>
          <p:nvPr>
            <p:ph idx="1"/>
          </p:nvPr>
        </p:nvSpPr>
        <p:spPr/>
        <p:txBody>
          <a:bodyPr>
            <a:normAutofit fontScale="85000" lnSpcReduction="20000"/>
          </a:bodyPr>
          <a:lstStyle/>
          <a:p>
            <a:r>
              <a:rPr lang="nl-NL" sz="2600" dirty="0"/>
              <a:t>Waarom risico’s herkennen?</a:t>
            </a:r>
          </a:p>
          <a:p>
            <a:pPr lvl="1"/>
            <a:r>
              <a:rPr lang="nl-NL" sz="2200" dirty="0"/>
              <a:t>Bewust omgaan met risico’s → veilig werken.</a:t>
            </a:r>
          </a:p>
          <a:p>
            <a:pPr lvl="1"/>
            <a:r>
              <a:rPr lang="nl-NL" sz="2200" dirty="0"/>
              <a:t>Bedrijven gebruiken RI&amp;E (Risico-Inventarisatie &amp; Evaluatie).</a:t>
            </a:r>
          </a:p>
          <a:p>
            <a:r>
              <a:rPr lang="nl-NL" sz="2600" dirty="0"/>
              <a:t>Gevaren op de werkplek:</a:t>
            </a:r>
          </a:p>
          <a:p>
            <a:pPr lvl="1"/>
            <a:r>
              <a:rPr lang="nl-NL" sz="2200" dirty="0"/>
              <a:t>Werken op hoogte, vallen.</a:t>
            </a:r>
          </a:p>
          <a:p>
            <a:pPr lvl="1"/>
            <a:r>
              <a:rPr lang="nl-NL" sz="2200" dirty="0"/>
              <a:t>Brand, ontploffing.</a:t>
            </a:r>
          </a:p>
          <a:p>
            <a:pPr lvl="1"/>
            <a:r>
              <a:rPr lang="nl-NL" sz="2200" dirty="0"/>
              <a:t>Giftige stoffen, lawaai, straling.</a:t>
            </a:r>
          </a:p>
          <a:p>
            <a:pPr lvl="1"/>
            <a:r>
              <a:rPr lang="nl-NL" sz="2200" dirty="0"/>
              <a:t>Bekneld raken, snijwonden.</a:t>
            </a:r>
          </a:p>
          <a:p>
            <a:pPr lvl="1"/>
            <a:r>
              <a:rPr lang="nl-NL" sz="2200" dirty="0"/>
              <a:t>Vallende voorwerpen, voertuigen.</a:t>
            </a:r>
          </a:p>
          <a:p>
            <a:r>
              <a:rPr lang="nl-NL" sz="2600" dirty="0"/>
              <a:t>Bronnen van gevaar:</a:t>
            </a:r>
          </a:p>
          <a:p>
            <a:pPr lvl="1"/>
            <a:r>
              <a:rPr lang="nl-NL" sz="2200" dirty="0"/>
              <a:t>Soort werk.</a:t>
            </a:r>
          </a:p>
          <a:p>
            <a:pPr lvl="1"/>
            <a:r>
              <a:rPr lang="nl-NL" sz="2200" dirty="0"/>
              <a:t>Kennis en ervaring.</a:t>
            </a:r>
          </a:p>
          <a:p>
            <a:pPr lvl="1"/>
            <a:r>
              <a:rPr lang="nl-NL" sz="2200" dirty="0"/>
              <a:t>Werkplek en omgeving.</a:t>
            </a:r>
          </a:p>
          <a:p>
            <a:pPr lvl="1"/>
            <a:r>
              <a:rPr lang="nl-NL" sz="2200" dirty="0"/>
              <a:t>Gereedschappen, machines, materialen.</a:t>
            </a:r>
          </a:p>
          <a:p>
            <a:pPr lvl="1"/>
            <a:r>
              <a:rPr lang="nl-NL" sz="2200" dirty="0"/>
              <a:t>Houding en gedrag van medewerkers.</a:t>
            </a:r>
            <a:endParaRPr lang="nl-NL" dirty="0"/>
          </a:p>
        </p:txBody>
      </p:sp>
      <p:sp>
        <p:nvSpPr>
          <p:cNvPr id="3" name="Titel 2">
            <a:extLst>
              <a:ext uri="{FF2B5EF4-FFF2-40B4-BE49-F238E27FC236}">
                <a16:creationId xmlns:a16="http://schemas.microsoft.com/office/drawing/2014/main" id="{BA05823B-9109-7987-09E8-EF2F0BBF89CC}"/>
              </a:ext>
            </a:extLst>
          </p:cNvPr>
          <p:cNvSpPr>
            <a:spLocks noGrp="1"/>
          </p:cNvSpPr>
          <p:nvPr>
            <p:ph type="title"/>
          </p:nvPr>
        </p:nvSpPr>
        <p:spPr/>
        <p:txBody>
          <a:bodyPr/>
          <a:lstStyle/>
          <a:p>
            <a:r>
              <a:rPr lang="nl-NL" b="1"/>
              <a:t>3.2 Gevaren en risico’s</a:t>
            </a:r>
          </a:p>
        </p:txBody>
      </p:sp>
    </p:spTree>
    <p:extLst>
      <p:ext uri="{BB962C8B-B14F-4D97-AF65-F5344CB8AC3E}">
        <p14:creationId xmlns:p14="http://schemas.microsoft.com/office/powerpoint/2010/main" val="2015965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7576FF4-5283-6998-445B-A83D8ABE86BC}"/>
              </a:ext>
            </a:extLst>
          </p:cNvPr>
          <p:cNvSpPr>
            <a:spLocks noGrp="1"/>
          </p:cNvSpPr>
          <p:nvPr>
            <p:ph idx="1"/>
          </p:nvPr>
        </p:nvSpPr>
        <p:spPr/>
        <p:txBody>
          <a:bodyPr>
            <a:normAutofit fontScale="70000" lnSpcReduction="20000"/>
          </a:bodyPr>
          <a:lstStyle/>
          <a:p>
            <a:pPr marL="0" indent="0">
              <a:buNone/>
            </a:pPr>
            <a:r>
              <a:rPr lang="nl-NL" sz="2800" b="1" dirty="0"/>
              <a:t>Voorkom onveilige handelingen en situaties</a:t>
            </a:r>
          </a:p>
          <a:p>
            <a:pPr marL="0" indent="0">
              <a:buNone/>
            </a:pPr>
            <a:endParaRPr lang="nl-NL" b="1" dirty="0"/>
          </a:p>
          <a:p>
            <a:r>
              <a:rPr lang="nl-NL" dirty="0"/>
              <a:t>Risico-verhogende omstandigheden:</a:t>
            </a:r>
          </a:p>
          <a:p>
            <a:pPr lvl="1"/>
            <a:r>
              <a:rPr lang="nl-NL" dirty="0"/>
              <a:t>Gevaarlijke machines, stoffen.</a:t>
            </a:r>
          </a:p>
          <a:p>
            <a:pPr lvl="1"/>
            <a:r>
              <a:rPr lang="nl-NL" dirty="0"/>
              <a:t>Hoge druk, elektriciteit, straling.</a:t>
            </a:r>
          </a:p>
          <a:p>
            <a:pPr lvl="1"/>
            <a:r>
              <a:rPr lang="nl-NL" dirty="0"/>
              <a:t>Extreme temperaturen, lawaai.</a:t>
            </a:r>
          </a:p>
          <a:p>
            <a:r>
              <a:rPr lang="nl-NL" dirty="0"/>
              <a:t>Onveilige handelingen:</a:t>
            </a:r>
          </a:p>
          <a:p>
            <a:pPr lvl="1"/>
            <a:r>
              <a:rPr lang="nl-NL" dirty="0"/>
              <a:t>Geen PBM gebruiken.</a:t>
            </a:r>
          </a:p>
          <a:p>
            <a:pPr lvl="1"/>
            <a:r>
              <a:rPr lang="nl-NL" dirty="0"/>
              <a:t>Werken zonder werkvergunning.</a:t>
            </a:r>
          </a:p>
          <a:p>
            <a:pPr lvl="1"/>
            <a:r>
              <a:rPr lang="nl-NL" dirty="0"/>
              <a:t>Kapot gereedschap gebruiken.</a:t>
            </a:r>
          </a:p>
          <a:p>
            <a:pPr lvl="1"/>
            <a:r>
              <a:rPr lang="nl-NL" dirty="0"/>
              <a:t>Lasten verkeerd verplaatsen.</a:t>
            </a:r>
          </a:p>
          <a:p>
            <a:pPr lvl="1"/>
            <a:r>
              <a:rPr lang="nl-NL" dirty="0"/>
              <a:t>Beveiligingen uitschakelen</a:t>
            </a:r>
          </a:p>
          <a:p>
            <a:r>
              <a:rPr lang="nl-NL" dirty="0"/>
              <a:t>Onveilige situaties:</a:t>
            </a:r>
          </a:p>
          <a:p>
            <a:pPr lvl="1"/>
            <a:r>
              <a:rPr lang="nl-NL" dirty="0"/>
              <a:t>Losliggende kabels, onvoldoende verlichting.</a:t>
            </a:r>
          </a:p>
          <a:p>
            <a:pPr lvl="1"/>
            <a:r>
              <a:rPr lang="nl-NL" dirty="0"/>
              <a:t>Geblokkeerde vluchtwegen.</a:t>
            </a:r>
          </a:p>
          <a:p>
            <a:pPr lvl="1"/>
            <a:r>
              <a:rPr lang="nl-NL" dirty="0"/>
              <a:t>Niet opgeruimde werkvloer.</a:t>
            </a:r>
          </a:p>
          <a:p>
            <a:pPr lvl="1"/>
            <a:r>
              <a:rPr lang="nl-NL" dirty="0"/>
              <a:t>Onbeveiligde apparatuur.</a:t>
            </a:r>
          </a:p>
        </p:txBody>
      </p:sp>
      <p:sp>
        <p:nvSpPr>
          <p:cNvPr id="3" name="Titel 2">
            <a:extLst>
              <a:ext uri="{FF2B5EF4-FFF2-40B4-BE49-F238E27FC236}">
                <a16:creationId xmlns:a16="http://schemas.microsoft.com/office/drawing/2014/main" id="{263D2688-4D53-95C7-E097-5F0E3C02A75A}"/>
              </a:ext>
            </a:extLst>
          </p:cNvPr>
          <p:cNvSpPr>
            <a:spLocks noGrp="1"/>
          </p:cNvSpPr>
          <p:nvPr>
            <p:ph type="title"/>
          </p:nvPr>
        </p:nvSpPr>
        <p:spPr/>
        <p:txBody>
          <a:bodyPr/>
          <a:lstStyle/>
          <a:p>
            <a:r>
              <a:rPr lang="nl-NL" b="1" dirty="0"/>
              <a:t>Risico, onveilige handelingen &amp; situaties</a:t>
            </a:r>
          </a:p>
        </p:txBody>
      </p:sp>
      <p:sp>
        <p:nvSpPr>
          <p:cNvPr id="6" name="Tekstvak 5">
            <a:extLst>
              <a:ext uri="{FF2B5EF4-FFF2-40B4-BE49-F238E27FC236}">
                <a16:creationId xmlns:a16="http://schemas.microsoft.com/office/drawing/2014/main" id="{797AEAB3-EEED-8EC1-2899-E933E440DB90}"/>
              </a:ext>
            </a:extLst>
          </p:cNvPr>
          <p:cNvSpPr txBox="1"/>
          <p:nvPr/>
        </p:nvSpPr>
        <p:spPr>
          <a:xfrm>
            <a:off x="6067839" y="2428726"/>
            <a:ext cx="5148470" cy="1000274"/>
          </a:xfrm>
          <a:prstGeom prst="rect">
            <a:avLst/>
          </a:prstGeom>
          <a:noFill/>
        </p:spPr>
        <p:txBody>
          <a:bodyPr wrap="square" rtlCol="0">
            <a:spAutoFit/>
          </a:bodyPr>
          <a:lstStyle/>
          <a:p>
            <a:r>
              <a:rPr lang="nl-NL" sz="1700" dirty="0"/>
              <a:t>Wat is een risico?</a:t>
            </a:r>
          </a:p>
          <a:p>
            <a:pPr marL="285750" indent="-285750">
              <a:buFont typeface="Arial" panose="020B0604020202020204" pitchFamily="34" charset="0"/>
              <a:buChar char="•"/>
            </a:pPr>
            <a:r>
              <a:rPr lang="nl-NL" sz="1400" dirty="0"/>
              <a:t>Kans × effect (ernst van schade).</a:t>
            </a:r>
          </a:p>
          <a:p>
            <a:pPr marL="285750" indent="-285750">
              <a:buFont typeface="Arial" panose="020B0604020202020204" pitchFamily="34" charset="0"/>
              <a:buChar char="•"/>
            </a:pPr>
            <a:r>
              <a:rPr lang="nl-NL" sz="1400" dirty="0"/>
              <a:t>Voorbeeld: werken op hoogte → risico groter zonder valbeveiliging</a:t>
            </a:r>
            <a:r>
              <a:rPr lang="nl-NL" sz="1200" dirty="0"/>
              <a:t>.</a:t>
            </a:r>
          </a:p>
        </p:txBody>
      </p:sp>
      <p:sp>
        <p:nvSpPr>
          <p:cNvPr id="7" name="Tekstvak 6">
            <a:extLst>
              <a:ext uri="{FF2B5EF4-FFF2-40B4-BE49-F238E27FC236}">
                <a16:creationId xmlns:a16="http://schemas.microsoft.com/office/drawing/2014/main" id="{2EFB9D23-258B-7B5B-F025-407B5F9BE875}"/>
              </a:ext>
            </a:extLst>
          </p:cNvPr>
          <p:cNvSpPr txBox="1"/>
          <p:nvPr/>
        </p:nvSpPr>
        <p:spPr>
          <a:xfrm>
            <a:off x="6067839" y="3464226"/>
            <a:ext cx="5257800" cy="1000274"/>
          </a:xfrm>
          <a:prstGeom prst="rect">
            <a:avLst/>
          </a:prstGeom>
          <a:noFill/>
        </p:spPr>
        <p:txBody>
          <a:bodyPr wrap="square" rtlCol="0">
            <a:spAutoFit/>
          </a:bodyPr>
          <a:lstStyle/>
          <a:p>
            <a:r>
              <a:rPr lang="nl-NL" sz="1700" dirty="0"/>
              <a:t>Belangrijk:</a:t>
            </a:r>
          </a:p>
          <a:p>
            <a:pPr marL="285750" indent="-285750">
              <a:buFont typeface="Arial" panose="020B0604020202020204" pitchFamily="34" charset="0"/>
              <a:buChar char="•"/>
            </a:pPr>
            <a:r>
              <a:rPr lang="nl-NL" sz="1400" dirty="0"/>
              <a:t>80% van ongevallen door handelingen, 20% door situaties.</a:t>
            </a:r>
          </a:p>
          <a:p>
            <a:pPr marL="285750" indent="-285750">
              <a:buFont typeface="Arial" panose="020B0604020202020204" pitchFamily="34" charset="0"/>
              <a:buChar char="•"/>
            </a:pPr>
            <a:r>
              <a:rPr lang="nl-NL" sz="1400" dirty="0"/>
              <a:t>Zie je een onveilige situatie? → Oorzaak wegnemen of maatregelen nemen.</a:t>
            </a:r>
          </a:p>
        </p:txBody>
      </p:sp>
    </p:spTree>
    <p:extLst>
      <p:ext uri="{BB962C8B-B14F-4D97-AF65-F5344CB8AC3E}">
        <p14:creationId xmlns:p14="http://schemas.microsoft.com/office/powerpoint/2010/main" val="720029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C54C400-1A36-47D2-19D5-5129E629647B}"/>
              </a:ext>
            </a:extLst>
          </p:cNvPr>
          <p:cNvSpPr>
            <a:spLocks noGrp="1"/>
          </p:cNvSpPr>
          <p:nvPr>
            <p:ph idx="1"/>
          </p:nvPr>
        </p:nvSpPr>
        <p:spPr/>
        <p:txBody>
          <a:bodyPr vert="horz" lIns="91440" tIns="45720" rIns="91440" bIns="45720" rtlCol="0" anchor="t">
            <a:normAutofit lnSpcReduction="10000"/>
          </a:bodyPr>
          <a:lstStyle/>
          <a:p>
            <a:pPr marL="0" indent="0">
              <a:buNone/>
            </a:pPr>
            <a:r>
              <a:rPr lang="nl-NL" sz="2600" b="1" dirty="0"/>
              <a:t>Ongevallen – ontstaan en gevolgen </a:t>
            </a:r>
          </a:p>
          <a:p>
            <a:pPr marL="0" indent="0">
              <a:buNone/>
            </a:pPr>
            <a:endParaRPr lang="nl-NL" sz="2600" b="1" dirty="0"/>
          </a:p>
          <a:p>
            <a:r>
              <a:rPr lang="nl-NL" dirty="0"/>
              <a:t>Wat is een ongeval?</a:t>
            </a:r>
          </a:p>
          <a:p>
            <a:pPr lvl="1"/>
            <a:r>
              <a:rPr lang="nl-NL" dirty="0"/>
              <a:t>Onverwachte gebeurtenis → materiële, lichamelijke of mentale schade.</a:t>
            </a:r>
          </a:p>
          <a:p>
            <a:r>
              <a:rPr lang="nl-NL" dirty="0"/>
              <a:t>Oorzaken:</a:t>
            </a:r>
          </a:p>
          <a:p>
            <a:pPr lvl="1"/>
            <a:r>
              <a:rPr lang="nl-NL" dirty="0"/>
              <a:t>Onveilig handelen.</a:t>
            </a:r>
          </a:p>
          <a:p>
            <a:pPr lvl="1"/>
            <a:r>
              <a:rPr lang="nl-NL" dirty="0"/>
              <a:t>Onveilige situaties.</a:t>
            </a:r>
          </a:p>
          <a:p>
            <a:r>
              <a:rPr lang="nl-NL" dirty="0"/>
              <a:t>Waarom mensen onveilig werken?</a:t>
            </a:r>
          </a:p>
          <a:p>
            <a:pPr lvl="1"/>
            <a:r>
              <a:rPr lang="nl-NL" dirty="0"/>
              <a:t>Invloed van karakter, vakkennis, gedragspatronen, mentale gezondheid.</a:t>
            </a:r>
          </a:p>
          <a:p>
            <a:r>
              <a:rPr lang="nl-NL" dirty="0"/>
              <a:t>Doel Arbowet:</a:t>
            </a:r>
          </a:p>
          <a:p>
            <a:pPr lvl="1"/>
            <a:r>
              <a:rPr lang="nl-NL" dirty="0"/>
              <a:t>Voorkomen van (bijna-)ongevallen.</a:t>
            </a:r>
          </a:p>
        </p:txBody>
      </p:sp>
      <p:sp>
        <p:nvSpPr>
          <p:cNvPr id="3" name="Titel 2">
            <a:extLst>
              <a:ext uri="{FF2B5EF4-FFF2-40B4-BE49-F238E27FC236}">
                <a16:creationId xmlns:a16="http://schemas.microsoft.com/office/drawing/2014/main" id="{0BC00E66-A0F5-7C61-6A22-2408267840CF}"/>
              </a:ext>
            </a:extLst>
          </p:cNvPr>
          <p:cNvSpPr>
            <a:spLocks noGrp="1"/>
          </p:cNvSpPr>
          <p:nvPr>
            <p:ph type="title"/>
          </p:nvPr>
        </p:nvSpPr>
        <p:spPr/>
        <p:txBody>
          <a:bodyPr/>
          <a:lstStyle/>
          <a:p>
            <a:r>
              <a:rPr lang="nl-NL" b="1" dirty="0"/>
              <a:t>3.3 Voorkomen van ongevallen</a:t>
            </a:r>
          </a:p>
        </p:txBody>
      </p:sp>
    </p:spTree>
    <p:extLst>
      <p:ext uri="{BB962C8B-B14F-4D97-AF65-F5344CB8AC3E}">
        <p14:creationId xmlns:p14="http://schemas.microsoft.com/office/powerpoint/2010/main" val="1417692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17684CE-B629-4C77-E523-A5784EDB03A1}"/>
              </a:ext>
            </a:extLst>
          </p:cNvPr>
          <p:cNvSpPr>
            <a:spLocks noGrp="1"/>
          </p:cNvSpPr>
          <p:nvPr>
            <p:ph idx="1"/>
          </p:nvPr>
        </p:nvSpPr>
        <p:spPr/>
        <p:txBody>
          <a:bodyPr>
            <a:normAutofit/>
          </a:bodyPr>
          <a:lstStyle/>
          <a:p>
            <a:r>
              <a:rPr lang="nl-NL" dirty="0" err="1"/>
              <a:t>Good</a:t>
            </a:r>
            <a:r>
              <a:rPr lang="nl-NL" dirty="0"/>
              <a:t> </a:t>
            </a:r>
            <a:r>
              <a:rPr lang="nl-NL" dirty="0" err="1"/>
              <a:t>Housekeeping</a:t>
            </a:r>
            <a:r>
              <a:rPr lang="nl-NL" dirty="0"/>
              <a:t> = veilige werkplek</a:t>
            </a:r>
          </a:p>
          <a:p>
            <a:pPr lvl="1"/>
            <a:r>
              <a:rPr lang="nl-NL" dirty="0"/>
              <a:t>Restmaterialen opruimen.</a:t>
            </a:r>
          </a:p>
          <a:p>
            <a:pPr lvl="1"/>
            <a:r>
              <a:rPr lang="nl-NL" dirty="0"/>
              <a:t>Gereedschap netjes opbergen.</a:t>
            </a:r>
          </a:p>
          <a:p>
            <a:pPr lvl="1"/>
            <a:r>
              <a:rPr lang="nl-NL" dirty="0"/>
              <a:t>Kabels ophangen of wegwerken.</a:t>
            </a:r>
          </a:p>
          <a:p>
            <a:pPr lvl="1"/>
            <a:r>
              <a:rPr lang="nl-NL" dirty="0"/>
              <a:t>Schoon en hygiënisch werken.</a:t>
            </a:r>
          </a:p>
          <a:p>
            <a:pPr lvl="1"/>
            <a:r>
              <a:rPr lang="nl-NL" dirty="0"/>
              <a:t>Persoonlijke hygiëne.</a:t>
            </a:r>
          </a:p>
          <a:p>
            <a:r>
              <a:rPr lang="nl-NL" dirty="0"/>
              <a:t>Voordelen:</a:t>
            </a:r>
          </a:p>
          <a:p>
            <a:pPr lvl="1"/>
            <a:r>
              <a:rPr lang="nl-NL" dirty="0"/>
              <a:t>Minder ongevallen, hogere productiviteit.</a:t>
            </a:r>
          </a:p>
        </p:txBody>
      </p:sp>
      <p:sp>
        <p:nvSpPr>
          <p:cNvPr id="3" name="Titel 2">
            <a:extLst>
              <a:ext uri="{FF2B5EF4-FFF2-40B4-BE49-F238E27FC236}">
                <a16:creationId xmlns:a16="http://schemas.microsoft.com/office/drawing/2014/main" id="{F8DDAE2E-F174-476E-E235-83647756516C}"/>
              </a:ext>
            </a:extLst>
          </p:cNvPr>
          <p:cNvSpPr>
            <a:spLocks noGrp="1"/>
          </p:cNvSpPr>
          <p:nvPr>
            <p:ph type="title"/>
          </p:nvPr>
        </p:nvSpPr>
        <p:spPr/>
        <p:txBody>
          <a:bodyPr/>
          <a:lstStyle/>
          <a:p>
            <a:r>
              <a:rPr lang="nl-NL" b="1" dirty="0" err="1"/>
              <a:t>Good</a:t>
            </a:r>
            <a:r>
              <a:rPr lang="nl-NL" b="1" dirty="0"/>
              <a:t> </a:t>
            </a:r>
            <a:r>
              <a:rPr lang="nl-NL" b="1" dirty="0" err="1"/>
              <a:t>Housekeeping</a:t>
            </a:r>
            <a:endParaRPr lang="nl-NL" b="1" dirty="0"/>
          </a:p>
        </p:txBody>
      </p:sp>
    </p:spTree>
    <p:extLst>
      <p:ext uri="{BB962C8B-B14F-4D97-AF65-F5344CB8AC3E}">
        <p14:creationId xmlns:p14="http://schemas.microsoft.com/office/powerpoint/2010/main" val="236642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5132C37-5014-486C-6D2D-AE06700FC462}"/>
              </a:ext>
            </a:extLst>
          </p:cNvPr>
          <p:cNvSpPr>
            <a:spLocks noGrp="1"/>
          </p:cNvSpPr>
          <p:nvPr>
            <p:ph idx="1"/>
          </p:nvPr>
        </p:nvSpPr>
        <p:spPr/>
        <p:txBody>
          <a:bodyPr/>
          <a:lstStyle/>
          <a:p>
            <a:r>
              <a:rPr lang="nl-NL"/>
              <a:t>RI&amp;E verplicht:</a:t>
            </a:r>
          </a:p>
          <a:p>
            <a:pPr lvl="1"/>
            <a:r>
              <a:rPr lang="nl-NL"/>
              <a:t>Risico’s beschrijven en aanpakken.</a:t>
            </a:r>
          </a:p>
          <a:p>
            <a:pPr lvl="1"/>
            <a:r>
              <a:rPr lang="nl-NL"/>
              <a:t>Plan van aanpak + planning.</a:t>
            </a:r>
          </a:p>
          <a:p>
            <a:r>
              <a:rPr lang="nl-NL"/>
              <a:t>Preventieve maatregelen richten zich op:</a:t>
            </a:r>
          </a:p>
          <a:p>
            <a:pPr lvl="1"/>
            <a:r>
              <a:rPr lang="nl-NL"/>
              <a:t>Mens: Opleiding, instructie, ervaring.</a:t>
            </a:r>
          </a:p>
          <a:p>
            <a:pPr lvl="1"/>
            <a:r>
              <a:rPr lang="nl-NL"/>
              <a:t>Organisatie: Juiste medewerker op juiste plek.</a:t>
            </a:r>
          </a:p>
          <a:p>
            <a:pPr lvl="1"/>
            <a:r>
              <a:rPr lang="nl-NL"/>
              <a:t>Techniek: Veilige machines en gereedschappen.</a:t>
            </a:r>
          </a:p>
          <a:p>
            <a:pPr lvl="1"/>
            <a:r>
              <a:rPr lang="nl-NL"/>
              <a:t>Omgeving: Goed ingerichte werkplek.</a:t>
            </a:r>
          </a:p>
          <a:p>
            <a:r>
              <a:rPr lang="nl-NL"/>
              <a:t>Belangrijk:</a:t>
            </a:r>
          </a:p>
          <a:p>
            <a:pPr lvl="1"/>
            <a:r>
              <a:rPr lang="nl-NL"/>
              <a:t>Registreren van ongevallen en bijna-ongevallen.</a:t>
            </a:r>
          </a:p>
          <a:p>
            <a:pPr lvl="1"/>
            <a:r>
              <a:rPr lang="nl-NL"/>
              <a:t>Arbowet verplicht melding van ernstige/dodelijke ongevallen bij NLA.</a:t>
            </a:r>
          </a:p>
        </p:txBody>
      </p:sp>
      <p:sp>
        <p:nvSpPr>
          <p:cNvPr id="3" name="Titel 2">
            <a:extLst>
              <a:ext uri="{FF2B5EF4-FFF2-40B4-BE49-F238E27FC236}">
                <a16:creationId xmlns:a16="http://schemas.microsoft.com/office/drawing/2014/main" id="{91C2B62E-B0E4-19F8-4CBC-FF717784D746}"/>
              </a:ext>
            </a:extLst>
          </p:cNvPr>
          <p:cNvSpPr>
            <a:spLocks noGrp="1"/>
          </p:cNvSpPr>
          <p:nvPr>
            <p:ph type="title"/>
          </p:nvPr>
        </p:nvSpPr>
        <p:spPr/>
        <p:txBody>
          <a:bodyPr/>
          <a:lstStyle/>
          <a:p>
            <a:r>
              <a:rPr lang="nl-NL" b="1"/>
              <a:t>Preventief beleid &amp; RI&amp;E</a:t>
            </a:r>
          </a:p>
        </p:txBody>
      </p:sp>
    </p:spTree>
    <p:extLst>
      <p:ext uri="{BB962C8B-B14F-4D97-AF65-F5344CB8AC3E}">
        <p14:creationId xmlns:p14="http://schemas.microsoft.com/office/powerpoint/2010/main" val="755780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0C49637-DB23-FC0C-F229-9BD878E18A01}"/>
              </a:ext>
            </a:extLst>
          </p:cNvPr>
          <p:cNvSpPr>
            <a:spLocks noGrp="1"/>
          </p:cNvSpPr>
          <p:nvPr>
            <p:ph idx="1"/>
          </p:nvPr>
        </p:nvSpPr>
        <p:spPr/>
        <p:txBody>
          <a:bodyPr>
            <a:normAutofit lnSpcReduction="10000"/>
          </a:bodyPr>
          <a:lstStyle/>
          <a:p>
            <a:r>
              <a:rPr lang="nl-NL" dirty="0"/>
              <a:t>Preventief VGM-beleid:</a:t>
            </a:r>
          </a:p>
          <a:p>
            <a:pPr lvl="1"/>
            <a:r>
              <a:rPr lang="nl-NL" dirty="0"/>
              <a:t>Mens: juiste opleiding en ervaring.</a:t>
            </a:r>
          </a:p>
          <a:p>
            <a:pPr lvl="1"/>
            <a:r>
              <a:rPr lang="nl-NL" dirty="0"/>
              <a:t>Organisatie: juiste medewerker op juiste plaats.</a:t>
            </a:r>
          </a:p>
          <a:p>
            <a:pPr lvl="1"/>
            <a:r>
              <a:rPr lang="nl-NL" dirty="0"/>
              <a:t>Techniek: veilige machines en gereedschap.</a:t>
            </a:r>
          </a:p>
          <a:p>
            <a:pPr lvl="1"/>
            <a:r>
              <a:rPr lang="nl-NL" dirty="0"/>
              <a:t>Omgeving: goed ingerichte werkplek.</a:t>
            </a:r>
          </a:p>
          <a:p>
            <a:r>
              <a:rPr lang="nl-NL" dirty="0"/>
              <a:t>Bronnen voor beleid:</a:t>
            </a:r>
          </a:p>
          <a:p>
            <a:pPr lvl="1"/>
            <a:r>
              <a:rPr lang="nl-NL" dirty="0"/>
              <a:t>Ongevallenregister.</a:t>
            </a:r>
          </a:p>
          <a:p>
            <a:pPr lvl="1"/>
            <a:r>
              <a:rPr lang="nl-NL" dirty="0"/>
              <a:t>RI&amp;E + plan van aanpak.</a:t>
            </a:r>
          </a:p>
          <a:p>
            <a:r>
              <a:rPr lang="nl-NL" dirty="0"/>
              <a:t>Ongevallenpiramide:</a:t>
            </a:r>
          </a:p>
          <a:p>
            <a:pPr lvl="1"/>
            <a:r>
              <a:rPr lang="nl-NL" dirty="0"/>
              <a:t>30.000 onveilige handelingen → 3.000 ongevallen</a:t>
            </a:r>
            <a:br>
              <a:rPr lang="nl-NL" dirty="0"/>
            </a:br>
            <a:r>
              <a:rPr lang="nl-NL" dirty="0"/>
              <a:t> → 1 dodelijk ongeval.</a:t>
            </a:r>
          </a:p>
          <a:p>
            <a:pPr lvl="1"/>
            <a:r>
              <a:rPr lang="nl-NL" dirty="0"/>
              <a:t>Aanpakken van onveilige handelingen </a:t>
            </a:r>
            <a:br>
              <a:rPr lang="nl-NL" dirty="0"/>
            </a:br>
            <a:r>
              <a:rPr lang="nl-NL" dirty="0"/>
              <a:t>= minder ernstige ongevallen.</a:t>
            </a:r>
          </a:p>
        </p:txBody>
      </p:sp>
      <p:sp>
        <p:nvSpPr>
          <p:cNvPr id="3" name="Titel 2">
            <a:extLst>
              <a:ext uri="{FF2B5EF4-FFF2-40B4-BE49-F238E27FC236}">
                <a16:creationId xmlns:a16="http://schemas.microsoft.com/office/drawing/2014/main" id="{99CE336B-56FB-37AD-5361-0CF2BBD22664}"/>
              </a:ext>
            </a:extLst>
          </p:cNvPr>
          <p:cNvSpPr>
            <a:spLocks noGrp="1"/>
          </p:cNvSpPr>
          <p:nvPr>
            <p:ph type="title"/>
          </p:nvPr>
        </p:nvSpPr>
        <p:spPr/>
        <p:txBody>
          <a:bodyPr/>
          <a:lstStyle/>
          <a:p>
            <a:r>
              <a:rPr lang="nl-NL" b="1" dirty="0"/>
              <a:t>Preventief beleid &amp; ongevallenpiramide</a:t>
            </a:r>
          </a:p>
        </p:txBody>
      </p:sp>
      <p:pic>
        <p:nvPicPr>
          <p:cNvPr id="5" name="Afbeelding 4">
            <a:extLst>
              <a:ext uri="{FF2B5EF4-FFF2-40B4-BE49-F238E27FC236}">
                <a16:creationId xmlns:a16="http://schemas.microsoft.com/office/drawing/2014/main" id="{9B660677-D07D-1C86-F728-CFE50BEF9D11}"/>
              </a:ext>
            </a:extLst>
          </p:cNvPr>
          <p:cNvPicPr>
            <a:picLocks noChangeAspect="1"/>
          </p:cNvPicPr>
          <p:nvPr/>
        </p:nvPicPr>
        <p:blipFill>
          <a:blip r:embed="rId3"/>
          <a:stretch>
            <a:fillRect/>
          </a:stretch>
        </p:blipFill>
        <p:spPr>
          <a:xfrm>
            <a:off x="6810762" y="4191786"/>
            <a:ext cx="5033176" cy="2301089"/>
          </a:xfrm>
          <a:prstGeom prst="rect">
            <a:avLst/>
          </a:prstGeom>
        </p:spPr>
      </p:pic>
    </p:spTree>
    <p:extLst>
      <p:ext uri="{BB962C8B-B14F-4D97-AF65-F5344CB8AC3E}">
        <p14:creationId xmlns:p14="http://schemas.microsoft.com/office/powerpoint/2010/main" val="1525784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0CB9834-C91C-C1A6-092C-DFD6F8A8DBFC}"/>
              </a:ext>
            </a:extLst>
          </p:cNvPr>
          <p:cNvSpPr>
            <a:spLocks noGrp="1"/>
          </p:cNvSpPr>
          <p:nvPr>
            <p:ph idx="1"/>
          </p:nvPr>
        </p:nvSpPr>
        <p:spPr/>
        <p:txBody>
          <a:bodyPr>
            <a:normAutofit fontScale="92500" lnSpcReduction="20000"/>
          </a:bodyPr>
          <a:lstStyle/>
          <a:p>
            <a:r>
              <a:rPr lang="nl-NL" dirty="0"/>
              <a:t>Dominotheorie – 5 stappen:</a:t>
            </a:r>
          </a:p>
          <a:p>
            <a:pPr marL="914400" lvl="1" indent="-457200">
              <a:buFont typeface="+mj-lt"/>
              <a:buAutoNum type="arabicPeriod"/>
            </a:pPr>
            <a:r>
              <a:rPr lang="nl-NL" dirty="0"/>
              <a:t>Achtergrond (beleid, cultuur).</a:t>
            </a:r>
          </a:p>
          <a:p>
            <a:pPr marL="914400" lvl="1" indent="-457200">
              <a:buFont typeface="+mj-lt"/>
              <a:buAutoNum type="arabicPeriod"/>
            </a:pPr>
            <a:r>
              <a:rPr lang="nl-NL" dirty="0"/>
              <a:t>Menselijk falen (kennis, motivatie, leiding).</a:t>
            </a:r>
          </a:p>
          <a:p>
            <a:pPr marL="914400" lvl="1" indent="-457200">
              <a:buFont typeface="+mj-lt"/>
              <a:buAutoNum type="arabicPeriod"/>
            </a:pPr>
            <a:r>
              <a:rPr lang="nl-NL" dirty="0"/>
              <a:t>Directe oorzaken (onveilig handelen/situatie).</a:t>
            </a:r>
          </a:p>
          <a:p>
            <a:pPr marL="914400" lvl="1" indent="-457200">
              <a:buFont typeface="+mj-lt"/>
              <a:buAutoNum type="arabicPeriod"/>
            </a:pPr>
            <a:r>
              <a:rPr lang="nl-NL" dirty="0"/>
              <a:t>Ongeval.</a:t>
            </a:r>
          </a:p>
          <a:p>
            <a:pPr marL="914400" lvl="1" indent="-457200">
              <a:buFont typeface="+mj-lt"/>
              <a:buAutoNum type="arabicPeriod"/>
            </a:pPr>
            <a:r>
              <a:rPr lang="nl-NL" dirty="0"/>
              <a:t>Letsel/schade.</a:t>
            </a:r>
          </a:p>
          <a:p>
            <a:r>
              <a:rPr lang="nl-NL" dirty="0"/>
              <a:t>Acties leidinggevende:</a:t>
            </a:r>
          </a:p>
          <a:p>
            <a:pPr lvl="1"/>
            <a:r>
              <a:rPr lang="nl-NL" dirty="0"/>
              <a:t>Corrigeer onveilige handelingen.</a:t>
            </a:r>
          </a:p>
          <a:p>
            <a:pPr lvl="1"/>
            <a:r>
              <a:rPr lang="nl-NL" dirty="0"/>
              <a:t>Voer inspecties uit.</a:t>
            </a:r>
          </a:p>
          <a:p>
            <a:pPr lvl="1"/>
            <a:r>
              <a:rPr lang="nl-NL" dirty="0"/>
              <a:t>Bespreek veiligheid (</a:t>
            </a:r>
            <a:r>
              <a:rPr lang="nl-NL" dirty="0" err="1"/>
              <a:t>toolboxmeeting</a:t>
            </a:r>
            <a:r>
              <a:rPr lang="nl-NL" dirty="0"/>
              <a:t>).</a:t>
            </a:r>
          </a:p>
          <a:p>
            <a:pPr lvl="1"/>
            <a:r>
              <a:rPr lang="nl-NL" dirty="0"/>
              <a:t>Toezicht op procedures.</a:t>
            </a:r>
          </a:p>
          <a:p>
            <a:pPr lvl="1"/>
            <a:r>
              <a:rPr lang="nl-NL" dirty="0"/>
              <a:t>Geef instructies en verbeterpunten.</a:t>
            </a:r>
          </a:p>
          <a:p>
            <a:r>
              <a:rPr lang="nl-NL" dirty="0"/>
              <a:t>Acties directie:</a:t>
            </a:r>
          </a:p>
          <a:p>
            <a:pPr lvl="1"/>
            <a:r>
              <a:rPr lang="nl-NL" dirty="0"/>
              <a:t>Meerjarenplan voor veiligheid.</a:t>
            </a:r>
          </a:p>
          <a:p>
            <a:pPr lvl="1"/>
            <a:r>
              <a:rPr lang="nl-NL" dirty="0"/>
              <a:t>Duidelijke doelstellingen en maatregelen.</a:t>
            </a:r>
          </a:p>
        </p:txBody>
      </p:sp>
      <p:sp>
        <p:nvSpPr>
          <p:cNvPr id="3" name="Titel 2">
            <a:extLst>
              <a:ext uri="{FF2B5EF4-FFF2-40B4-BE49-F238E27FC236}">
                <a16:creationId xmlns:a16="http://schemas.microsoft.com/office/drawing/2014/main" id="{0DC95192-8C24-08AD-EE9D-CC1FD7D13F5A}"/>
              </a:ext>
            </a:extLst>
          </p:cNvPr>
          <p:cNvSpPr>
            <a:spLocks noGrp="1"/>
          </p:cNvSpPr>
          <p:nvPr>
            <p:ph type="title"/>
          </p:nvPr>
        </p:nvSpPr>
        <p:spPr/>
        <p:txBody>
          <a:bodyPr/>
          <a:lstStyle/>
          <a:p>
            <a:r>
              <a:rPr lang="nl-NL" b="1" dirty="0"/>
              <a:t>Oorzaken-gevolgenreeks &amp; acties</a:t>
            </a:r>
          </a:p>
        </p:txBody>
      </p:sp>
      <p:pic>
        <p:nvPicPr>
          <p:cNvPr id="5" name="Afbeelding 4">
            <a:extLst>
              <a:ext uri="{FF2B5EF4-FFF2-40B4-BE49-F238E27FC236}">
                <a16:creationId xmlns:a16="http://schemas.microsoft.com/office/drawing/2014/main" id="{7F2BCA1A-9E81-F94F-CB3A-A09F41842C7E}"/>
              </a:ext>
            </a:extLst>
          </p:cNvPr>
          <p:cNvPicPr>
            <a:picLocks noChangeAspect="1"/>
          </p:cNvPicPr>
          <p:nvPr/>
        </p:nvPicPr>
        <p:blipFill>
          <a:blip r:embed="rId3"/>
          <a:stretch>
            <a:fillRect/>
          </a:stretch>
        </p:blipFill>
        <p:spPr>
          <a:xfrm>
            <a:off x="5702711" y="4001294"/>
            <a:ext cx="6410632" cy="2010984"/>
          </a:xfrm>
          <a:prstGeom prst="rect">
            <a:avLst/>
          </a:prstGeom>
        </p:spPr>
      </p:pic>
    </p:spTree>
    <p:extLst>
      <p:ext uri="{BB962C8B-B14F-4D97-AF65-F5344CB8AC3E}">
        <p14:creationId xmlns:p14="http://schemas.microsoft.com/office/powerpoint/2010/main" val="1264203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1B423E8-21E2-1B02-E2C2-6B1C1C8612C6}"/>
              </a:ext>
            </a:extLst>
          </p:cNvPr>
          <p:cNvSpPr>
            <a:spLocks noGrp="1"/>
          </p:cNvSpPr>
          <p:nvPr>
            <p:ph idx="1"/>
          </p:nvPr>
        </p:nvSpPr>
        <p:spPr/>
        <p:txBody>
          <a:bodyPr>
            <a:normAutofit fontScale="85000" lnSpcReduction="20000"/>
          </a:bodyPr>
          <a:lstStyle/>
          <a:p>
            <a:pPr marL="0" indent="0">
              <a:buNone/>
            </a:pPr>
            <a:r>
              <a:rPr lang="nl-NL" sz="2600" b="1" dirty="0"/>
              <a:t>TRA – Taak Risico Analyse</a:t>
            </a:r>
          </a:p>
          <a:p>
            <a:pPr marL="0" indent="0">
              <a:buNone/>
            </a:pPr>
            <a:endParaRPr lang="nl-NL" b="1" dirty="0"/>
          </a:p>
          <a:p>
            <a:pPr marL="0" indent="0">
              <a:buNone/>
            </a:pPr>
            <a:r>
              <a:rPr lang="nl-NL" dirty="0"/>
              <a:t>Waarom?</a:t>
            </a:r>
          </a:p>
          <a:p>
            <a:pPr lvl="1"/>
            <a:r>
              <a:rPr lang="nl-NL" dirty="0"/>
              <a:t>Voorkomen van ongelukken en schade.</a:t>
            </a:r>
          </a:p>
          <a:p>
            <a:r>
              <a:rPr lang="nl-NL" dirty="0"/>
              <a:t>Wat is TRA (Taak Risico Analyse)?</a:t>
            </a:r>
          </a:p>
          <a:p>
            <a:pPr lvl="1"/>
            <a:r>
              <a:rPr lang="nl-NL" dirty="0"/>
              <a:t>Schriftelijke analyse bij gevaarlijk of complex werk.</a:t>
            </a:r>
          </a:p>
          <a:p>
            <a:pPr lvl="1"/>
            <a:r>
              <a:rPr lang="nl-NL" dirty="0"/>
              <a:t>Bekijkt: gevaren, risico’s, maatregelen.</a:t>
            </a:r>
          </a:p>
          <a:p>
            <a:r>
              <a:rPr lang="nl-NL" dirty="0"/>
              <a:t>Stappen:</a:t>
            </a:r>
          </a:p>
          <a:p>
            <a:pPr marL="914400" lvl="1" indent="-457200">
              <a:buFont typeface="+mj-lt"/>
              <a:buAutoNum type="arabicPeriod"/>
            </a:pPr>
            <a:r>
              <a:rPr lang="nl-NL" dirty="0"/>
              <a:t>Voorbereiding</a:t>
            </a:r>
          </a:p>
          <a:p>
            <a:pPr marL="914400" lvl="1" indent="-457200">
              <a:buFont typeface="+mj-lt"/>
              <a:buAutoNum type="arabicPeriod"/>
            </a:pPr>
            <a:r>
              <a:rPr lang="nl-NL" dirty="0"/>
              <a:t>Gevaren identificeren</a:t>
            </a:r>
          </a:p>
          <a:p>
            <a:pPr marL="914400" lvl="1" indent="-457200">
              <a:buFont typeface="+mj-lt"/>
              <a:buAutoNum type="arabicPeriod"/>
            </a:pPr>
            <a:r>
              <a:rPr lang="nl-NL" dirty="0"/>
              <a:t>Risico’s beoordelen</a:t>
            </a:r>
          </a:p>
          <a:p>
            <a:pPr marL="914400" lvl="1" indent="-457200">
              <a:buFont typeface="+mj-lt"/>
              <a:buAutoNum type="arabicPeriod"/>
            </a:pPr>
            <a:r>
              <a:rPr lang="nl-NL" dirty="0"/>
              <a:t>Maatregelen bepalen</a:t>
            </a:r>
          </a:p>
          <a:p>
            <a:pPr marL="914400" lvl="1" indent="-457200">
              <a:buFont typeface="+mj-lt"/>
              <a:buAutoNum type="arabicPeriod"/>
            </a:pPr>
            <a:r>
              <a:rPr lang="nl-NL" dirty="0"/>
              <a:t>Evaluatie</a:t>
            </a:r>
          </a:p>
          <a:p>
            <a:r>
              <a:rPr lang="nl-NL" dirty="0"/>
              <a:t>Doel:</a:t>
            </a:r>
          </a:p>
          <a:p>
            <a:pPr lvl="1"/>
            <a:r>
              <a:rPr lang="nl-NL" dirty="0"/>
              <a:t>Afspraken maken om werk veilig uit te voeren.</a:t>
            </a:r>
          </a:p>
          <a:p>
            <a:pPr marL="457200" lvl="1" indent="0">
              <a:buNone/>
            </a:pPr>
            <a:endParaRPr lang="nl-NL" dirty="0"/>
          </a:p>
        </p:txBody>
      </p:sp>
      <p:sp>
        <p:nvSpPr>
          <p:cNvPr id="3" name="Titel 2">
            <a:extLst>
              <a:ext uri="{FF2B5EF4-FFF2-40B4-BE49-F238E27FC236}">
                <a16:creationId xmlns:a16="http://schemas.microsoft.com/office/drawing/2014/main" id="{A4C56408-E940-C964-9D89-B141B91A157F}"/>
              </a:ext>
            </a:extLst>
          </p:cNvPr>
          <p:cNvSpPr>
            <a:spLocks noGrp="1"/>
          </p:cNvSpPr>
          <p:nvPr>
            <p:ph type="title"/>
          </p:nvPr>
        </p:nvSpPr>
        <p:spPr/>
        <p:txBody>
          <a:bodyPr/>
          <a:lstStyle/>
          <a:p>
            <a:r>
              <a:rPr lang="nl-NL" b="1" dirty="0"/>
              <a:t>3.4 Taak Risico Analyse en Laatste Minuut</a:t>
            </a:r>
            <a:br>
              <a:rPr lang="nl-NL" b="1" dirty="0"/>
            </a:br>
            <a:r>
              <a:rPr lang="nl-NL" b="1" dirty="0"/>
              <a:t>Risico Analyse</a:t>
            </a:r>
          </a:p>
        </p:txBody>
      </p:sp>
      <p:pic>
        <p:nvPicPr>
          <p:cNvPr id="5" name="Afbeelding 4">
            <a:extLst>
              <a:ext uri="{FF2B5EF4-FFF2-40B4-BE49-F238E27FC236}">
                <a16:creationId xmlns:a16="http://schemas.microsoft.com/office/drawing/2014/main" id="{C1CD2F0A-63AD-449C-CE6C-5F8FD03085B5}"/>
              </a:ext>
            </a:extLst>
          </p:cNvPr>
          <p:cNvPicPr>
            <a:picLocks noChangeAspect="1"/>
          </p:cNvPicPr>
          <p:nvPr/>
        </p:nvPicPr>
        <p:blipFill>
          <a:blip r:embed="rId2"/>
          <a:stretch>
            <a:fillRect/>
          </a:stretch>
        </p:blipFill>
        <p:spPr>
          <a:xfrm>
            <a:off x="6199833" y="3702598"/>
            <a:ext cx="5917248" cy="2474365"/>
          </a:xfrm>
          <a:prstGeom prst="rect">
            <a:avLst/>
          </a:prstGeom>
        </p:spPr>
      </p:pic>
    </p:spTree>
    <p:extLst>
      <p:ext uri="{BB962C8B-B14F-4D97-AF65-F5344CB8AC3E}">
        <p14:creationId xmlns:p14="http://schemas.microsoft.com/office/powerpoint/2010/main" val="95781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2D5636D-4544-0A08-B7FB-BFFA157EC960}"/>
              </a:ext>
            </a:extLst>
          </p:cNvPr>
          <p:cNvSpPr>
            <a:spLocks noGrp="1"/>
          </p:cNvSpPr>
          <p:nvPr>
            <p:ph idx="1"/>
          </p:nvPr>
        </p:nvSpPr>
        <p:spPr>
          <a:xfrm>
            <a:off x="838200" y="1368425"/>
            <a:ext cx="10515600" cy="4456642"/>
          </a:xfrm>
        </p:spPr>
        <p:txBody>
          <a:bodyPr>
            <a:normAutofit fontScale="92500" lnSpcReduction="20000"/>
          </a:bodyPr>
          <a:lstStyle/>
          <a:p>
            <a:pPr marL="457200" indent="-457200">
              <a:buAutoNum type="arabicPeriod"/>
            </a:pPr>
            <a:r>
              <a:rPr lang="nl-NL" dirty="0"/>
              <a:t>Regelgeving en veiligheidsregels</a:t>
            </a:r>
          </a:p>
          <a:p>
            <a:pPr marL="457200" indent="-457200">
              <a:buAutoNum type="arabicPeriod"/>
            </a:pPr>
            <a:r>
              <a:rPr lang="nl-NL" dirty="0"/>
              <a:t>Veilig werken en overleg</a:t>
            </a:r>
          </a:p>
          <a:p>
            <a:pPr marL="457200" indent="-457200">
              <a:buAutoNum type="arabicPeriod"/>
            </a:pPr>
            <a:r>
              <a:rPr lang="nl-NL" dirty="0" err="1"/>
              <a:t>Arbeidshygiënische</a:t>
            </a:r>
            <a:r>
              <a:rPr lang="nl-NL" dirty="0"/>
              <a:t> strategie en preventie</a:t>
            </a:r>
          </a:p>
          <a:p>
            <a:pPr marL="457200" indent="-457200">
              <a:buAutoNum type="arabicPeriod"/>
            </a:pPr>
            <a:r>
              <a:rPr lang="nl-NL" dirty="0"/>
              <a:t>De werkplek</a:t>
            </a:r>
          </a:p>
          <a:p>
            <a:pPr marL="457200" indent="-457200">
              <a:buAutoNum type="arabicPeriod"/>
            </a:pPr>
            <a:r>
              <a:rPr lang="nl-NL" dirty="0"/>
              <a:t>Persoonlijke beschermingsmiddelen</a:t>
            </a:r>
          </a:p>
          <a:p>
            <a:pPr marL="457200" indent="-457200">
              <a:buAutoNum type="arabicPeriod"/>
            </a:pPr>
            <a:r>
              <a:rPr lang="nl-NL" dirty="0"/>
              <a:t>Arbeidsmiddelen</a:t>
            </a:r>
          </a:p>
          <a:p>
            <a:pPr marL="457200" indent="-457200">
              <a:buAutoNum type="arabicPeriod"/>
            </a:pPr>
            <a:r>
              <a:rPr lang="nl-NL" dirty="0"/>
              <a:t>Specifieke werkomstandigheden</a:t>
            </a:r>
          </a:p>
          <a:p>
            <a:pPr marL="457200" indent="-457200">
              <a:buAutoNum type="arabicPeriod"/>
            </a:pPr>
            <a:r>
              <a:rPr lang="nl-NL" dirty="0"/>
              <a:t>Gevaarlijke stoffen</a:t>
            </a:r>
          </a:p>
          <a:p>
            <a:pPr marL="457200" indent="-457200">
              <a:buAutoNum type="arabicPeriod"/>
            </a:pPr>
            <a:r>
              <a:rPr lang="nl-NL" dirty="0"/>
              <a:t>Elektriciteit</a:t>
            </a:r>
          </a:p>
          <a:p>
            <a:pPr marL="457200" indent="-457200">
              <a:buAutoNum type="arabicPeriod"/>
            </a:pPr>
            <a:r>
              <a:rPr lang="nl-NL" dirty="0"/>
              <a:t>Brand en explosie</a:t>
            </a:r>
          </a:p>
          <a:p>
            <a:pPr marL="457200" indent="-457200">
              <a:buAutoNum type="arabicPeriod"/>
            </a:pPr>
            <a:r>
              <a:rPr lang="nl-NL" dirty="0"/>
              <a:t>Ongevallen</a:t>
            </a:r>
          </a:p>
          <a:p>
            <a:pPr marL="457200" indent="-457200">
              <a:buAutoNum type="arabicPeriod"/>
            </a:pPr>
            <a:r>
              <a:rPr lang="nl-NL" dirty="0"/>
              <a:t>Noodsituaties	</a:t>
            </a:r>
          </a:p>
          <a:p>
            <a:pPr marL="457200" indent="-457200">
              <a:buAutoNum type="arabicPeriod"/>
            </a:pPr>
            <a:endParaRPr lang="nl-NL" dirty="0"/>
          </a:p>
        </p:txBody>
      </p:sp>
      <p:sp>
        <p:nvSpPr>
          <p:cNvPr id="3" name="Titel 2">
            <a:extLst>
              <a:ext uri="{FF2B5EF4-FFF2-40B4-BE49-F238E27FC236}">
                <a16:creationId xmlns:a16="http://schemas.microsoft.com/office/drawing/2014/main" id="{F6EBA794-BB14-4984-6BA6-5E5618F7B2A7}"/>
              </a:ext>
            </a:extLst>
          </p:cNvPr>
          <p:cNvSpPr>
            <a:spLocks noGrp="1"/>
          </p:cNvSpPr>
          <p:nvPr>
            <p:ph type="title"/>
          </p:nvPr>
        </p:nvSpPr>
        <p:spPr>
          <a:xfrm>
            <a:off x="838200" y="365125"/>
            <a:ext cx="10515600" cy="911225"/>
          </a:xfrm>
        </p:spPr>
        <p:txBody>
          <a:bodyPr>
            <a:normAutofit/>
          </a:bodyPr>
          <a:lstStyle/>
          <a:p>
            <a:r>
              <a:rPr lang="nl-NL" sz="3200" b="1"/>
              <a:t>Hoofdstukken</a:t>
            </a:r>
          </a:p>
        </p:txBody>
      </p:sp>
    </p:spTree>
    <p:extLst>
      <p:ext uri="{BB962C8B-B14F-4D97-AF65-F5344CB8AC3E}">
        <p14:creationId xmlns:p14="http://schemas.microsoft.com/office/powerpoint/2010/main" val="2922262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2F6C963-85E5-FF75-584C-88DAA8068981}"/>
              </a:ext>
            </a:extLst>
          </p:cNvPr>
          <p:cNvSpPr>
            <a:spLocks noGrp="1"/>
          </p:cNvSpPr>
          <p:nvPr>
            <p:ph idx="1"/>
          </p:nvPr>
        </p:nvSpPr>
        <p:spPr/>
        <p:txBody>
          <a:bodyPr>
            <a:normAutofit fontScale="92500" lnSpcReduction="20000"/>
          </a:bodyPr>
          <a:lstStyle/>
          <a:p>
            <a:pPr marL="0" indent="0">
              <a:buNone/>
            </a:pPr>
            <a:r>
              <a:rPr lang="nl-NL" sz="2600" b="1" dirty="0"/>
              <a:t>LMRA – slim starten = veilig werken</a:t>
            </a:r>
          </a:p>
          <a:p>
            <a:pPr marL="0" indent="0">
              <a:buNone/>
            </a:pPr>
            <a:endParaRPr lang="nl-NL" b="1" dirty="0"/>
          </a:p>
          <a:p>
            <a:r>
              <a:rPr lang="nl-NL" dirty="0"/>
              <a:t>Wat is LMRA?</a:t>
            </a:r>
          </a:p>
          <a:p>
            <a:pPr lvl="1"/>
            <a:r>
              <a:rPr lang="nl-NL" dirty="0"/>
              <a:t>Korte veiligheidscheck vlak voor start.</a:t>
            </a:r>
          </a:p>
          <a:p>
            <a:pPr lvl="1"/>
            <a:r>
              <a:rPr lang="nl-NL" dirty="0"/>
              <a:t>Denkproces om risico’s te herkennen.</a:t>
            </a:r>
          </a:p>
          <a:p>
            <a:r>
              <a:rPr lang="nl-NL" dirty="0"/>
              <a:t>Wanneer doen?</a:t>
            </a:r>
          </a:p>
          <a:p>
            <a:pPr lvl="1"/>
            <a:r>
              <a:rPr lang="nl-NL" dirty="0"/>
              <a:t>Voor elke taak, na pauze, bij nieuwe omstandigheden.</a:t>
            </a:r>
          </a:p>
          <a:p>
            <a:r>
              <a:rPr lang="nl-NL" dirty="0"/>
              <a:t>Je kijkt naar:</a:t>
            </a:r>
          </a:p>
          <a:p>
            <a:pPr lvl="1"/>
            <a:r>
              <a:rPr lang="nl-NL" dirty="0"/>
              <a:t>Is het veilig om te starten?</a:t>
            </a:r>
          </a:p>
          <a:p>
            <a:pPr lvl="1"/>
            <a:r>
              <a:rPr lang="nl-NL" dirty="0"/>
              <a:t>Zijn er nieuwe risico’s?</a:t>
            </a:r>
          </a:p>
          <a:p>
            <a:pPr lvl="1"/>
            <a:r>
              <a:rPr lang="nl-NL" dirty="0"/>
              <a:t>Heb ik juiste PBM en middelen?</a:t>
            </a:r>
          </a:p>
          <a:p>
            <a:r>
              <a:rPr lang="nl-NL" dirty="0"/>
              <a:t>Kenmerk:</a:t>
            </a:r>
          </a:p>
          <a:p>
            <a:pPr lvl="1"/>
            <a:r>
              <a:rPr lang="nl-NL" dirty="0"/>
              <a:t>Zelf uitvoeren</a:t>
            </a:r>
          </a:p>
          <a:p>
            <a:pPr lvl="1"/>
            <a:r>
              <a:rPr lang="nl-NL" dirty="0"/>
              <a:t>Bedrijf moet procedure/instructie hebben.</a:t>
            </a:r>
          </a:p>
        </p:txBody>
      </p:sp>
      <p:sp>
        <p:nvSpPr>
          <p:cNvPr id="3" name="Titel 2">
            <a:extLst>
              <a:ext uri="{FF2B5EF4-FFF2-40B4-BE49-F238E27FC236}">
                <a16:creationId xmlns:a16="http://schemas.microsoft.com/office/drawing/2014/main" id="{8838E7CA-D456-8ACC-DFF3-00E5950DB913}"/>
              </a:ext>
            </a:extLst>
          </p:cNvPr>
          <p:cNvSpPr>
            <a:spLocks noGrp="1"/>
          </p:cNvSpPr>
          <p:nvPr>
            <p:ph type="title"/>
          </p:nvPr>
        </p:nvSpPr>
        <p:spPr/>
        <p:txBody>
          <a:bodyPr/>
          <a:lstStyle/>
          <a:p>
            <a:r>
              <a:rPr lang="fi-FI" b="1"/>
              <a:t>Laatste Minuut Risico Analyse (LMRA)</a:t>
            </a:r>
            <a:endParaRPr lang="nl-NL" b="1"/>
          </a:p>
        </p:txBody>
      </p:sp>
      <p:pic>
        <p:nvPicPr>
          <p:cNvPr id="5" name="Afbeelding 4">
            <a:extLst>
              <a:ext uri="{FF2B5EF4-FFF2-40B4-BE49-F238E27FC236}">
                <a16:creationId xmlns:a16="http://schemas.microsoft.com/office/drawing/2014/main" id="{A75F19C7-7A8B-DA8D-3631-B3A4FB63A910}"/>
              </a:ext>
            </a:extLst>
          </p:cNvPr>
          <p:cNvPicPr>
            <a:picLocks noChangeAspect="1"/>
          </p:cNvPicPr>
          <p:nvPr/>
        </p:nvPicPr>
        <p:blipFill>
          <a:blip r:embed="rId2"/>
          <a:stretch>
            <a:fillRect/>
          </a:stretch>
        </p:blipFill>
        <p:spPr>
          <a:xfrm>
            <a:off x="6933831" y="2827120"/>
            <a:ext cx="5019218" cy="3349843"/>
          </a:xfrm>
          <a:prstGeom prst="rect">
            <a:avLst/>
          </a:prstGeom>
        </p:spPr>
      </p:pic>
    </p:spTree>
    <p:extLst>
      <p:ext uri="{BB962C8B-B14F-4D97-AF65-F5344CB8AC3E}">
        <p14:creationId xmlns:p14="http://schemas.microsoft.com/office/powerpoint/2010/main" val="3249890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65DED0A-28CE-B94D-A76D-9D11A94132AC}"/>
              </a:ext>
            </a:extLst>
          </p:cNvPr>
          <p:cNvSpPr>
            <a:spLocks noGrp="1"/>
          </p:cNvSpPr>
          <p:nvPr>
            <p:ph idx="1"/>
          </p:nvPr>
        </p:nvSpPr>
        <p:spPr/>
        <p:txBody>
          <a:bodyPr>
            <a:normAutofit fontScale="92500" lnSpcReduction="20000"/>
          </a:bodyPr>
          <a:lstStyle/>
          <a:p>
            <a:pPr marL="0" indent="0">
              <a:buNone/>
            </a:pPr>
            <a:r>
              <a:rPr lang="nl-NL" b="1" dirty="0"/>
              <a:t>Belangrijke VGM-taken van de leidinggevende</a:t>
            </a:r>
          </a:p>
          <a:p>
            <a:pPr marL="0" indent="0">
              <a:buNone/>
            </a:pPr>
            <a:endParaRPr lang="nl-NL" b="1" dirty="0"/>
          </a:p>
          <a:p>
            <a:r>
              <a:rPr lang="nl-NL" dirty="0"/>
              <a:t>Sleutelrol: waarborgt veiligheid, gezondheid en milieu.</a:t>
            </a:r>
          </a:p>
          <a:p>
            <a:r>
              <a:rPr lang="nl-NL" dirty="0"/>
              <a:t>Taken:</a:t>
            </a:r>
          </a:p>
          <a:p>
            <a:pPr lvl="1"/>
            <a:r>
              <a:rPr lang="nl-NL" dirty="0"/>
              <a:t>Advies geven over verbeteringen.</a:t>
            </a:r>
          </a:p>
          <a:p>
            <a:pPr lvl="1"/>
            <a:r>
              <a:rPr lang="nl-NL" dirty="0"/>
              <a:t>Onderzoeken van ongevallen en incidenten.</a:t>
            </a:r>
          </a:p>
          <a:p>
            <a:pPr lvl="1"/>
            <a:r>
              <a:rPr lang="nl-NL" dirty="0"/>
              <a:t>Controleren van arbeidsmiddelen en PBM.</a:t>
            </a:r>
          </a:p>
          <a:p>
            <a:pPr lvl="1"/>
            <a:r>
              <a:rPr lang="nl-NL" dirty="0"/>
              <a:t>Inwinnen van advies bij arbodienst/kerndeskundigen.</a:t>
            </a:r>
          </a:p>
          <a:p>
            <a:pPr lvl="1"/>
            <a:r>
              <a:rPr lang="nl-NL" dirty="0"/>
              <a:t>Bekwaamheid medewerkers verifiëren.</a:t>
            </a:r>
          </a:p>
          <a:p>
            <a:pPr lvl="1"/>
            <a:r>
              <a:rPr lang="nl-NL" dirty="0"/>
              <a:t>Toezicht op naleving van instructies.</a:t>
            </a:r>
          </a:p>
          <a:p>
            <a:pPr lvl="1"/>
            <a:r>
              <a:rPr lang="nl-NL" dirty="0"/>
              <a:t>Organiseren van introductie nieuwe medewerkers.</a:t>
            </a:r>
          </a:p>
          <a:p>
            <a:pPr lvl="1"/>
            <a:r>
              <a:rPr lang="nl-NL" dirty="0"/>
              <a:t>Meewerken aan RI&amp;E en TRA.</a:t>
            </a:r>
          </a:p>
          <a:p>
            <a:pPr lvl="1"/>
            <a:r>
              <a:rPr lang="nl-NL" dirty="0"/>
              <a:t>Uitvoeren van veiligheidsinspecties.</a:t>
            </a:r>
          </a:p>
          <a:p>
            <a:pPr lvl="1"/>
            <a:r>
              <a:rPr lang="nl-NL" dirty="0"/>
              <a:t>Organiseren van </a:t>
            </a:r>
            <a:r>
              <a:rPr lang="nl-NL" dirty="0" err="1"/>
              <a:t>toolboxmeetings</a:t>
            </a:r>
            <a:r>
              <a:rPr lang="nl-NL" dirty="0"/>
              <a:t>.</a:t>
            </a:r>
          </a:p>
        </p:txBody>
      </p:sp>
      <p:sp>
        <p:nvSpPr>
          <p:cNvPr id="3" name="Titel 2">
            <a:extLst>
              <a:ext uri="{FF2B5EF4-FFF2-40B4-BE49-F238E27FC236}">
                <a16:creationId xmlns:a16="http://schemas.microsoft.com/office/drawing/2014/main" id="{F0C2A17D-BE18-4B69-F76A-8C31EEB8EC46}"/>
              </a:ext>
            </a:extLst>
          </p:cNvPr>
          <p:cNvSpPr>
            <a:spLocks noGrp="1"/>
          </p:cNvSpPr>
          <p:nvPr>
            <p:ph type="title"/>
          </p:nvPr>
        </p:nvSpPr>
        <p:spPr/>
        <p:txBody>
          <a:bodyPr/>
          <a:lstStyle/>
          <a:p>
            <a:r>
              <a:rPr lang="nl-NL" b="1" dirty="0"/>
              <a:t>3.5 Preventie en de rol van de</a:t>
            </a:r>
            <a:br>
              <a:rPr lang="nl-NL" b="1" dirty="0"/>
            </a:br>
            <a:r>
              <a:rPr lang="nl-NL" b="1" dirty="0"/>
              <a:t>leidinggevende</a:t>
            </a:r>
          </a:p>
        </p:txBody>
      </p:sp>
    </p:spTree>
    <p:extLst>
      <p:ext uri="{BB962C8B-B14F-4D97-AF65-F5344CB8AC3E}">
        <p14:creationId xmlns:p14="http://schemas.microsoft.com/office/powerpoint/2010/main" val="879639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5F3745-0F16-0D92-AA44-6A519EE52BFC}"/>
              </a:ext>
            </a:extLst>
          </p:cNvPr>
          <p:cNvSpPr>
            <a:spLocks noGrp="1"/>
          </p:cNvSpPr>
          <p:nvPr>
            <p:ph idx="1"/>
          </p:nvPr>
        </p:nvSpPr>
        <p:spPr/>
        <p:txBody>
          <a:bodyPr>
            <a:normAutofit fontScale="92500" lnSpcReduction="20000"/>
          </a:bodyPr>
          <a:lstStyle/>
          <a:p>
            <a:r>
              <a:rPr lang="nl-NL" dirty="0"/>
              <a:t>Voorlichting = veiligheid bevorderen</a:t>
            </a:r>
          </a:p>
          <a:p>
            <a:pPr lvl="1"/>
            <a:r>
              <a:rPr lang="nl-NL" dirty="0"/>
              <a:t>Duidelijke uitleg van instructies.</a:t>
            </a:r>
          </a:p>
          <a:p>
            <a:pPr lvl="1"/>
            <a:r>
              <a:rPr lang="nl-NL" dirty="0"/>
              <a:t>Leg het ‘waarom’ uit.</a:t>
            </a:r>
          </a:p>
          <a:p>
            <a:r>
              <a:rPr lang="nl-NL" dirty="0"/>
              <a:t>Motivatie verbeteren:</a:t>
            </a:r>
          </a:p>
          <a:p>
            <a:pPr lvl="1"/>
            <a:r>
              <a:rPr lang="nl-NL" dirty="0"/>
              <a:t>Leer je team kennen.</a:t>
            </a:r>
          </a:p>
          <a:p>
            <a:pPr lvl="1"/>
            <a:r>
              <a:rPr lang="nl-NL" dirty="0"/>
              <a:t>Geef passende opdrachten.</a:t>
            </a:r>
          </a:p>
          <a:p>
            <a:pPr lvl="1"/>
            <a:r>
              <a:rPr lang="nl-NL" dirty="0"/>
              <a:t>Betrek medewerkers bij beslissingen.</a:t>
            </a:r>
          </a:p>
          <a:p>
            <a:pPr lvl="1"/>
            <a:r>
              <a:rPr lang="nl-NL" dirty="0"/>
              <a:t>Geef feedback en corrigeer met respect.</a:t>
            </a:r>
          </a:p>
          <a:p>
            <a:pPr lvl="1"/>
            <a:r>
              <a:rPr lang="nl-NL" dirty="0"/>
              <a:t>Beoordeel objectief.</a:t>
            </a:r>
          </a:p>
          <a:p>
            <a:pPr lvl="1"/>
            <a:r>
              <a:rPr lang="nl-NL" dirty="0"/>
              <a:t>Wees zelfkritisch en luister actief.</a:t>
            </a:r>
          </a:p>
          <a:p>
            <a:pPr lvl="1"/>
            <a:r>
              <a:rPr lang="nl-NL" dirty="0"/>
              <a:t>Geef het goede voorbeeld → veiligheidscultuur.</a:t>
            </a:r>
          </a:p>
          <a:p>
            <a:r>
              <a:rPr lang="nl-NL" dirty="0"/>
              <a:t>Voorwaarden:</a:t>
            </a:r>
          </a:p>
          <a:p>
            <a:pPr lvl="1"/>
            <a:r>
              <a:rPr lang="nl-NL" dirty="0"/>
              <a:t>Voldoende bevoegdheden en middelen.</a:t>
            </a:r>
          </a:p>
          <a:p>
            <a:pPr lvl="1"/>
            <a:r>
              <a:rPr lang="nl-NL" dirty="0"/>
              <a:t>Vastgelegd in taak-/functieomschrijving.</a:t>
            </a:r>
          </a:p>
        </p:txBody>
      </p:sp>
      <p:sp>
        <p:nvSpPr>
          <p:cNvPr id="3" name="Titel 2">
            <a:extLst>
              <a:ext uri="{FF2B5EF4-FFF2-40B4-BE49-F238E27FC236}">
                <a16:creationId xmlns:a16="http://schemas.microsoft.com/office/drawing/2014/main" id="{14A145DF-14B5-82B6-BD20-4AAC570F2A6C}"/>
              </a:ext>
            </a:extLst>
          </p:cNvPr>
          <p:cNvSpPr>
            <a:spLocks noGrp="1"/>
          </p:cNvSpPr>
          <p:nvPr>
            <p:ph type="title"/>
          </p:nvPr>
        </p:nvSpPr>
        <p:spPr/>
        <p:txBody>
          <a:bodyPr/>
          <a:lstStyle/>
          <a:p>
            <a:r>
              <a:rPr lang="nl-NL" b="1" dirty="0"/>
              <a:t>Voorlichting &amp; motivatie</a:t>
            </a:r>
          </a:p>
        </p:txBody>
      </p:sp>
    </p:spTree>
    <p:extLst>
      <p:ext uri="{BB962C8B-B14F-4D97-AF65-F5344CB8AC3E}">
        <p14:creationId xmlns:p14="http://schemas.microsoft.com/office/powerpoint/2010/main" val="3633022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072A806-6305-CE28-6C9D-A1757BD1912C}"/>
              </a:ext>
            </a:extLst>
          </p:cNvPr>
          <p:cNvSpPr>
            <a:spLocks noGrp="1"/>
          </p:cNvSpPr>
          <p:nvPr>
            <p:ph idx="1"/>
          </p:nvPr>
        </p:nvSpPr>
        <p:spPr/>
        <p:txBody>
          <a:bodyPr>
            <a:normAutofit fontScale="92500" lnSpcReduction="20000"/>
          </a:bodyPr>
          <a:lstStyle/>
          <a:p>
            <a:r>
              <a:rPr lang="nl-NL" dirty="0"/>
              <a:t>RI&amp;E (Risico-Inventarisatie &amp; Evaluatie):</a:t>
            </a:r>
          </a:p>
          <a:p>
            <a:pPr lvl="1"/>
            <a:r>
              <a:rPr lang="nl-NL" dirty="0"/>
              <a:t>Wettelijk verplicht voor elk bedrijf.</a:t>
            </a:r>
          </a:p>
          <a:p>
            <a:pPr lvl="1"/>
            <a:r>
              <a:rPr lang="nl-NL" dirty="0"/>
              <a:t>Toetsing door gecertificeerde </a:t>
            </a:r>
            <a:r>
              <a:rPr lang="nl-NL" dirty="0" err="1"/>
              <a:t>arbodeskundige</a:t>
            </a:r>
            <a:r>
              <a:rPr lang="nl-NL" dirty="0"/>
              <a:t>.</a:t>
            </a:r>
          </a:p>
          <a:p>
            <a:pPr lvl="1"/>
            <a:r>
              <a:rPr lang="nl-NL" dirty="0"/>
              <a:t>Basis voor arbobeleid en risicobeheerssysteem.</a:t>
            </a:r>
          </a:p>
          <a:p>
            <a:r>
              <a:rPr lang="nl-NL" dirty="0"/>
              <a:t>Rol leidinggevende:</a:t>
            </a:r>
          </a:p>
          <a:p>
            <a:pPr lvl="1"/>
            <a:r>
              <a:rPr lang="nl-NL" dirty="0"/>
              <a:t>Opstellen RI&amp;E.</a:t>
            </a:r>
          </a:p>
          <a:p>
            <a:pPr lvl="1"/>
            <a:r>
              <a:rPr lang="nl-NL" dirty="0"/>
              <a:t>Uitvoeren actiepunten.</a:t>
            </a:r>
          </a:p>
          <a:p>
            <a:pPr lvl="1"/>
            <a:r>
              <a:rPr lang="nl-NL" dirty="0"/>
              <a:t>Informeren medewerkers.</a:t>
            </a:r>
          </a:p>
          <a:p>
            <a:pPr lvl="1"/>
            <a:r>
              <a:rPr lang="nl-NL" dirty="0"/>
              <a:t>Terugkoppeling naar management.</a:t>
            </a:r>
          </a:p>
          <a:p>
            <a:r>
              <a:rPr lang="nl-NL" dirty="0"/>
              <a:t>V&amp;G-jaarplan:</a:t>
            </a:r>
          </a:p>
          <a:p>
            <a:pPr lvl="1"/>
            <a:r>
              <a:rPr lang="nl-NL" dirty="0"/>
              <a:t>Schriftelijk plan voor verbetering arbeidsomstandigheden.</a:t>
            </a:r>
          </a:p>
          <a:p>
            <a:pPr lvl="2"/>
            <a:r>
              <a:rPr lang="nl-NL" dirty="0"/>
              <a:t>Bevat:</a:t>
            </a:r>
          </a:p>
          <a:p>
            <a:pPr lvl="3"/>
            <a:r>
              <a:rPr lang="nl-NL" dirty="0"/>
              <a:t>Doelstellingen.</a:t>
            </a:r>
          </a:p>
          <a:p>
            <a:pPr lvl="3"/>
            <a:r>
              <a:rPr lang="nl-NL" dirty="0"/>
              <a:t>Preventiemaatregelen.</a:t>
            </a:r>
          </a:p>
          <a:p>
            <a:pPr lvl="3"/>
            <a:r>
              <a:rPr lang="nl-NL" dirty="0"/>
              <a:t>Middelen en taakverdeling.</a:t>
            </a:r>
          </a:p>
          <a:p>
            <a:pPr lvl="3"/>
            <a:r>
              <a:rPr lang="nl-NL" dirty="0"/>
              <a:t>Termijnen en verantwoordelijken.</a:t>
            </a:r>
          </a:p>
        </p:txBody>
      </p:sp>
      <p:sp>
        <p:nvSpPr>
          <p:cNvPr id="3" name="Titel 2">
            <a:extLst>
              <a:ext uri="{FF2B5EF4-FFF2-40B4-BE49-F238E27FC236}">
                <a16:creationId xmlns:a16="http://schemas.microsoft.com/office/drawing/2014/main" id="{830928A0-4498-A53B-D734-C9AA1DDE4F2C}"/>
              </a:ext>
            </a:extLst>
          </p:cNvPr>
          <p:cNvSpPr>
            <a:spLocks noGrp="1"/>
          </p:cNvSpPr>
          <p:nvPr>
            <p:ph type="title"/>
          </p:nvPr>
        </p:nvSpPr>
        <p:spPr/>
        <p:txBody>
          <a:bodyPr/>
          <a:lstStyle/>
          <a:p>
            <a:r>
              <a:rPr lang="nl-NL" b="1" dirty="0"/>
              <a:t>3.6 RI&amp;E, V&amp;G-jaarplan en plan van aanpak</a:t>
            </a:r>
          </a:p>
        </p:txBody>
      </p:sp>
    </p:spTree>
    <p:extLst>
      <p:ext uri="{BB962C8B-B14F-4D97-AF65-F5344CB8AC3E}">
        <p14:creationId xmlns:p14="http://schemas.microsoft.com/office/powerpoint/2010/main" val="872572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E18160F-164A-454D-2D22-C4E862DDC9BE}"/>
              </a:ext>
            </a:extLst>
          </p:cNvPr>
          <p:cNvSpPr>
            <a:spLocks noGrp="1"/>
          </p:cNvSpPr>
          <p:nvPr>
            <p:ph idx="1"/>
          </p:nvPr>
        </p:nvSpPr>
        <p:spPr/>
        <p:txBody>
          <a:bodyPr>
            <a:normAutofit fontScale="92500" lnSpcReduction="20000"/>
          </a:bodyPr>
          <a:lstStyle/>
          <a:p>
            <a:r>
              <a:rPr lang="nl-NL" dirty="0"/>
              <a:t>Wat is het?</a:t>
            </a:r>
          </a:p>
          <a:p>
            <a:pPr lvl="1"/>
            <a:r>
              <a:rPr lang="nl-NL" dirty="0"/>
              <a:t>Schriftelijk verslag van RI&amp;E-resultaten.</a:t>
            </a:r>
          </a:p>
          <a:p>
            <a:pPr lvl="1"/>
            <a:r>
              <a:rPr lang="nl-NL" dirty="0"/>
              <a:t>Beschrijft maatregelen op de werkvloer.</a:t>
            </a:r>
          </a:p>
          <a:p>
            <a:r>
              <a:rPr lang="nl-NL" dirty="0"/>
              <a:t>Doel:</a:t>
            </a:r>
          </a:p>
          <a:p>
            <a:pPr lvl="1"/>
            <a:r>
              <a:rPr lang="nl-NL" dirty="0"/>
              <a:t>Effectieve maatregelen uitvoeren.</a:t>
            </a:r>
          </a:p>
          <a:p>
            <a:pPr lvl="1"/>
            <a:r>
              <a:rPr lang="nl-NL" dirty="0"/>
              <a:t>Herhaling van incidenten voorkomen.</a:t>
            </a:r>
          </a:p>
          <a:p>
            <a:r>
              <a:rPr lang="nl-NL" dirty="0"/>
              <a:t>Inhoud plan van aanpak:</a:t>
            </a:r>
          </a:p>
          <a:p>
            <a:pPr lvl="1"/>
            <a:r>
              <a:rPr lang="nl-NL" dirty="0"/>
              <a:t>Maatregelen + benodigde middelen.</a:t>
            </a:r>
          </a:p>
          <a:p>
            <a:pPr lvl="1"/>
            <a:r>
              <a:rPr lang="nl-NL" dirty="0"/>
              <a:t>Kosten en termijnen.</a:t>
            </a:r>
          </a:p>
          <a:p>
            <a:pPr lvl="1"/>
            <a:r>
              <a:rPr lang="nl-NL" dirty="0"/>
              <a:t>Verantwoordelijke personen.</a:t>
            </a:r>
          </a:p>
          <a:p>
            <a:pPr lvl="1"/>
            <a:r>
              <a:rPr lang="nl-NL" dirty="0"/>
              <a:t>Voortgangsbewaking.</a:t>
            </a:r>
          </a:p>
          <a:p>
            <a:pPr lvl="1"/>
            <a:r>
              <a:rPr lang="nl-NL" dirty="0"/>
              <a:t>Evaluatie van maatregelen.</a:t>
            </a:r>
          </a:p>
          <a:p>
            <a:r>
              <a:rPr lang="nl-NL" dirty="0"/>
              <a:t>Aanpassing:</a:t>
            </a:r>
          </a:p>
          <a:p>
            <a:pPr lvl="1"/>
            <a:r>
              <a:rPr lang="nl-NL" dirty="0"/>
              <a:t>Na ongeval of nieuwe RI&amp;E.</a:t>
            </a:r>
          </a:p>
        </p:txBody>
      </p:sp>
      <p:sp>
        <p:nvSpPr>
          <p:cNvPr id="3" name="Titel 2">
            <a:extLst>
              <a:ext uri="{FF2B5EF4-FFF2-40B4-BE49-F238E27FC236}">
                <a16:creationId xmlns:a16="http://schemas.microsoft.com/office/drawing/2014/main" id="{D19AE4E0-8572-D109-D2F0-6594D6731754}"/>
              </a:ext>
            </a:extLst>
          </p:cNvPr>
          <p:cNvSpPr>
            <a:spLocks noGrp="1"/>
          </p:cNvSpPr>
          <p:nvPr>
            <p:ph type="title"/>
          </p:nvPr>
        </p:nvSpPr>
        <p:spPr/>
        <p:txBody>
          <a:bodyPr/>
          <a:lstStyle/>
          <a:p>
            <a:r>
              <a:rPr lang="nl-NL" b="1" dirty="0"/>
              <a:t>Plan van aanpak – uitvoering van RI&amp;E</a:t>
            </a:r>
          </a:p>
        </p:txBody>
      </p:sp>
    </p:spTree>
    <p:extLst>
      <p:ext uri="{BB962C8B-B14F-4D97-AF65-F5344CB8AC3E}">
        <p14:creationId xmlns:p14="http://schemas.microsoft.com/office/powerpoint/2010/main" val="3550835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CF42C2C2-B378-A28B-06C4-FBD888F1B022}"/>
              </a:ext>
            </a:extLst>
          </p:cNvPr>
          <p:cNvPicPr>
            <a:picLocks noGrp="1" noChangeAspect="1"/>
          </p:cNvPicPr>
          <p:nvPr>
            <p:ph idx="1"/>
          </p:nvPr>
        </p:nvPicPr>
        <p:blipFill>
          <a:blip r:embed="rId2"/>
          <a:stretch>
            <a:fillRect/>
          </a:stretch>
        </p:blipFill>
        <p:spPr>
          <a:xfrm>
            <a:off x="838200" y="1690688"/>
            <a:ext cx="7163800" cy="4210638"/>
          </a:xfrm>
          <a:prstGeom prst="rect">
            <a:avLst/>
          </a:prstGeom>
        </p:spPr>
      </p:pic>
      <p:sp>
        <p:nvSpPr>
          <p:cNvPr id="3" name="Titel 2">
            <a:extLst>
              <a:ext uri="{FF2B5EF4-FFF2-40B4-BE49-F238E27FC236}">
                <a16:creationId xmlns:a16="http://schemas.microsoft.com/office/drawing/2014/main" id="{97034ECF-2F63-172B-9456-E0A409A22CE0}"/>
              </a:ext>
            </a:extLst>
          </p:cNvPr>
          <p:cNvSpPr>
            <a:spLocks noGrp="1"/>
          </p:cNvSpPr>
          <p:nvPr>
            <p:ph type="title"/>
          </p:nvPr>
        </p:nvSpPr>
        <p:spPr/>
        <p:txBody>
          <a:bodyPr/>
          <a:lstStyle/>
          <a:p>
            <a:r>
              <a:rPr lang="nl-NL" b="1"/>
              <a:t>Thema B</a:t>
            </a:r>
          </a:p>
        </p:txBody>
      </p:sp>
    </p:spTree>
    <p:extLst>
      <p:ext uri="{BB962C8B-B14F-4D97-AF65-F5344CB8AC3E}">
        <p14:creationId xmlns:p14="http://schemas.microsoft.com/office/powerpoint/2010/main" val="218984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101806F-329C-0F70-CF69-118D9DB4EC37}"/>
              </a:ext>
            </a:extLst>
          </p:cNvPr>
          <p:cNvSpPr>
            <a:spLocks noGrp="1"/>
          </p:cNvSpPr>
          <p:nvPr>
            <p:ph idx="1"/>
          </p:nvPr>
        </p:nvSpPr>
        <p:spPr/>
        <p:txBody>
          <a:bodyPr>
            <a:normAutofit lnSpcReduction="10000"/>
          </a:bodyPr>
          <a:lstStyle/>
          <a:p>
            <a:pPr marL="0" indent="0">
              <a:buNone/>
            </a:pPr>
            <a:r>
              <a:rPr lang="nl-NL" b="1"/>
              <a:t>Veilig werken = veilige omgeving</a:t>
            </a:r>
          </a:p>
          <a:p>
            <a:pPr marL="0" indent="0">
              <a:buNone/>
            </a:pPr>
            <a:endParaRPr lang="nl-NL" b="1"/>
          </a:p>
          <a:p>
            <a:r>
              <a:rPr lang="nl-NL"/>
              <a:t>Samen verantwoordelijk:</a:t>
            </a:r>
          </a:p>
          <a:p>
            <a:pPr lvl="1"/>
            <a:r>
              <a:rPr lang="nl-NL"/>
              <a:t>Werkgever + medewerker zorgen voor veilige werkplek.</a:t>
            </a:r>
          </a:p>
          <a:p>
            <a:pPr lvl="1"/>
            <a:r>
              <a:rPr lang="nl-NL"/>
              <a:t>Ook voor derden (bezoekers, stagiaires, monteurs).</a:t>
            </a:r>
          </a:p>
          <a:p>
            <a:r>
              <a:rPr lang="nl-NL"/>
              <a:t>Veelvoorkomende risico’s:</a:t>
            </a:r>
          </a:p>
          <a:p>
            <a:pPr lvl="1"/>
            <a:r>
              <a:rPr lang="nl-NL"/>
              <a:t>Vallen, uitglijden, struikelen → gladde of ongelijke vloer.</a:t>
            </a:r>
          </a:p>
          <a:p>
            <a:pPr lvl="1"/>
            <a:r>
              <a:rPr lang="nl-NL"/>
              <a:t>Verkeerde schoenen, rennen, zicht belemmerd door grote objecten.</a:t>
            </a:r>
          </a:p>
          <a:p>
            <a:r>
              <a:rPr lang="nl-NL"/>
              <a:t>Voorkomen:</a:t>
            </a:r>
          </a:p>
          <a:p>
            <a:pPr lvl="1"/>
            <a:r>
              <a:rPr lang="nl-NL"/>
              <a:t>Gebruik looproutes en paden.</a:t>
            </a:r>
          </a:p>
          <a:p>
            <a:pPr lvl="1"/>
            <a:r>
              <a:rPr lang="nl-NL" err="1"/>
              <a:t>Good</a:t>
            </a:r>
            <a:r>
              <a:rPr lang="nl-NL"/>
              <a:t> </a:t>
            </a:r>
            <a:r>
              <a:rPr lang="nl-NL" err="1"/>
              <a:t>Housekeeping</a:t>
            </a:r>
            <a:r>
              <a:rPr lang="nl-NL"/>
              <a:t>: kabels opruimen, werkplek netjes.</a:t>
            </a:r>
          </a:p>
          <a:p>
            <a:pPr lvl="1"/>
            <a:r>
              <a:rPr lang="nl-NL"/>
              <a:t>Onveilige situatie? → Verhelpen of melden.</a:t>
            </a:r>
          </a:p>
        </p:txBody>
      </p:sp>
      <p:sp>
        <p:nvSpPr>
          <p:cNvPr id="3" name="Titel 2">
            <a:extLst>
              <a:ext uri="{FF2B5EF4-FFF2-40B4-BE49-F238E27FC236}">
                <a16:creationId xmlns:a16="http://schemas.microsoft.com/office/drawing/2014/main" id="{AA3F228D-D84E-4AE6-1F97-2369DF1CA1B1}"/>
              </a:ext>
            </a:extLst>
          </p:cNvPr>
          <p:cNvSpPr>
            <a:spLocks noGrp="1"/>
          </p:cNvSpPr>
          <p:nvPr>
            <p:ph type="title"/>
          </p:nvPr>
        </p:nvSpPr>
        <p:spPr/>
        <p:txBody>
          <a:bodyPr/>
          <a:lstStyle/>
          <a:p>
            <a:r>
              <a:rPr lang="nl-NL" b="1"/>
              <a:t>4.1 Risico’s van de werkomgeving</a:t>
            </a:r>
          </a:p>
        </p:txBody>
      </p:sp>
    </p:spTree>
    <p:extLst>
      <p:ext uri="{BB962C8B-B14F-4D97-AF65-F5344CB8AC3E}">
        <p14:creationId xmlns:p14="http://schemas.microsoft.com/office/powerpoint/2010/main" val="2636954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42512B6-AD0E-B045-C116-9BEDF118F2E4}"/>
              </a:ext>
            </a:extLst>
          </p:cNvPr>
          <p:cNvSpPr>
            <a:spLocks noGrp="1"/>
          </p:cNvSpPr>
          <p:nvPr>
            <p:ph idx="1"/>
          </p:nvPr>
        </p:nvSpPr>
        <p:spPr/>
        <p:txBody>
          <a:bodyPr>
            <a:normAutofit fontScale="92500" lnSpcReduction="20000"/>
          </a:bodyPr>
          <a:lstStyle/>
          <a:p>
            <a:pPr marL="0" indent="0">
              <a:buNone/>
            </a:pPr>
            <a:r>
              <a:rPr lang="nl-NL" sz="2600" b="1"/>
              <a:t>Gevaren van geluid op de werkplek</a:t>
            </a:r>
          </a:p>
          <a:p>
            <a:pPr marL="0" indent="0">
              <a:buNone/>
            </a:pPr>
            <a:endParaRPr lang="nl-NL" b="1"/>
          </a:p>
          <a:p>
            <a:r>
              <a:rPr lang="nl-NL"/>
              <a:t>Risico’s van lawaai:</a:t>
            </a:r>
          </a:p>
          <a:p>
            <a:pPr lvl="1"/>
            <a:r>
              <a:rPr lang="nl-NL"/>
              <a:t>Slechte communicatie → misverstanden.</a:t>
            </a:r>
          </a:p>
          <a:p>
            <a:pPr lvl="1"/>
            <a:r>
              <a:rPr lang="nl-NL"/>
              <a:t>Gezondheidsklachten: vermoeidheid, hoofdpijn, verhoogde bloeddruk.</a:t>
            </a:r>
          </a:p>
          <a:p>
            <a:pPr lvl="1"/>
            <a:r>
              <a:rPr lang="nl-NL"/>
              <a:t>Blijvend gehoorverlies (piep-, bromtonen).</a:t>
            </a:r>
          </a:p>
          <a:p>
            <a:r>
              <a:rPr lang="nl-NL"/>
              <a:t>Vuistregel:</a:t>
            </a:r>
          </a:p>
          <a:p>
            <a:pPr lvl="1"/>
            <a:r>
              <a:rPr lang="nl-NL"/>
              <a:t>Moet je schreeuwen op 1 meter afstand? → Geluid schadelijk (&gt;80 dB(A)).</a:t>
            </a:r>
          </a:p>
          <a:p>
            <a:r>
              <a:rPr lang="nl-NL"/>
              <a:t>Maatregelen:</a:t>
            </a:r>
          </a:p>
          <a:p>
            <a:pPr lvl="1"/>
            <a:r>
              <a:rPr lang="nl-NL"/>
              <a:t>Geluidsmeting in dB(A).</a:t>
            </a:r>
          </a:p>
          <a:p>
            <a:pPr lvl="1"/>
            <a:r>
              <a:rPr lang="nl-NL"/>
              <a:t>Gehoorbescherming verplicht bij pictogram.</a:t>
            </a:r>
          </a:p>
          <a:p>
            <a:r>
              <a:rPr lang="nl-NL"/>
              <a:t>Tip:</a:t>
            </a:r>
          </a:p>
          <a:p>
            <a:pPr lvl="1"/>
            <a:r>
              <a:rPr lang="nl-NL"/>
              <a:t>Vluchtroutes en werkplekken altijd goed verlicht, ook bij stroomuitval.</a:t>
            </a:r>
          </a:p>
        </p:txBody>
      </p:sp>
      <p:sp>
        <p:nvSpPr>
          <p:cNvPr id="3" name="Titel 2">
            <a:extLst>
              <a:ext uri="{FF2B5EF4-FFF2-40B4-BE49-F238E27FC236}">
                <a16:creationId xmlns:a16="http://schemas.microsoft.com/office/drawing/2014/main" id="{CBF0AB5C-8B59-942C-8522-0DA813CD8114}"/>
              </a:ext>
            </a:extLst>
          </p:cNvPr>
          <p:cNvSpPr>
            <a:spLocks noGrp="1"/>
          </p:cNvSpPr>
          <p:nvPr>
            <p:ph type="title"/>
          </p:nvPr>
        </p:nvSpPr>
        <p:spPr/>
        <p:txBody>
          <a:bodyPr/>
          <a:lstStyle/>
          <a:p>
            <a:r>
              <a:rPr lang="nl-NL" b="1"/>
              <a:t>Geluidshinder &amp; gehoorbescherming</a:t>
            </a:r>
          </a:p>
        </p:txBody>
      </p:sp>
      <p:pic>
        <p:nvPicPr>
          <p:cNvPr id="5" name="Afbeelding 4">
            <a:extLst>
              <a:ext uri="{FF2B5EF4-FFF2-40B4-BE49-F238E27FC236}">
                <a16:creationId xmlns:a16="http://schemas.microsoft.com/office/drawing/2014/main" id="{73EC60F9-1A36-507D-5453-E42A43EBC6C7}"/>
              </a:ext>
            </a:extLst>
          </p:cNvPr>
          <p:cNvPicPr>
            <a:picLocks noChangeAspect="1"/>
          </p:cNvPicPr>
          <p:nvPr/>
        </p:nvPicPr>
        <p:blipFill>
          <a:blip r:embed="rId2"/>
          <a:stretch>
            <a:fillRect/>
          </a:stretch>
        </p:blipFill>
        <p:spPr>
          <a:xfrm>
            <a:off x="9462070" y="4700382"/>
            <a:ext cx="2038635" cy="1476581"/>
          </a:xfrm>
          <a:prstGeom prst="rect">
            <a:avLst/>
          </a:prstGeom>
        </p:spPr>
      </p:pic>
    </p:spTree>
    <p:extLst>
      <p:ext uri="{BB962C8B-B14F-4D97-AF65-F5344CB8AC3E}">
        <p14:creationId xmlns:p14="http://schemas.microsoft.com/office/powerpoint/2010/main" val="1649262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41EB95BB-5398-B85D-D788-C2D67569426F}"/>
              </a:ext>
            </a:extLst>
          </p:cNvPr>
          <p:cNvPicPr>
            <a:picLocks noGrp="1" noChangeAspect="1"/>
          </p:cNvPicPr>
          <p:nvPr>
            <p:ph idx="1"/>
          </p:nvPr>
        </p:nvPicPr>
        <p:blipFill>
          <a:blip r:embed="rId3"/>
          <a:stretch>
            <a:fillRect/>
          </a:stretch>
        </p:blipFill>
        <p:spPr>
          <a:xfrm>
            <a:off x="7703504" y="2060555"/>
            <a:ext cx="3635055" cy="2225233"/>
          </a:xfrm>
          <a:prstGeom prst="rect">
            <a:avLst/>
          </a:prstGeom>
        </p:spPr>
      </p:pic>
      <p:sp>
        <p:nvSpPr>
          <p:cNvPr id="3" name="Titel 2">
            <a:extLst>
              <a:ext uri="{FF2B5EF4-FFF2-40B4-BE49-F238E27FC236}">
                <a16:creationId xmlns:a16="http://schemas.microsoft.com/office/drawing/2014/main" id="{EB0050C8-D57A-F787-0FBB-95D45A5B1CDD}"/>
              </a:ext>
            </a:extLst>
          </p:cNvPr>
          <p:cNvSpPr>
            <a:spLocks noGrp="1"/>
          </p:cNvSpPr>
          <p:nvPr>
            <p:ph type="title"/>
          </p:nvPr>
        </p:nvSpPr>
        <p:spPr/>
        <p:txBody>
          <a:bodyPr/>
          <a:lstStyle/>
          <a:p>
            <a:r>
              <a:rPr lang="nl-NL" b="1" dirty="0"/>
              <a:t>Geluidsniveau</a:t>
            </a:r>
          </a:p>
        </p:txBody>
      </p:sp>
      <p:pic>
        <p:nvPicPr>
          <p:cNvPr id="7" name="Afbeelding 6">
            <a:extLst>
              <a:ext uri="{FF2B5EF4-FFF2-40B4-BE49-F238E27FC236}">
                <a16:creationId xmlns:a16="http://schemas.microsoft.com/office/drawing/2014/main" id="{0FC083C2-396D-D01D-434C-275BF709497B}"/>
              </a:ext>
            </a:extLst>
          </p:cNvPr>
          <p:cNvPicPr>
            <a:picLocks noChangeAspect="1"/>
          </p:cNvPicPr>
          <p:nvPr/>
        </p:nvPicPr>
        <p:blipFill>
          <a:blip r:embed="rId4"/>
          <a:stretch>
            <a:fillRect/>
          </a:stretch>
        </p:blipFill>
        <p:spPr>
          <a:xfrm>
            <a:off x="7703504" y="4429023"/>
            <a:ext cx="3619814" cy="1181202"/>
          </a:xfrm>
          <a:prstGeom prst="rect">
            <a:avLst/>
          </a:prstGeom>
        </p:spPr>
      </p:pic>
      <p:sp>
        <p:nvSpPr>
          <p:cNvPr id="11" name="Tekstvak 10">
            <a:extLst>
              <a:ext uri="{FF2B5EF4-FFF2-40B4-BE49-F238E27FC236}">
                <a16:creationId xmlns:a16="http://schemas.microsoft.com/office/drawing/2014/main" id="{7C665D7C-D47E-4F66-6FC1-E6CE363F9C9F}"/>
              </a:ext>
            </a:extLst>
          </p:cNvPr>
          <p:cNvSpPr txBox="1"/>
          <p:nvPr/>
        </p:nvSpPr>
        <p:spPr>
          <a:xfrm>
            <a:off x="838200" y="2060555"/>
            <a:ext cx="6124574" cy="3693319"/>
          </a:xfrm>
          <a:prstGeom prst="rect">
            <a:avLst/>
          </a:prstGeom>
          <a:noFill/>
        </p:spPr>
        <p:txBody>
          <a:bodyPr wrap="square">
            <a:spAutoFit/>
          </a:bodyPr>
          <a:lstStyle/>
          <a:p>
            <a:r>
              <a:rPr lang="nl-NL" dirty="0"/>
              <a:t>In tabel 1 staan geluidssterkten van enkele bekende geluiden.</a:t>
            </a:r>
          </a:p>
          <a:p>
            <a:r>
              <a:rPr lang="nl-NL" dirty="0"/>
              <a:t>De werkgever moet de volgende maatregelen nemen:</a:t>
            </a:r>
          </a:p>
          <a:p>
            <a:pPr marL="285750" indent="-285750">
              <a:buFont typeface="Arial" panose="020B0604020202020204" pitchFamily="34" charset="0"/>
              <a:buChar char="•"/>
            </a:pPr>
            <a:r>
              <a:rPr lang="nl-NL" dirty="0"/>
              <a:t>Vanaf 80 dB(A), mogelijkheid gehooronderzoek.</a:t>
            </a:r>
          </a:p>
          <a:p>
            <a:pPr marL="285750" indent="-285750">
              <a:buFont typeface="Arial" panose="020B0604020202020204" pitchFamily="34" charset="0"/>
              <a:buChar char="•"/>
            </a:pPr>
            <a:r>
              <a:rPr lang="nl-NL" dirty="0"/>
              <a:t>Gehoorbeschermers ter beschikking stellen. </a:t>
            </a:r>
          </a:p>
          <a:p>
            <a:pPr marL="285750" indent="-285750">
              <a:buFont typeface="Arial" panose="020B0604020202020204" pitchFamily="34" charset="0"/>
              <a:buChar char="•"/>
            </a:pPr>
            <a:r>
              <a:rPr lang="nl-NL" dirty="0"/>
              <a:t>Vanaf 85 dB(A), verplicht gehoorbescherming dragen, signalering met borden.</a:t>
            </a:r>
          </a:p>
          <a:p>
            <a:pPr marL="285750" indent="-285750">
              <a:buFont typeface="Arial" panose="020B0604020202020204" pitchFamily="34" charset="0"/>
              <a:buChar char="•"/>
            </a:pPr>
            <a:endParaRPr lang="nl-NL" dirty="0"/>
          </a:p>
          <a:p>
            <a:r>
              <a:rPr lang="nl-NL" dirty="0"/>
              <a:t>Om de juiste beheersmaatregelen te kunnen nemen is het belangrijk te weten hoe geluidsdrukniveaus opgeteld</a:t>
            </a:r>
          </a:p>
          <a:p>
            <a:r>
              <a:rPr lang="nl-NL" dirty="0"/>
              <a:t>zijn. Wanneer twee geluidsbronnen gelijktijdig “actief” zijn, is het niet zo dat het geluidsdrukniveau automatisch verdubbeld. Zie tabel 2. Twee gelijke geluidsbronnen geven samen een verhoging van het geluidsdrukniveau met 3 dB(A).</a:t>
            </a:r>
          </a:p>
        </p:txBody>
      </p:sp>
    </p:spTree>
    <p:extLst>
      <p:ext uri="{BB962C8B-B14F-4D97-AF65-F5344CB8AC3E}">
        <p14:creationId xmlns:p14="http://schemas.microsoft.com/office/powerpoint/2010/main" val="3985203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334B276-066D-A01B-F463-C4752DCA1F2A}"/>
              </a:ext>
            </a:extLst>
          </p:cNvPr>
          <p:cNvSpPr>
            <a:spLocks noGrp="1"/>
          </p:cNvSpPr>
          <p:nvPr>
            <p:ph idx="1"/>
          </p:nvPr>
        </p:nvSpPr>
        <p:spPr/>
        <p:txBody>
          <a:bodyPr>
            <a:normAutofit lnSpcReduction="10000"/>
          </a:bodyPr>
          <a:lstStyle/>
          <a:p>
            <a:pPr marL="0" indent="0">
              <a:buNone/>
            </a:pPr>
            <a:r>
              <a:rPr lang="nl-NL" b="1"/>
              <a:t>Lichamelijke belasting – tillen</a:t>
            </a:r>
          </a:p>
          <a:p>
            <a:pPr marL="0" indent="0">
              <a:buNone/>
            </a:pPr>
            <a:endParaRPr lang="nl-NL" b="1"/>
          </a:p>
          <a:p>
            <a:r>
              <a:rPr lang="nl-NL"/>
              <a:t>Risico’s:</a:t>
            </a:r>
          </a:p>
          <a:p>
            <a:pPr lvl="1"/>
            <a:r>
              <a:rPr lang="nl-NL"/>
              <a:t>Rugblessures door verkeerd tillen (gebogen rug, ver reiken).</a:t>
            </a:r>
          </a:p>
          <a:p>
            <a:pPr lvl="1"/>
            <a:r>
              <a:rPr lang="nl-NL"/>
              <a:t>Beknelde vingers of tenen bij neerzetten.</a:t>
            </a:r>
          </a:p>
          <a:p>
            <a:pPr lvl="1"/>
            <a:r>
              <a:rPr lang="nl-NL"/>
              <a:t>Voorwerp laten vallen door onvoldoende grip.</a:t>
            </a:r>
          </a:p>
          <a:p>
            <a:r>
              <a:rPr lang="nl-NL"/>
              <a:t>Veilig tillen:</a:t>
            </a:r>
          </a:p>
          <a:p>
            <a:pPr lvl="1"/>
            <a:r>
              <a:rPr lang="nl-NL"/>
              <a:t>Til rustig, rechte rug, wissel houding.</a:t>
            </a:r>
          </a:p>
          <a:p>
            <a:pPr lvl="1"/>
            <a:r>
              <a:rPr lang="nl-NL"/>
              <a:t>Niet zittend tillen, niet te hoog, niet te ver verplaatsen.</a:t>
            </a:r>
          </a:p>
          <a:p>
            <a:pPr lvl="1"/>
            <a:r>
              <a:rPr lang="nl-NL"/>
              <a:t>Maximaal 23 kg alleen tillen.</a:t>
            </a:r>
          </a:p>
          <a:p>
            <a:pPr lvl="1"/>
            <a:r>
              <a:rPr lang="nl-NL"/>
              <a:t>Gebruik hulpmiddelen (palletwagen, heftruck) of til samen.</a:t>
            </a:r>
          </a:p>
          <a:p>
            <a:pPr lvl="1"/>
            <a:r>
              <a:rPr lang="nl-NL"/>
              <a:t>Draag PBM: veiligheidsschoenen, handschoenen.</a:t>
            </a:r>
          </a:p>
        </p:txBody>
      </p:sp>
      <p:sp>
        <p:nvSpPr>
          <p:cNvPr id="3" name="Titel 2">
            <a:extLst>
              <a:ext uri="{FF2B5EF4-FFF2-40B4-BE49-F238E27FC236}">
                <a16:creationId xmlns:a16="http://schemas.microsoft.com/office/drawing/2014/main" id="{D72CCF19-B6A0-1598-82EE-985841D91342}"/>
              </a:ext>
            </a:extLst>
          </p:cNvPr>
          <p:cNvSpPr>
            <a:spLocks noGrp="1"/>
          </p:cNvSpPr>
          <p:nvPr>
            <p:ph type="title"/>
          </p:nvPr>
        </p:nvSpPr>
        <p:spPr/>
        <p:txBody>
          <a:bodyPr/>
          <a:lstStyle/>
          <a:p>
            <a:r>
              <a:rPr lang="nl-NL" b="1"/>
              <a:t>4.2 Risico’s van lichamelijke belasting</a:t>
            </a:r>
          </a:p>
        </p:txBody>
      </p:sp>
    </p:spTree>
    <p:extLst>
      <p:ext uri="{BB962C8B-B14F-4D97-AF65-F5344CB8AC3E}">
        <p14:creationId xmlns:p14="http://schemas.microsoft.com/office/powerpoint/2010/main" val="409279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322CCFF-D5D5-AC29-5CB6-FDE85697D0B8}"/>
              </a:ext>
            </a:extLst>
          </p:cNvPr>
          <p:cNvSpPr>
            <a:spLocks noGrp="1"/>
          </p:cNvSpPr>
          <p:nvPr>
            <p:ph type="title"/>
          </p:nvPr>
        </p:nvSpPr>
        <p:spPr/>
        <p:txBody>
          <a:bodyPr/>
          <a:lstStyle/>
          <a:p>
            <a:r>
              <a:rPr lang="nl-NL" b="1"/>
              <a:t>Thema A</a:t>
            </a:r>
          </a:p>
        </p:txBody>
      </p:sp>
      <p:pic>
        <p:nvPicPr>
          <p:cNvPr id="9" name="Tijdelijke aanduiding voor inhoud 8">
            <a:extLst>
              <a:ext uri="{FF2B5EF4-FFF2-40B4-BE49-F238E27FC236}">
                <a16:creationId xmlns:a16="http://schemas.microsoft.com/office/drawing/2014/main" id="{C92E4E68-F042-91AA-70CC-A78C50CEE414}"/>
              </a:ext>
            </a:extLst>
          </p:cNvPr>
          <p:cNvPicPr>
            <a:picLocks noGrp="1" noChangeAspect="1"/>
          </p:cNvPicPr>
          <p:nvPr>
            <p:ph idx="1"/>
          </p:nvPr>
        </p:nvPicPr>
        <p:blipFill>
          <a:blip r:embed="rId2"/>
          <a:stretch>
            <a:fillRect/>
          </a:stretch>
        </p:blipFill>
        <p:spPr>
          <a:xfrm>
            <a:off x="838200" y="1593481"/>
            <a:ext cx="7192379" cy="4172532"/>
          </a:xfrm>
          <a:prstGeom prst="rect">
            <a:avLst/>
          </a:prstGeom>
        </p:spPr>
      </p:pic>
    </p:spTree>
    <p:extLst>
      <p:ext uri="{BB962C8B-B14F-4D97-AF65-F5344CB8AC3E}">
        <p14:creationId xmlns:p14="http://schemas.microsoft.com/office/powerpoint/2010/main" val="129912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68EAD80-C49D-6EA6-7F6E-41EB986146BF}"/>
              </a:ext>
            </a:extLst>
          </p:cNvPr>
          <p:cNvSpPr>
            <a:spLocks noGrp="1"/>
          </p:cNvSpPr>
          <p:nvPr>
            <p:ph idx="1"/>
          </p:nvPr>
        </p:nvSpPr>
        <p:spPr/>
        <p:txBody>
          <a:bodyPr/>
          <a:lstStyle/>
          <a:p>
            <a:r>
              <a:rPr lang="nl-NL" dirty="0"/>
              <a:t>De volgende organisatorische maatregelen zijn belangrijk bij het tillen: </a:t>
            </a:r>
            <a:endParaRPr lang="nl-NL" b="1" dirty="0"/>
          </a:p>
          <a:p>
            <a:pPr lvl="1"/>
            <a:r>
              <a:rPr lang="nl-NL" dirty="0"/>
              <a:t>Laat medewerkers zelf het tempo bepalen. </a:t>
            </a:r>
            <a:endParaRPr lang="nl-NL" b="1" dirty="0"/>
          </a:p>
          <a:p>
            <a:pPr lvl="1"/>
            <a:r>
              <a:rPr lang="nl-NL" dirty="0"/>
              <a:t>Las korte pauzes in. </a:t>
            </a:r>
            <a:endParaRPr lang="nl-NL" b="1" dirty="0"/>
          </a:p>
          <a:p>
            <a:pPr lvl="1"/>
            <a:r>
              <a:rPr lang="nl-NL" dirty="0"/>
              <a:t>Verdeel het tilwerk over meerdere mensen.</a:t>
            </a:r>
          </a:p>
          <a:p>
            <a:pPr lvl="1"/>
            <a:endParaRPr lang="nl-NL" dirty="0"/>
          </a:p>
          <a:p>
            <a:r>
              <a:rPr lang="nl-NL" dirty="0"/>
              <a:t>Als tillen niet veilig kan worden uitgevoerd, moet de werkgever een andere werkwijze laten toepassen. Wanneer regels voor tillen en verplaatsen het risico niet voldoende verminderen, moeten hulpmiddelen worden ingezet, zoals:</a:t>
            </a:r>
          </a:p>
          <a:p>
            <a:pPr lvl="1"/>
            <a:r>
              <a:rPr lang="nl-NL" dirty="0"/>
              <a:t>Hefwerktuig.</a:t>
            </a:r>
          </a:p>
          <a:p>
            <a:pPr lvl="1"/>
            <a:r>
              <a:rPr lang="nl-NL" dirty="0"/>
              <a:t>Handtakel. </a:t>
            </a:r>
            <a:endParaRPr lang="nl-NL" b="1" dirty="0"/>
          </a:p>
          <a:p>
            <a:pPr lvl="1"/>
            <a:r>
              <a:rPr lang="nl-NL" dirty="0"/>
              <a:t>Vorkheftruck. </a:t>
            </a:r>
            <a:endParaRPr lang="nl-NL" b="1" dirty="0"/>
          </a:p>
          <a:p>
            <a:pPr lvl="1"/>
            <a:r>
              <a:rPr lang="nl-NL" dirty="0"/>
              <a:t>Palletwagen.</a:t>
            </a:r>
          </a:p>
        </p:txBody>
      </p:sp>
      <p:sp>
        <p:nvSpPr>
          <p:cNvPr id="3" name="Titel 2">
            <a:extLst>
              <a:ext uri="{FF2B5EF4-FFF2-40B4-BE49-F238E27FC236}">
                <a16:creationId xmlns:a16="http://schemas.microsoft.com/office/drawing/2014/main" id="{ECFB57F0-1EE6-D89B-55AC-30AC369517E0}"/>
              </a:ext>
            </a:extLst>
          </p:cNvPr>
          <p:cNvSpPr>
            <a:spLocks noGrp="1"/>
          </p:cNvSpPr>
          <p:nvPr>
            <p:ph type="title"/>
          </p:nvPr>
        </p:nvSpPr>
        <p:spPr/>
        <p:txBody>
          <a:bodyPr/>
          <a:lstStyle/>
          <a:p>
            <a:r>
              <a:rPr lang="nl-NL" b="1" dirty="0"/>
              <a:t>Organisatorische maatregelen bij tillen</a:t>
            </a:r>
            <a:endParaRPr lang="nl-NL" dirty="0"/>
          </a:p>
        </p:txBody>
      </p:sp>
    </p:spTree>
    <p:extLst>
      <p:ext uri="{BB962C8B-B14F-4D97-AF65-F5344CB8AC3E}">
        <p14:creationId xmlns:p14="http://schemas.microsoft.com/office/powerpoint/2010/main" val="1917657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7D946A9-2875-03C3-A726-0C1776F079FC}"/>
              </a:ext>
            </a:extLst>
          </p:cNvPr>
          <p:cNvSpPr>
            <a:spLocks noGrp="1"/>
          </p:cNvSpPr>
          <p:nvPr>
            <p:ph idx="1"/>
          </p:nvPr>
        </p:nvSpPr>
        <p:spPr/>
        <p:txBody>
          <a:bodyPr>
            <a:normAutofit fontScale="92500" lnSpcReduction="20000"/>
          </a:bodyPr>
          <a:lstStyle/>
          <a:p>
            <a:pPr marL="0" indent="0">
              <a:buNone/>
            </a:pPr>
            <a:r>
              <a:rPr lang="nl-NL" sz="2600" b="1" dirty="0"/>
              <a:t>Lichamelijke belasting – trillingen</a:t>
            </a:r>
          </a:p>
          <a:p>
            <a:pPr marL="0" indent="0">
              <a:buNone/>
            </a:pPr>
            <a:endParaRPr lang="nl-NL" dirty="0"/>
          </a:p>
          <a:p>
            <a:r>
              <a:rPr lang="nl-NL" dirty="0"/>
              <a:t>Bronnen:</a:t>
            </a:r>
          </a:p>
          <a:p>
            <a:pPr lvl="1"/>
            <a:r>
              <a:rPr lang="nl-NL" dirty="0"/>
              <a:t>Gereedschap (klopboormachine, trilplaat).</a:t>
            </a:r>
          </a:p>
          <a:p>
            <a:pPr lvl="1"/>
            <a:r>
              <a:rPr lang="nl-NL" dirty="0"/>
              <a:t>Voertuigen, installaties, bewegende vloeren.</a:t>
            </a:r>
          </a:p>
          <a:p>
            <a:r>
              <a:rPr lang="nl-NL" dirty="0"/>
              <a:t>Gezondheidsrisico’s:</a:t>
            </a:r>
          </a:p>
          <a:p>
            <a:pPr lvl="1"/>
            <a:r>
              <a:rPr lang="nl-NL" dirty="0"/>
              <a:t>Pijn in handen/armen, gevoelloze vingertoppen.</a:t>
            </a:r>
          </a:p>
          <a:p>
            <a:pPr lvl="1"/>
            <a:r>
              <a:rPr lang="nl-NL" dirty="0"/>
              <a:t>“Witte vingers” door beschadigde bloedvaten.</a:t>
            </a:r>
          </a:p>
          <a:p>
            <a:pPr lvl="1"/>
            <a:r>
              <a:rPr lang="nl-NL" dirty="0"/>
              <a:t>Spierpijn, vermoeidheid, hoofdpijn, rugklachten.</a:t>
            </a:r>
          </a:p>
          <a:p>
            <a:r>
              <a:rPr lang="nl-NL" dirty="0"/>
              <a:t>Maatregelen:</a:t>
            </a:r>
          </a:p>
          <a:p>
            <a:pPr lvl="1"/>
            <a:r>
              <a:rPr lang="nl-NL" dirty="0" err="1"/>
              <a:t>Arbeidshygiënische</a:t>
            </a:r>
            <a:r>
              <a:rPr lang="nl-NL" dirty="0"/>
              <a:t> strategie: andere methode/apparaat.</a:t>
            </a:r>
          </a:p>
          <a:p>
            <a:pPr lvl="1"/>
            <a:r>
              <a:rPr lang="nl-NL" dirty="0" err="1"/>
              <a:t>Trillingdempende</a:t>
            </a:r>
            <a:r>
              <a:rPr lang="nl-NL" dirty="0"/>
              <a:t> handvatten of isolatie.</a:t>
            </a:r>
          </a:p>
          <a:p>
            <a:pPr lvl="1"/>
            <a:r>
              <a:rPr lang="nl-NL" dirty="0"/>
              <a:t>Speciale handschoenen.</a:t>
            </a:r>
          </a:p>
          <a:p>
            <a:pPr lvl="1"/>
            <a:r>
              <a:rPr lang="nl-NL" dirty="0"/>
              <a:t>Taken afwisselen.</a:t>
            </a:r>
          </a:p>
        </p:txBody>
      </p:sp>
      <p:sp>
        <p:nvSpPr>
          <p:cNvPr id="3" name="Titel 2">
            <a:extLst>
              <a:ext uri="{FF2B5EF4-FFF2-40B4-BE49-F238E27FC236}">
                <a16:creationId xmlns:a16="http://schemas.microsoft.com/office/drawing/2014/main" id="{8125CEBC-7A27-4712-7022-73D5F27ECE3F}"/>
              </a:ext>
            </a:extLst>
          </p:cNvPr>
          <p:cNvSpPr>
            <a:spLocks noGrp="1"/>
          </p:cNvSpPr>
          <p:nvPr>
            <p:ph type="title"/>
          </p:nvPr>
        </p:nvSpPr>
        <p:spPr/>
        <p:txBody>
          <a:bodyPr/>
          <a:lstStyle/>
          <a:p>
            <a:r>
              <a:rPr lang="nl-NL" b="1"/>
              <a:t>Risico’s door trillingen</a:t>
            </a:r>
          </a:p>
        </p:txBody>
      </p:sp>
    </p:spTree>
    <p:extLst>
      <p:ext uri="{BB962C8B-B14F-4D97-AF65-F5344CB8AC3E}">
        <p14:creationId xmlns:p14="http://schemas.microsoft.com/office/powerpoint/2010/main" val="2399863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8179C26-386D-303B-6F1E-EECA35CE81E7}"/>
              </a:ext>
            </a:extLst>
          </p:cNvPr>
          <p:cNvSpPr>
            <a:spLocks noGrp="1"/>
          </p:cNvSpPr>
          <p:nvPr>
            <p:ph idx="1"/>
          </p:nvPr>
        </p:nvSpPr>
        <p:spPr/>
        <p:txBody>
          <a:bodyPr>
            <a:normAutofit lnSpcReduction="10000"/>
          </a:bodyPr>
          <a:lstStyle/>
          <a:p>
            <a:pPr marL="0" indent="0">
              <a:buNone/>
            </a:pPr>
            <a:r>
              <a:rPr lang="nl-NL" b="1"/>
              <a:t>Werkomgeving veiligstellen – waarom &amp; hoe?</a:t>
            </a:r>
          </a:p>
          <a:p>
            <a:pPr marL="0" indent="0">
              <a:buNone/>
            </a:pPr>
            <a:endParaRPr lang="nl-NL" b="1"/>
          </a:p>
          <a:p>
            <a:r>
              <a:rPr lang="nl-NL"/>
              <a:t>Waarom?</a:t>
            </a:r>
          </a:p>
          <a:p>
            <a:pPr lvl="1"/>
            <a:r>
              <a:rPr lang="nl-NL"/>
              <a:t>Voorkomen van ongevallen door:</a:t>
            </a:r>
          </a:p>
          <a:p>
            <a:pPr lvl="2"/>
            <a:r>
              <a:rPr lang="nl-NL"/>
              <a:t>Bewegende onderdelen.</a:t>
            </a:r>
          </a:p>
          <a:p>
            <a:pPr lvl="2"/>
            <a:r>
              <a:rPr lang="nl-NL"/>
              <a:t>Elektrische spanning.</a:t>
            </a:r>
          </a:p>
          <a:p>
            <a:pPr lvl="2"/>
            <a:r>
              <a:rPr lang="nl-NL"/>
              <a:t>Druk in leidingen.</a:t>
            </a:r>
          </a:p>
          <a:p>
            <a:r>
              <a:rPr lang="nl-NL"/>
              <a:t>Algemene werkwijze:</a:t>
            </a:r>
          </a:p>
          <a:p>
            <a:pPr lvl="1"/>
            <a:r>
              <a:rPr lang="nl-NL"/>
              <a:t>Markeer gevarenzone (line of </a:t>
            </a:r>
            <a:r>
              <a:rPr lang="nl-NL" err="1"/>
              <a:t>fire</a:t>
            </a:r>
            <a:r>
              <a:rPr lang="nl-NL"/>
              <a:t>).</a:t>
            </a:r>
          </a:p>
          <a:p>
            <a:pPr lvl="1"/>
            <a:r>
              <a:rPr lang="nl-NL"/>
              <a:t>Alleen bevoegde personen mogen veiligstellen.</a:t>
            </a:r>
          </a:p>
          <a:p>
            <a:pPr lvl="1"/>
            <a:r>
              <a:rPr lang="nl-NL"/>
              <a:t>Maak installatie energievrij (geen druk/spanning).</a:t>
            </a:r>
          </a:p>
          <a:p>
            <a:pPr lvl="1"/>
            <a:r>
              <a:rPr lang="nl-NL"/>
              <a:t>Borg tegen opnieuw inschakelen.</a:t>
            </a:r>
          </a:p>
          <a:p>
            <a:pPr lvl="1"/>
            <a:r>
              <a:rPr lang="nl-NL"/>
              <a:t>Controleer en markeer dat veiligstellen is uitgevoerd.</a:t>
            </a:r>
          </a:p>
        </p:txBody>
      </p:sp>
      <p:sp>
        <p:nvSpPr>
          <p:cNvPr id="3" name="Titel 2">
            <a:extLst>
              <a:ext uri="{FF2B5EF4-FFF2-40B4-BE49-F238E27FC236}">
                <a16:creationId xmlns:a16="http://schemas.microsoft.com/office/drawing/2014/main" id="{6412573D-01BD-6ED7-FFBA-7DC81825C6D4}"/>
              </a:ext>
            </a:extLst>
          </p:cNvPr>
          <p:cNvSpPr>
            <a:spLocks noGrp="1"/>
          </p:cNvSpPr>
          <p:nvPr>
            <p:ph type="title"/>
          </p:nvPr>
        </p:nvSpPr>
        <p:spPr/>
        <p:txBody>
          <a:bodyPr/>
          <a:lstStyle/>
          <a:p>
            <a:r>
              <a:rPr lang="nl-NL" b="1"/>
              <a:t>4.3 Veiligstellen van de werkplek en installatie</a:t>
            </a:r>
          </a:p>
        </p:txBody>
      </p:sp>
    </p:spTree>
    <p:extLst>
      <p:ext uri="{BB962C8B-B14F-4D97-AF65-F5344CB8AC3E}">
        <p14:creationId xmlns:p14="http://schemas.microsoft.com/office/powerpoint/2010/main" val="9975516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F153CB4-9610-9C87-65C5-0B3D3EFF7F33}"/>
              </a:ext>
            </a:extLst>
          </p:cNvPr>
          <p:cNvSpPr>
            <a:spLocks noGrp="1"/>
          </p:cNvSpPr>
          <p:nvPr>
            <p:ph idx="1"/>
          </p:nvPr>
        </p:nvSpPr>
        <p:spPr/>
        <p:txBody>
          <a:bodyPr>
            <a:normAutofit fontScale="92500" lnSpcReduction="10000"/>
          </a:bodyPr>
          <a:lstStyle/>
          <a:p>
            <a:pPr marL="0" indent="0">
              <a:buNone/>
            </a:pPr>
            <a:r>
              <a:rPr lang="nl-NL" sz="2600" b="1" dirty="0"/>
              <a:t>LOTOTO &amp; extra maatregelen voor vrijstellen installaties voor bevoegde personen</a:t>
            </a:r>
          </a:p>
          <a:p>
            <a:pPr marL="0" indent="0">
              <a:buNone/>
            </a:pPr>
            <a:endParaRPr lang="nl-NL" b="1" dirty="0"/>
          </a:p>
          <a:p>
            <a:r>
              <a:rPr lang="nl-NL" dirty="0"/>
              <a:t>LOTOTO-procedure:</a:t>
            </a:r>
          </a:p>
          <a:p>
            <a:pPr lvl="1"/>
            <a:r>
              <a:rPr lang="nl-NL" dirty="0"/>
              <a:t>Lock Out: Machine uitschakelen en vergrendelen.</a:t>
            </a:r>
          </a:p>
          <a:p>
            <a:pPr lvl="1"/>
            <a:r>
              <a:rPr lang="nl-NL" dirty="0"/>
              <a:t>Tag Out: Waarschuwingslabel met naam en reden.</a:t>
            </a:r>
          </a:p>
          <a:p>
            <a:pPr lvl="1"/>
            <a:r>
              <a:rPr lang="nl-NL" dirty="0" err="1"/>
              <a:t>Try</a:t>
            </a:r>
            <a:r>
              <a:rPr lang="nl-NL" dirty="0"/>
              <a:t> Out: Test of machine echt spanningsvrij is.</a:t>
            </a:r>
          </a:p>
          <a:p>
            <a:r>
              <a:rPr lang="nl-NL" dirty="0"/>
              <a:t>Waarom belangrijk?</a:t>
            </a:r>
          </a:p>
          <a:p>
            <a:pPr lvl="1"/>
            <a:r>
              <a:rPr lang="nl-NL" dirty="0"/>
              <a:t>Voorkomt onverwachte start → ernstige ongevallen.</a:t>
            </a:r>
          </a:p>
          <a:p>
            <a:pPr lvl="1"/>
            <a:r>
              <a:rPr lang="nl-NL" dirty="0"/>
              <a:t>Verplicht volgens Arbo-richtlijnen.</a:t>
            </a:r>
          </a:p>
          <a:p>
            <a:r>
              <a:rPr lang="nl-NL" dirty="0"/>
              <a:t>Steekflens bij leidingen:</a:t>
            </a:r>
          </a:p>
          <a:p>
            <a:pPr lvl="1"/>
            <a:r>
              <a:rPr lang="nl-NL" dirty="0"/>
              <a:t>Plaats tussen flensverbinding na laatste afsluiter.</a:t>
            </a:r>
          </a:p>
          <a:p>
            <a:pPr lvl="1"/>
            <a:r>
              <a:rPr lang="nl-NL" dirty="0"/>
              <a:t>Voorkomt lekkage van gevaarlijke stoffen. Belangrijk voor veiligheid én milieu.</a:t>
            </a:r>
          </a:p>
          <a:p>
            <a:pPr marL="0" indent="0">
              <a:buNone/>
            </a:pPr>
            <a:endParaRPr lang="nl-NL" b="1" dirty="0"/>
          </a:p>
        </p:txBody>
      </p:sp>
      <p:sp>
        <p:nvSpPr>
          <p:cNvPr id="3" name="Titel 2">
            <a:extLst>
              <a:ext uri="{FF2B5EF4-FFF2-40B4-BE49-F238E27FC236}">
                <a16:creationId xmlns:a16="http://schemas.microsoft.com/office/drawing/2014/main" id="{9B1F0314-F95F-7C9E-AD52-B5D8BC5C3837}"/>
              </a:ext>
            </a:extLst>
          </p:cNvPr>
          <p:cNvSpPr>
            <a:spLocks noGrp="1"/>
          </p:cNvSpPr>
          <p:nvPr>
            <p:ph type="title"/>
          </p:nvPr>
        </p:nvSpPr>
        <p:spPr/>
        <p:txBody>
          <a:bodyPr/>
          <a:lstStyle/>
          <a:p>
            <a:r>
              <a:rPr lang="nl-NL" b="1"/>
              <a:t>LOTOTO &amp; steekflens</a:t>
            </a:r>
          </a:p>
        </p:txBody>
      </p:sp>
    </p:spTree>
    <p:extLst>
      <p:ext uri="{BB962C8B-B14F-4D97-AF65-F5344CB8AC3E}">
        <p14:creationId xmlns:p14="http://schemas.microsoft.com/office/powerpoint/2010/main" val="4648306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7C95136-D870-D270-0B22-D02CD562E6AD}"/>
              </a:ext>
            </a:extLst>
          </p:cNvPr>
          <p:cNvSpPr>
            <a:spLocks noGrp="1"/>
          </p:cNvSpPr>
          <p:nvPr>
            <p:ph idx="1"/>
          </p:nvPr>
        </p:nvSpPr>
        <p:spPr/>
        <p:txBody>
          <a:bodyPr>
            <a:normAutofit fontScale="92500" lnSpcReduction="20000"/>
          </a:bodyPr>
          <a:lstStyle/>
          <a:p>
            <a:pPr marL="0" indent="0">
              <a:buNone/>
            </a:pPr>
            <a:r>
              <a:rPr lang="nl-NL" sz="2600" b="1"/>
              <a:t>Waarom signalering?</a:t>
            </a:r>
          </a:p>
          <a:p>
            <a:endParaRPr lang="nl-NL"/>
          </a:p>
          <a:p>
            <a:r>
              <a:rPr lang="nl-NL"/>
              <a:t>Doel van signalering:</a:t>
            </a:r>
          </a:p>
          <a:p>
            <a:pPr lvl="1"/>
            <a:r>
              <a:rPr lang="nl-NL"/>
              <a:t>Waarschuwen voor gevaren.</a:t>
            </a:r>
          </a:p>
          <a:p>
            <a:pPr lvl="1"/>
            <a:r>
              <a:rPr lang="nl-NL"/>
              <a:t>Aangeven van maatregelen en verplichtingen.</a:t>
            </a:r>
          </a:p>
          <a:p>
            <a:pPr lvl="1"/>
            <a:r>
              <a:rPr lang="nl-NL"/>
              <a:t>Locatie van EHBO, brandbestrijding, evacuatie.</a:t>
            </a:r>
          </a:p>
          <a:p>
            <a:r>
              <a:rPr lang="nl-NL"/>
              <a:t>Arbowet verplicht:</a:t>
            </a:r>
          </a:p>
          <a:p>
            <a:pPr lvl="1"/>
            <a:r>
              <a:rPr lang="nl-NL"/>
              <a:t>Borden en markeringen op de werkplek.</a:t>
            </a:r>
          </a:p>
          <a:p>
            <a:r>
              <a:rPr lang="nl-NL"/>
              <a:t>Soorten signalering:</a:t>
            </a:r>
          </a:p>
          <a:p>
            <a:pPr lvl="1"/>
            <a:r>
              <a:rPr lang="nl-NL"/>
              <a:t>Verbodsborden (rood, rond).</a:t>
            </a:r>
          </a:p>
          <a:p>
            <a:pPr lvl="1"/>
            <a:r>
              <a:rPr lang="nl-NL"/>
              <a:t>Gebodsborden (blauw, rond).</a:t>
            </a:r>
          </a:p>
          <a:p>
            <a:pPr lvl="1"/>
            <a:r>
              <a:rPr lang="nl-NL"/>
              <a:t>Waarschuwingsborden (geel, driehoek).</a:t>
            </a:r>
          </a:p>
          <a:p>
            <a:pPr lvl="1"/>
            <a:r>
              <a:rPr lang="nl-NL"/>
              <a:t>Veiligheidsvoorzieningen (groen, rechthoek).</a:t>
            </a:r>
          </a:p>
          <a:p>
            <a:pPr lvl="1"/>
            <a:r>
              <a:rPr lang="nl-NL"/>
              <a:t>Brandbestrijding (rood, vierkant).</a:t>
            </a:r>
          </a:p>
        </p:txBody>
      </p:sp>
      <p:sp>
        <p:nvSpPr>
          <p:cNvPr id="3" name="Titel 2">
            <a:extLst>
              <a:ext uri="{FF2B5EF4-FFF2-40B4-BE49-F238E27FC236}">
                <a16:creationId xmlns:a16="http://schemas.microsoft.com/office/drawing/2014/main" id="{89803A2E-C27A-1C65-A34A-A91ADF21A6CC}"/>
              </a:ext>
            </a:extLst>
          </p:cNvPr>
          <p:cNvSpPr>
            <a:spLocks noGrp="1"/>
          </p:cNvSpPr>
          <p:nvPr>
            <p:ph type="title"/>
          </p:nvPr>
        </p:nvSpPr>
        <p:spPr/>
        <p:txBody>
          <a:bodyPr/>
          <a:lstStyle/>
          <a:p>
            <a:r>
              <a:rPr lang="nl-NL" b="1"/>
              <a:t>4.4 Veiligheids- en gezondheidssignalering op de werkplek</a:t>
            </a:r>
          </a:p>
        </p:txBody>
      </p:sp>
      <p:pic>
        <p:nvPicPr>
          <p:cNvPr id="5" name="Afbeelding 4">
            <a:extLst>
              <a:ext uri="{FF2B5EF4-FFF2-40B4-BE49-F238E27FC236}">
                <a16:creationId xmlns:a16="http://schemas.microsoft.com/office/drawing/2014/main" id="{2CBA28F5-5BA2-8373-82D6-4FD89D6D0BD3}"/>
              </a:ext>
            </a:extLst>
          </p:cNvPr>
          <p:cNvPicPr>
            <a:picLocks noChangeAspect="1"/>
          </p:cNvPicPr>
          <p:nvPr/>
        </p:nvPicPr>
        <p:blipFill>
          <a:blip r:embed="rId2"/>
          <a:stretch>
            <a:fillRect/>
          </a:stretch>
        </p:blipFill>
        <p:spPr>
          <a:xfrm>
            <a:off x="8583030" y="1825625"/>
            <a:ext cx="1725318" cy="3688400"/>
          </a:xfrm>
          <a:prstGeom prst="rect">
            <a:avLst/>
          </a:prstGeom>
        </p:spPr>
      </p:pic>
      <p:pic>
        <p:nvPicPr>
          <p:cNvPr id="6" name="Picture 4" descr="obstakel">
            <a:extLst>
              <a:ext uri="{FF2B5EF4-FFF2-40B4-BE49-F238E27FC236}">
                <a16:creationId xmlns:a16="http://schemas.microsoft.com/office/drawing/2014/main" id="{1F1D5A45-FA19-CE72-5898-ADFFAA4AD189}"/>
              </a:ext>
            </a:extLst>
          </p:cNvPr>
          <p:cNvPicPr>
            <a:picLocks noChangeAspect="1" noChangeArrowheads="1"/>
          </p:cNvPicPr>
          <p:nvPr/>
        </p:nvPicPr>
        <p:blipFill>
          <a:blip r:embed="rId3" cstate="email"/>
          <a:srcRect/>
          <a:stretch>
            <a:fillRect/>
          </a:stretch>
        </p:blipFill>
        <p:spPr bwMode="auto">
          <a:xfrm>
            <a:off x="8293561" y="5760917"/>
            <a:ext cx="2304256" cy="416046"/>
          </a:xfrm>
          <a:prstGeom prst="rect">
            <a:avLst/>
          </a:prstGeom>
          <a:noFill/>
        </p:spPr>
      </p:pic>
    </p:spTree>
    <p:extLst>
      <p:ext uri="{BB962C8B-B14F-4D97-AF65-F5344CB8AC3E}">
        <p14:creationId xmlns:p14="http://schemas.microsoft.com/office/powerpoint/2010/main" val="41154433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437EDFA-D0B8-A92A-3CBC-5D668F951F02}"/>
              </a:ext>
            </a:extLst>
          </p:cNvPr>
          <p:cNvSpPr>
            <a:spLocks noGrp="1"/>
          </p:cNvSpPr>
          <p:nvPr>
            <p:ph idx="1"/>
          </p:nvPr>
        </p:nvSpPr>
        <p:spPr/>
        <p:txBody>
          <a:bodyPr/>
          <a:lstStyle/>
          <a:p>
            <a:r>
              <a:rPr lang="nl-NL"/>
              <a:t>Voorbeelden:</a:t>
            </a:r>
          </a:p>
          <a:p>
            <a:pPr lvl="1"/>
            <a:r>
              <a:rPr lang="nl-NL"/>
              <a:t>Verbod: Geen toegang, niet blussen met water.</a:t>
            </a:r>
          </a:p>
          <a:p>
            <a:pPr lvl="1"/>
            <a:r>
              <a:rPr lang="nl-NL"/>
              <a:t>Gebod: Draag helm, oogbescherming, veiligheidsschoenen.</a:t>
            </a:r>
          </a:p>
          <a:p>
            <a:pPr lvl="1"/>
            <a:r>
              <a:rPr lang="nl-NL"/>
              <a:t>Waarschuwing: Gevaar elektrische spanning, radioactieve stoffen.</a:t>
            </a:r>
          </a:p>
          <a:p>
            <a:pPr lvl="1"/>
            <a:r>
              <a:rPr lang="nl-NL"/>
              <a:t>Veiligheid: Vluchtweg, nooddouche, oogspoelplaats.</a:t>
            </a:r>
          </a:p>
          <a:p>
            <a:pPr lvl="1"/>
            <a:r>
              <a:rPr lang="nl-NL"/>
              <a:t>Brandbestrijding: Brandblusser, brandslanghaspel.</a:t>
            </a:r>
          </a:p>
          <a:p>
            <a:r>
              <a:rPr lang="nl-NL"/>
              <a:t>Markeringen op vloer:</a:t>
            </a:r>
          </a:p>
          <a:p>
            <a:pPr lvl="1"/>
            <a:r>
              <a:rPr lang="nl-NL"/>
              <a:t>Geel-zwarte strepen → struikel-/valgevaar.</a:t>
            </a:r>
          </a:p>
          <a:p>
            <a:pPr lvl="1"/>
            <a:r>
              <a:rPr lang="nl-NL"/>
              <a:t>Witte/geel → looppaden, stapelzones.</a:t>
            </a:r>
          </a:p>
          <a:p>
            <a:pPr lvl="1"/>
            <a:r>
              <a:rPr lang="nl-NL"/>
              <a:t>Linten → waarschuwing, geen fysieke blokkade.</a:t>
            </a:r>
          </a:p>
        </p:txBody>
      </p:sp>
      <p:sp>
        <p:nvSpPr>
          <p:cNvPr id="3" name="Titel 2">
            <a:extLst>
              <a:ext uri="{FF2B5EF4-FFF2-40B4-BE49-F238E27FC236}">
                <a16:creationId xmlns:a16="http://schemas.microsoft.com/office/drawing/2014/main" id="{6D582129-357E-CA03-0764-B612656E01B7}"/>
              </a:ext>
            </a:extLst>
          </p:cNvPr>
          <p:cNvSpPr>
            <a:spLocks noGrp="1"/>
          </p:cNvSpPr>
          <p:nvPr>
            <p:ph type="title"/>
          </p:nvPr>
        </p:nvSpPr>
        <p:spPr/>
        <p:txBody>
          <a:bodyPr/>
          <a:lstStyle/>
          <a:p>
            <a:r>
              <a:rPr lang="nl-NL" b="1"/>
              <a:t>Voorbeelden &amp; markeringen</a:t>
            </a:r>
          </a:p>
        </p:txBody>
      </p:sp>
    </p:spTree>
    <p:extLst>
      <p:ext uri="{BB962C8B-B14F-4D97-AF65-F5344CB8AC3E}">
        <p14:creationId xmlns:p14="http://schemas.microsoft.com/office/powerpoint/2010/main" val="39127313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6B00016-B0E3-6046-6E7C-987AE55E4097}"/>
              </a:ext>
            </a:extLst>
          </p:cNvPr>
          <p:cNvSpPr>
            <a:spLocks noGrp="1"/>
          </p:cNvSpPr>
          <p:nvPr>
            <p:ph idx="1"/>
          </p:nvPr>
        </p:nvSpPr>
        <p:spPr/>
        <p:txBody>
          <a:bodyPr/>
          <a:lstStyle/>
          <a:p>
            <a:pPr marL="0" indent="0">
              <a:buNone/>
            </a:pPr>
            <a:r>
              <a:rPr lang="nl-NL" b="1" err="1"/>
              <a:t>Arbeidshygiënische</a:t>
            </a:r>
            <a:r>
              <a:rPr lang="nl-NL" b="1"/>
              <a:t> strategie &amp; PBM</a:t>
            </a:r>
          </a:p>
          <a:p>
            <a:pPr marL="0" indent="0">
              <a:buNone/>
            </a:pPr>
            <a:endParaRPr lang="nl-NL" b="1"/>
          </a:p>
          <a:p>
            <a:r>
              <a:rPr lang="nl-NL" err="1"/>
              <a:t>Arbeidshygiënische</a:t>
            </a:r>
            <a:r>
              <a:rPr lang="nl-NL"/>
              <a:t> strategie:</a:t>
            </a:r>
          </a:p>
          <a:p>
            <a:pPr marL="914400" lvl="1" indent="-457200">
              <a:buFont typeface="+mj-lt"/>
              <a:buAutoNum type="arabicPeriod"/>
            </a:pPr>
            <a:r>
              <a:rPr lang="nl-NL"/>
              <a:t>Bestrijding bij de bron – gevaar wegnemen.</a:t>
            </a:r>
          </a:p>
          <a:p>
            <a:pPr marL="914400" lvl="1" indent="-457200">
              <a:buFont typeface="+mj-lt"/>
              <a:buAutoNum type="arabicPeriod"/>
            </a:pPr>
            <a:r>
              <a:rPr lang="nl-NL"/>
              <a:t>Vervanging – veiliger alternatief.</a:t>
            </a:r>
          </a:p>
          <a:p>
            <a:pPr marL="914400" lvl="1" indent="-457200">
              <a:buFont typeface="+mj-lt"/>
              <a:buAutoNum type="arabicPeriod"/>
            </a:pPr>
            <a:r>
              <a:rPr lang="nl-NL"/>
              <a:t>Collectieve maatregelen – ventilatie, afscherming.</a:t>
            </a:r>
          </a:p>
          <a:p>
            <a:pPr marL="914400" lvl="1" indent="-457200">
              <a:buFont typeface="+mj-lt"/>
              <a:buAutoNum type="arabicPeriod"/>
            </a:pPr>
            <a:r>
              <a:rPr lang="nl-NL"/>
              <a:t>Persoonlijke beschermingsmiddelen (PBM) – laatste redmiddel.</a:t>
            </a:r>
          </a:p>
          <a:p>
            <a:r>
              <a:rPr lang="nl-NL"/>
              <a:t>Definitie PBM:</a:t>
            </a:r>
          </a:p>
          <a:p>
            <a:pPr lvl="1"/>
            <a:r>
              <a:rPr lang="nl-NL"/>
              <a:t>Beschermt tegen risico’s tijdens werk.</a:t>
            </a:r>
          </a:p>
          <a:p>
            <a:pPr lvl="1"/>
            <a:r>
              <a:rPr lang="nl-NL"/>
              <a:t>Vermindert gevolgen, niet het risico zelf.</a:t>
            </a:r>
          </a:p>
          <a:p>
            <a:pPr lvl="1"/>
            <a:r>
              <a:rPr lang="nl-NL"/>
              <a:t>Voorbeelden: helm, handschoenen, valbeveiliging, laskap.</a:t>
            </a:r>
          </a:p>
        </p:txBody>
      </p:sp>
      <p:sp>
        <p:nvSpPr>
          <p:cNvPr id="3" name="Titel 2">
            <a:extLst>
              <a:ext uri="{FF2B5EF4-FFF2-40B4-BE49-F238E27FC236}">
                <a16:creationId xmlns:a16="http://schemas.microsoft.com/office/drawing/2014/main" id="{B692D8B7-0BAE-77E3-B30B-60F68BACB937}"/>
              </a:ext>
            </a:extLst>
          </p:cNvPr>
          <p:cNvSpPr>
            <a:spLocks noGrp="1"/>
          </p:cNvSpPr>
          <p:nvPr>
            <p:ph type="title"/>
          </p:nvPr>
        </p:nvSpPr>
        <p:spPr/>
        <p:txBody>
          <a:bodyPr/>
          <a:lstStyle/>
          <a:p>
            <a:r>
              <a:rPr lang="nl-NL" b="1"/>
              <a:t>5.1 Persoonlijke bescherming</a:t>
            </a:r>
          </a:p>
        </p:txBody>
      </p:sp>
    </p:spTree>
    <p:extLst>
      <p:ext uri="{BB962C8B-B14F-4D97-AF65-F5344CB8AC3E}">
        <p14:creationId xmlns:p14="http://schemas.microsoft.com/office/powerpoint/2010/main" val="10577254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DC4B2E-54EC-C437-F0F3-D8EFB0E5EF32}"/>
              </a:ext>
            </a:extLst>
          </p:cNvPr>
          <p:cNvSpPr>
            <a:spLocks noGrp="1"/>
          </p:cNvSpPr>
          <p:nvPr>
            <p:ph idx="1"/>
          </p:nvPr>
        </p:nvSpPr>
        <p:spPr/>
        <p:txBody>
          <a:bodyPr>
            <a:normAutofit fontScale="70000" lnSpcReduction="20000"/>
          </a:bodyPr>
          <a:lstStyle/>
          <a:p>
            <a:pPr marL="0" indent="0">
              <a:buNone/>
            </a:pPr>
            <a:r>
              <a:rPr lang="nl-NL" sz="3400" b="1"/>
              <a:t>PBM – eisen &amp; verplichtingen</a:t>
            </a:r>
          </a:p>
          <a:p>
            <a:pPr marL="0" indent="0">
              <a:buNone/>
            </a:pPr>
            <a:endParaRPr lang="nl-NL"/>
          </a:p>
          <a:p>
            <a:r>
              <a:rPr lang="nl-NL"/>
              <a:t>Werkgever verplicht:</a:t>
            </a:r>
          </a:p>
          <a:p>
            <a:pPr lvl="1"/>
            <a:r>
              <a:rPr lang="nl-NL"/>
              <a:t>PBM beschikbaar stellen.</a:t>
            </a:r>
          </a:p>
          <a:p>
            <a:pPr lvl="1"/>
            <a:r>
              <a:rPr lang="nl-NL"/>
              <a:t>Onderhoud en vervanging.</a:t>
            </a:r>
          </a:p>
          <a:p>
            <a:pPr lvl="1"/>
            <a:r>
              <a:rPr lang="nl-NL"/>
              <a:t>Instructies geven.</a:t>
            </a:r>
          </a:p>
          <a:p>
            <a:r>
              <a:rPr lang="nl-NL"/>
              <a:t>Eisen PBM:</a:t>
            </a:r>
          </a:p>
          <a:p>
            <a:pPr lvl="1"/>
            <a:r>
              <a:rPr lang="nl-NL"/>
              <a:t>Sterk, betrouwbaar, CE-markering.</a:t>
            </a:r>
          </a:p>
          <a:p>
            <a:pPr lvl="1"/>
            <a:r>
              <a:rPr lang="nl-NL"/>
              <a:t>Ergonomisch en getest.</a:t>
            </a:r>
          </a:p>
          <a:p>
            <a:pPr lvl="1"/>
            <a:r>
              <a:rPr lang="nl-NL"/>
              <a:t>Gebruiksaanwijzing in NL.</a:t>
            </a:r>
          </a:p>
          <a:p>
            <a:r>
              <a:rPr lang="nl-NL"/>
              <a:t>Medewerker verplicht:</a:t>
            </a:r>
          </a:p>
          <a:p>
            <a:pPr lvl="1"/>
            <a:r>
              <a:rPr lang="nl-NL"/>
              <a:t>PBM correct gebruiken.</a:t>
            </a:r>
          </a:p>
          <a:p>
            <a:pPr lvl="1"/>
            <a:r>
              <a:rPr lang="nl-NL"/>
              <a:t>Controleren op slijtage.</a:t>
            </a:r>
          </a:p>
          <a:p>
            <a:pPr lvl="1"/>
            <a:r>
              <a:rPr lang="nl-NL"/>
              <a:t>Reinigen, goed opslaan.</a:t>
            </a:r>
          </a:p>
          <a:p>
            <a:pPr lvl="1"/>
            <a:r>
              <a:rPr lang="nl-NL"/>
              <a:t>Instructies volgen.</a:t>
            </a:r>
          </a:p>
          <a:p>
            <a:r>
              <a:rPr lang="nl-NL"/>
              <a:t>Voorbeelden lichaamsbescherming:</a:t>
            </a:r>
          </a:p>
          <a:p>
            <a:pPr lvl="1"/>
            <a:r>
              <a:rPr lang="nl-NL"/>
              <a:t>Helm, schoenen, handschoenen, overall, signaalkleding.</a:t>
            </a:r>
          </a:p>
        </p:txBody>
      </p:sp>
      <p:sp>
        <p:nvSpPr>
          <p:cNvPr id="3" name="Titel 2">
            <a:extLst>
              <a:ext uri="{FF2B5EF4-FFF2-40B4-BE49-F238E27FC236}">
                <a16:creationId xmlns:a16="http://schemas.microsoft.com/office/drawing/2014/main" id="{22A536DB-D157-1E36-838A-30175F47E6C0}"/>
              </a:ext>
            </a:extLst>
          </p:cNvPr>
          <p:cNvSpPr>
            <a:spLocks noGrp="1"/>
          </p:cNvSpPr>
          <p:nvPr>
            <p:ph type="title"/>
          </p:nvPr>
        </p:nvSpPr>
        <p:spPr/>
        <p:txBody>
          <a:bodyPr/>
          <a:lstStyle/>
          <a:p>
            <a:r>
              <a:rPr lang="nl-NL" b="1"/>
              <a:t>Eisen &amp; gebruik van PBM</a:t>
            </a:r>
          </a:p>
        </p:txBody>
      </p:sp>
      <p:pic>
        <p:nvPicPr>
          <p:cNvPr id="5" name="Afbeelding 4">
            <a:extLst>
              <a:ext uri="{FF2B5EF4-FFF2-40B4-BE49-F238E27FC236}">
                <a16:creationId xmlns:a16="http://schemas.microsoft.com/office/drawing/2014/main" id="{1032F4A7-2012-DAAD-4466-445F3787ECEE}"/>
              </a:ext>
            </a:extLst>
          </p:cNvPr>
          <p:cNvPicPr>
            <a:picLocks noChangeAspect="1"/>
          </p:cNvPicPr>
          <p:nvPr/>
        </p:nvPicPr>
        <p:blipFill>
          <a:blip r:embed="rId2"/>
          <a:stretch>
            <a:fillRect/>
          </a:stretch>
        </p:blipFill>
        <p:spPr>
          <a:xfrm>
            <a:off x="5079199" y="2124416"/>
            <a:ext cx="6157732" cy="3318294"/>
          </a:xfrm>
          <a:prstGeom prst="rect">
            <a:avLst/>
          </a:prstGeom>
        </p:spPr>
      </p:pic>
    </p:spTree>
    <p:extLst>
      <p:ext uri="{BB962C8B-B14F-4D97-AF65-F5344CB8AC3E}">
        <p14:creationId xmlns:p14="http://schemas.microsoft.com/office/powerpoint/2010/main" val="20433371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7FC5B7E-822A-D39A-8CF1-20FC8EFD6474}"/>
              </a:ext>
            </a:extLst>
          </p:cNvPr>
          <p:cNvSpPr>
            <a:spLocks noGrp="1"/>
          </p:cNvSpPr>
          <p:nvPr>
            <p:ph idx="1"/>
          </p:nvPr>
        </p:nvSpPr>
        <p:spPr/>
        <p:txBody>
          <a:bodyPr>
            <a:normAutofit fontScale="85000" lnSpcReduction="20000"/>
          </a:bodyPr>
          <a:lstStyle/>
          <a:p>
            <a:pPr marL="0" indent="0">
              <a:buNone/>
            </a:pPr>
            <a:r>
              <a:rPr lang="nl-NL" sz="2800" b="1"/>
              <a:t>Belangrijkste PBM voor lichaamsbescherming</a:t>
            </a:r>
          </a:p>
          <a:p>
            <a:pPr marL="0" indent="0">
              <a:buNone/>
            </a:pPr>
            <a:endParaRPr lang="nl-NL" b="1"/>
          </a:p>
          <a:p>
            <a:r>
              <a:rPr lang="nl-NL"/>
              <a:t>Veiligheidshelm:</a:t>
            </a:r>
          </a:p>
          <a:p>
            <a:pPr lvl="1"/>
            <a:r>
              <a:rPr lang="nl-NL"/>
              <a:t>Beschermt tegen vallende en scherpe voorwerpen.</a:t>
            </a:r>
          </a:p>
          <a:p>
            <a:pPr lvl="1"/>
            <a:r>
              <a:rPr lang="nl-NL"/>
              <a:t>Nooit metalen helm (geleidt stroom).</a:t>
            </a:r>
          </a:p>
          <a:p>
            <a:pPr lvl="1"/>
            <a:r>
              <a:rPr lang="nl-NL"/>
              <a:t>Vervangen bij schade of na een klap.</a:t>
            </a:r>
          </a:p>
          <a:p>
            <a:pPr lvl="1"/>
            <a:r>
              <a:rPr lang="nl-NL"/>
              <a:t>Binnenwerk goed afstellen.</a:t>
            </a:r>
          </a:p>
          <a:p>
            <a:r>
              <a:rPr lang="nl-NL"/>
              <a:t>Handschoenen:</a:t>
            </a:r>
          </a:p>
          <a:p>
            <a:pPr lvl="1"/>
            <a:r>
              <a:rPr lang="nl-NL"/>
              <a:t>Bescherming tegen snijwonden, hitte, kou, chemicaliën.</a:t>
            </a:r>
          </a:p>
          <a:p>
            <a:pPr lvl="1"/>
            <a:r>
              <a:rPr lang="nl-NL"/>
              <a:t>Kies juiste materiaal (rubber, neopreen, PVC, snijbestendig).</a:t>
            </a:r>
          </a:p>
          <a:p>
            <a:pPr lvl="1"/>
            <a:r>
              <a:rPr lang="nl-NL"/>
              <a:t>Geen handschoenen bij draaiende delen!</a:t>
            </a:r>
          </a:p>
          <a:p>
            <a:r>
              <a:rPr lang="nl-NL"/>
              <a:t>Veiligheidsschoenen/-laarzen:</a:t>
            </a:r>
          </a:p>
          <a:p>
            <a:pPr lvl="1"/>
            <a:r>
              <a:rPr lang="nl-NL"/>
              <a:t>CE-keurmerk verplicht.</a:t>
            </a:r>
          </a:p>
          <a:p>
            <a:pPr lvl="1"/>
            <a:r>
              <a:rPr lang="nl-NL"/>
              <a:t>Bescherming tegen vallende voorwerpen, scherpe objecten, gevaarlijke stoffen, uitglijden, statische elektriciteit.</a:t>
            </a:r>
          </a:p>
        </p:txBody>
      </p:sp>
      <p:sp>
        <p:nvSpPr>
          <p:cNvPr id="3" name="Titel 2">
            <a:extLst>
              <a:ext uri="{FF2B5EF4-FFF2-40B4-BE49-F238E27FC236}">
                <a16:creationId xmlns:a16="http://schemas.microsoft.com/office/drawing/2014/main" id="{3F9930C5-7D92-7B19-0344-8A32FF38C087}"/>
              </a:ext>
            </a:extLst>
          </p:cNvPr>
          <p:cNvSpPr>
            <a:spLocks noGrp="1"/>
          </p:cNvSpPr>
          <p:nvPr>
            <p:ph type="title"/>
          </p:nvPr>
        </p:nvSpPr>
        <p:spPr/>
        <p:txBody>
          <a:bodyPr/>
          <a:lstStyle/>
          <a:p>
            <a:r>
              <a:rPr lang="nl-NL" b="1"/>
              <a:t>5.2 PBM voor hoofd, handen, voeten</a:t>
            </a:r>
          </a:p>
        </p:txBody>
      </p:sp>
    </p:spTree>
    <p:extLst>
      <p:ext uri="{BB962C8B-B14F-4D97-AF65-F5344CB8AC3E}">
        <p14:creationId xmlns:p14="http://schemas.microsoft.com/office/powerpoint/2010/main" val="7853512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6AE06F9-B3CD-D8AB-864A-9C30CF376A17}"/>
              </a:ext>
            </a:extLst>
          </p:cNvPr>
          <p:cNvSpPr>
            <a:spLocks noGrp="1"/>
          </p:cNvSpPr>
          <p:nvPr>
            <p:ph idx="1"/>
          </p:nvPr>
        </p:nvSpPr>
        <p:spPr/>
        <p:txBody>
          <a:bodyPr>
            <a:normAutofit lnSpcReduction="10000"/>
          </a:bodyPr>
          <a:lstStyle/>
          <a:p>
            <a:pPr marL="0" indent="0">
              <a:buNone/>
            </a:pPr>
            <a:r>
              <a:rPr lang="nl-NL" b="1"/>
              <a:t>Bescherm je ogen en gezicht</a:t>
            </a:r>
          </a:p>
          <a:p>
            <a:pPr marL="0" indent="0">
              <a:buNone/>
            </a:pPr>
            <a:endParaRPr lang="nl-NL" b="1"/>
          </a:p>
          <a:p>
            <a:r>
              <a:rPr lang="nl-NL"/>
              <a:t>Waarom?</a:t>
            </a:r>
          </a:p>
          <a:p>
            <a:pPr lvl="1"/>
            <a:r>
              <a:rPr lang="nl-NL"/>
              <a:t>Bescherming tegen rondvliegende deeltjes, spetters, straling (UV/IR).</a:t>
            </a:r>
          </a:p>
          <a:p>
            <a:r>
              <a:rPr lang="nl-NL"/>
              <a:t>Soorten PBM:</a:t>
            </a:r>
          </a:p>
          <a:p>
            <a:pPr lvl="1"/>
            <a:r>
              <a:rPr lang="nl-NL"/>
              <a:t>Veiligheidsbril: Gehard glas/kunststof, zijkapjes, ook op sterkte.</a:t>
            </a:r>
          </a:p>
          <a:p>
            <a:pPr lvl="1"/>
            <a:r>
              <a:rPr lang="nl-NL"/>
              <a:t>Ruimzichtbril: Sluit af, tegen stof en vloeistoffen, ventilatiegaatjes.</a:t>
            </a:r>
          </a:p>
          <a:p>
            <a:pPr lvl="1"/>
            <a:r>
              <a:rPr lang="nl-NL"/>
              <a:t>Gelaatscherm: Hele gezicht, bij hogedruk en zuren, op helm te bevestigen.</a:t>
            </a:r>
          </a:p>
          <a:p>
            <a:pPr lvl="1"/>
            <a:r>
              <a:rPr lang="nl-NL"/>
              <a:t>Lasbril/-kap: Donker glas tegen fel licht en straling, beschermt ook huid.</a:t>
            </a:r>
          </a:p>
          <a:p>
            <a:r>
              <a:rPr lang="nl-NL"/>
              <a:t>Belangrijk:</a:t>
            </a:r>
          </a:p>
          <a:p>
            <a:pPr lvl="1"/>
            <a:r>
              <a:rPr lang="nl-NL"/>
              <a:t>Kies juiste PBM voor taak.</a:t>
            </a:r>
          </a:p>
          <a:p>
            <a:pPr lvl="1"/>
            <a:r>
              <a:rPr lang="nl-NL"/>
              <a:t>Volg instructies en onderhoud goed.</a:t>
            </a:r>
          </a:p>
        </p:txBody>
      </p:sp>
      <p:sp>
        <p:nvSpPr>
          <p:cNvPr id="3" name="Titel 2">
            <a:extLst>
              <a:ext uri="{FF2B5EF4-FFF2-40B4-BE49-F238E27FC236}">
                <a16:creationId xmlns:a16="http://schemas.microsoft.com/office/drawing/2014/main" id="{6410E9C0-A460-E9B0-990B-B80EBB8F08C8}"/>
              </a:ext>
            </a:extLst>
          </p:cNvPr>
          <p:cNvSpPr>
            <a:spLocks noGrp="1"/>
          </p:cNvSpPr>
          <p:nvPr>
            <p:ph type="title"/>
          </p:nvPr>
        </p:nvSpPr>
        <p:spPr/>
        <p:txBody>
          <a:bodyPr/>
          <a:lstStyle/>
          <a:p>
            <a:r>
              <a:rPr lang="nl-NL" b="1"/>
              <a:t>5.3 Oogbescherming</a:t>
            </a:r>
          </a:p>
        </p:txBody>
      </p:sp>
    </p:spTree>
    <p:extLst>
      <p:ext uri="{BB962C8B-B14F-4D97-AF65-F5344CB8AC3E}">
        <p14:creationId xmlns:p14="http://schemas.microsoft.com/office/powerpoint/2010/main" val="1086130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4BA4458-419A-E003-DE66-74B6C6DCECEF}"/>
              </a:ext>
            </a:extLst>
          </p:cNvPr>
          <p:cNvSpPr>
            <a:spLocks noGrp="1"/>
          </p:cNvSpPr>
          <p:nvPr>
            <p:ph idx="1"/>
          </p:nvPr>
        </p:nvSpPr>
        <p:spPr/>
        <p:txBody>
          <a:bodyPr>
            <a:normAutofit/>
          </a:bodyPr>
          <a:lstStyle/>
          <a:p>
            <a:pPr marL="0" indent="0">
              <a:buNone/>
            </a:pPr>
            <a:r>
              <a:rPr lang="nl-NL" b="1" dirty="0"/>
              <a:t>Veiligheid en Gezondheid op het werk</a:t>
            </a:r>
            <a:br>
              <a:rPr lang="nl-NL" dirty="0"/>
            </a:br>
            <a:br>
              <a:rPr lang="nl-NL" dirty="0"/>
            </a:br>
            <a:r>
              <a:rPr lang="nl-NL" dirty="0"/>
              <a:t>Waarom belangrijk? Voorkomen van ziekte en ongevallen door werk.</a:t>
            </a:r>
          </a:p>
          <a:p>
            <a:r>
              <a:rPr lang="nl-NL" dirty="0"/>
              <a:t>Arbowet: Regels voor werkgevers en medewerkers over arbeidsomstandigheden.</a:t>
            </a:r>
          </a:p>
          <a:p>
            <a:r>
              <a:rPr lang="nl-NL" dirty="0"/>
              <a:t>Doel: </a:t>
            </a:r>
          </a:p>
          <a:p>
            <a:pPr lvl="1"/>
            <a:r>
              <a:rPr lang="nl-NL" dirty="0"/>
              <a:t>Veiligheid en gezondheid waarborgen.</a:t>
            </a:r>
          </a:p>
          <a:p>
            <a:pPr lvl="1"/>
            <a:r>
              <a:rPr lang="nl-NL" dirty="0"/>
              <a:t>Ook welzijn: medewerkers moeten zich goed voelen op het werk.</a:t>
            </a:r>
          </a:p>
          <a:p>
            <a:r>
              <a:rPr lang="nl-NL" dirty="0"/>
              <a:t>Verantwoordelijkheid: </a:t>
            </a:r>
          </a:p>
          <a:p>
            <a:pPr lvl="1"/>
            <a:r>
              <a:rPr lang="nl-NL" dirty="0"/>
              <a:t>Werkgever: veilige werkomgeving, PBM, instructies.</a:t>
            </a:r>
          </a:p>
          <a:p>
            <a:pPr lvl="1"/>
            <a:r>
              <a:rPr lang="nl-NL" dirty="0"/>
              <a:t>Medewerker: naleven van regels en instructies.</a:t>
            </a:r>
          </a:p>
          <a:p>
            <a:r>
              <a:rPr lang="nl-NL" dirty="0"/>
              <a:t>Geldt voor: medewerkers, uitzendkrachten, stagiairs, vrijwilligers, aannemers.</a:t>
            </a:r>
          </a:p>
          <a:p>
            <a:endParaRPr lang="nl-NL" dirty="0"/>
          </a:p>
        </p:txBody>
      </p:sp>
      <p:sp>
        <p:nvSpPr>
          <p:cNvPr id="3" name="Titel 2">
            <a:extLst>
              <a:ext uri="{FF2B5EF4-FFF2-40B4-BE49-F238E27FC236}">
                <a16:creationId xmlns:a16="http://schemas.microsoft.com/office/drawing/2014/main" id="{8067C58E-C206-E5AB-ACED-1E34E6C43892}"/>
              </a:ext>
            </a:extLst>
          </p:cNvPr>
          <p:cNvSpPr>
            <a:spLocks noGrp="1"/>
          </p:cNvSpPr>
          <p:nvPr>
            <p:ph type="title"/>
          </p:nvPr>
        </p:nvSpPr>
        <p:spPr/>
        <p:txBody>
          <a:bodyPr/>
          <a:lstStyle/>
          <a:p>
            <a:r>
              <a:rPr lang="nl-NL" b="1"/>
              <a:t>1.1 Veiligheid en gezondheid; V&amp;G-wetgeving</a:t>
            </a:r>
            <a:endParaRPr lang="nl-NL"/>
          </a:p>
        </p:txBody>
      </p:sp>
    </p:spTree>
    <p:extLst>
      <p:ext uri="{BB962C8B-B14F-4D97-AF65-F5344CB8AC3E}">
        <p14:creationId xmlns:p14="http://schemas.microsoft.com/office/powerpoint/2010/main" val="23091747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1A19488-7B78-9683-76D2-B246AC9F5E77}"/>
              </a:ext>
            </a:extLst>
          </p:cNvPr>
          <p:cNvSpPr>
            <a:spLocks noGrp="1"/>
          </p:cNvSpPr>
          <p:nvPr>
            <p:ph idx="1"/>
          </p:nvPr>
        </p:nvSpPr>
        <p:spPr/>
        <p:txBody>
          <a:bodyPr>
            <a:normAutofit fontScale="77500" lnSpcReduction="20000"/>
          </a:bodyPr>
          <a:lstStyle/>
          <a:p>
            <a:pPr marL="0" indent="0">
              <a:buNone/>
            </a:pPr>
            <a:r>
              <a:rPr lang="nl-NL" sz="3100" b="1" dirty="0"/>
              <a:t>Bescherm je gehoor tegen lawaai</a:t>
            </a:r>
          </a:p>
          <a:p>
            <a:pPr marL="0" indent="0">
              <a:buNone/>
            </a:pPr>
            <a:endParaRPr lang="nl-NL" b="1" dirty="0"/>
          </a:p>
          <a:p>
            <a:r>
              <a:rPr lang="nl-NL" dirty="0"/>
              <a:t>Risico:</a:t>
            </a:r>
          </a:p>
          <a:p>
            <a:pPr lvl="1"/>
            <a:r>
              <a:rPr lang="nl-NL" dirty="0"/>
              <a:t>Vanaf 80 dB(A) → gehoorschade mogelijk.</a:t>
            </a:r>
          </a:p>
          <a:p>
            <a:pPr lvl="1"/>
            <a:r>
              <a:rPr lang="nl-NL" dirty="0"/>
              <a:t>Vanaf 85 dB(A) → gehoorbescherming verplicht.</a:t>
            </a:r>
          </a:p>
          <a:p>
            <a:r>
              <a:rPr lang="nl-NL" dirty="0"/>
              <a:t>Vuistregel:</a:t>
            </a:r>
          </a:p>
          <a:p>
            <a:pPr lvl="1"/>
            <a:r>
              <a:rPr lang="nl-NL" dirty="0"/>
              <a:t>Moet je schreeuwen op 1 meter afstand? → &gt;80 dB(A).</a:t>
            </a:r>
          </a:p>
          <a:p>
            <a:r>
              <a:rPr lang="nl-NL" dirty="0"/>
              <a:t>Soorten gehoorbescherming:</a:t>
            </a:r>
          </a:p>
          <a:p>
            <a:pPr lvl="1"/>
            <a:r>
              <a:rPr lang="nl-NL" dirty="0" err="1"/>
              <a:t>Oorwatten</a:t>
            </a:r>
            <a:r>
              <a:rPr lang="nl-NL" dirty="0"/>
              <a:t> / oorproppen: Eenvoudig, eenmalig gebruik (10 dB(A)).</a:t>
            </a:r>
          </a:p>
          <a:p>
            <a:pPr lvl="1"/>
            <a:r>
              <a:rPr lang="nl-NL" dirty="0"/>
              <a:t>Universele oordoppen: Met beugel, 10–15 dB(A).</a:t>
            </a:r>
          </a:p>
          <a:p>
            <a:pPr lvl="1"/>
            <a:r>
              <a:rPr lang="nl-NL" dirty="0" err="1"/>
              <a:t>Oorpluggen</a:t>
            </a:r>
            <a:r>
              <a:rPr lang="nl-NL" dirty="0"/>
              <a:t>: Kunststof, 10–15 dB(A).</a:t>
            </a:r>
          </a:p>
          <a:p>
            <a:pPr lvl="1"/>
            <a:r>
              <a:rPr lang="nl-NL" dirty="0" err="1"/>
              <a:t>Otoplastieken</a:t>
            </a:r>
            <a:r>
              <a:rPr lang="nl-NL" dirty="0"/>
              <a:t>: Op maat, filter schadelijk geluid, 25 dB(A).</a:t>
            </a:r>
          </a:p>
          <a:p>
            <a:pPr lvl="1"/>
            <a:r>
              <a:rPr lang="nl-NL" dirty="0" err="1"/>
              <a:t>Oorkappen</a:t>
            </a:r>
            <a:r>
              <a:rPr lang="nl-NL" dirty="0"/>
              <a:t>: Over oren, ±25 dB(A), soms met radio.</a:t>
            </a:r>
          </a:p>
          <a:p>
            <a:r>
              <a:rPr lang="nl-NL" dirty="0"/>
              <a:t>Belangrijk:</a:t>
            </a:r>
          </a:p>
          <a:p>
            <a:pPr lvl="1"/>
            <a:r>
              <a:rPr lang="nl-NL" dirty="0"/>
              <a:t>Gebruik altijd schone PBM.</a:t>
            </a:r>
          </a:p>
          <a:p>
            <a:pPr lvl="1"/>
            <a:r>
              <a:rPr lang="nl-NL" dirty="0"/>
              <a:t>Combineer </a:t>
            </a:r>
            <a:r>
              <a:rPr lang="nl-NL" dirty="0" err="1"/>
              <a:t>otoplastieken</a:t>
            </a:r>
            <a:r>
              <a:rPr lang="nl-NL" dirty="0"/>
              <a:t> + </a:t>
            </a:r>
            <a:r>
              <a:rPr lang="nl-NL" dirty="0" err="1"/>
              <a:t>oorkappen</a:t>
            </a:r>
            <a:r>
              <a:rPr lang="nl-NL" dirty="0"/>
              <a:t> bij extreem lawaai.</a:t>
            </a:r>
          </a:p>
        </p:txBody>
      </p:sp>
      <p:sp>
        <p:nvSpPr>
          <p:cNvPr id="3" name="Titel 2">
            <a:extLst>
              <a:ext uri="{FF2B5EF4-FFF2-40B4-BE49-F238E27FC236}">
                <a16:creationId xmlns:a16="http://schemas.microsoft.com/office/drawing/2014/main" id="{5864C9D2-0CF9-46AC-B1A9-F0678D2000BF}"/>
              </a:ext>
            </a:extLst>
          </p:cNvPr>
          <p:cNvSpPr>
            <a:spLocks noGrp="1"/>
          </p:cNvSpPr>
          <p:nvPr>
            <p:ph type="title"/>
          </p:nvPr>
        </p:nvSpPr>
        <p:spPr/>
        <p:txBody>
          <a:bodyPr/>
          <a:lstStyle/>
          <a:p>
            <a:r>
              <a:rPr lang="nl-NL" b="1"/>
              <a:t>5.4 Gehoorbescherming</a:t>
            </a:r>
          </a:p>
        </p:txBody>
      </p:sp>
    </p:spTree>
    <p:extLst>
      <p:ext uri="{BB962C8B-B14F-4D97-AF65-F5344CB8AC3E}">
        <p14:creationId xmlns:p14="http://schemas.microsoft.com/office/powerpoint/2010/main" val="24512396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30EDCFC-4C4B-3667-BB27-075EC4A5796F}"/>
              </a:ext>
            </a:extLst>
          </p:cNvPr>
          <p:cNvSpPr>
            <a:spLocks noGrp="1"/>
          </p:cNvSpPr>
          <p:nvPr>
            <p:ph idx="1"/>
          </p:nvPr>
        </p:nvSpPr>
        <p:spPr/>
        <p:txBody>
          <a:bodyPr>
            <a:normAutofit fontScale="92500" lnSpcReduction="20000"/>
          </a:bodyPr>
          <a:lstStyle/>
          <a:p>
            <a:pPr marL="0" indent="0">
              <a:buNone/>
            </a:pPr>
            <a:r>
              <a:rPr lang="nl-NL" sz="2600" b="1" dirty="0"/>
              <a:t>Valbescherming – voorkomen &amp; opvangen</a:t>
            </a:r>
          </a:p>
          <a:p>
            <a:pPr marL="0" indent="0">
              <a:buNone/>
            </a:pPr>
            <a:endParaRPr lang="nl-NL" b="1" dirty="0"/>
          </a:p>
          <a:p>
            <a:r>
              <a:rPr lang="nl-NL" dirty="0"/>
              <a:t>Waarom nodig?</a:t>
            </a:r>
          </a:p>
          <a:p>
            <a:pPr lvl="1"/>
            <a:r>
              <a:rPr lang="nl-NL" dirty="0"/>
              <a:t>Werken op hoogte → risico op vallen.</a:t>
            </a:r>
          </a:p>
          <a:p>
            <a:pPr lvl="1"/>
            <a:r>
              <a:rPr lang="nl-NL" dirty="0"/>
              <a:t>Aanvullende opleiding verplicht.</a:t>
            </a:r>
          </a:p>
          <a:p>
            <a:r>
              <a:rPr lang="nl-NL" dirty="0"/>
              <a:t>Systemen:</a:t>
            </a:r>
          </a:p>
          <a:p>
            <a:pPr lvl="1"/>
            <a:r>
              <a:rPr lang="nl-NL" dirty="0"/>
              <a:t>Voorkomen van val:</a:t>
            </a:r>
          </a:p>
          <a:p>
            <a:pPr lvl="2"/>
            <a:r>
              <a:rPr lang="nl-NL" dirty="0"/>
              <a:t>Hekwerken, leuningen, positioneringslijnen.</a:t>
            </a:r>
          </a:p>
          <a:p>
            <a:pPr lvl="1"/>
            <a:r>
              <a:rPr lang="nl-NL" dirty="0"/>
              <a:t>Opvangen van val:</a:t>
            </a:r>
          </a:p>
          <a:p>
            <a:pPr lvl="2"/>
            <a:r>
              <a:rPr lang="nl-NL" dirty="0"/>
              <a:t>Veiligheidsharnas, vanglijnen, valstopapparaten.</a:t>
            </a:r>
          </a:p>
          <a:p>
            <a:pPr lvl="1"/>
            <a:r>
              <a:rPr lang="nl-NL" dirty="0"/>
              <a:t>Veiligheidsharnas:</a:t>
            </a:r>
          </a:p>
          <a:p>
            <a:pPr lvl="2"/>
            <a:r>
              <a:rPr lang="nl-NL" dirty="0"/>
              <a:t>Riemen om benen, buik, schouders.</a:t>
            </a:r>
          </a:p>
          <a:p>
            <a:pPr lvl="2"/>
            <a:r>
              <a:rPr lang="nl-NL" dirty="0"/>
              <a:t>Vanglijn max. 1,5 m (hoogwerker).</a:t>
            </a:r>
          </a:p>
          <a:p>
            <a:pPr lvl="2"/>
            <a:r>
              <a:rPr lang="nl-NL" dirty="0"/>
              <a:t>Bij grote hoogte → langere lijnen + valdemper.</a:t>
            </a:r>
          </a:p>
        </p:txBody>
      </p:sp>
      <p:sp>
        <p:nvSpPr>
          <p:cNvPr id="3" name="Titel 2">
            <a:extLst>
              <a:ext uri="{FF2B5EF4-FFF2-40B4-BE49-F238E27FC236}">
                <a16:creationId xmlns:a16="http://schemas.microsoft.com/office/drawing/2014/main" id="{ADF1D05E-F09B-134D-286E-A0ADE08B3CD2}"/>
              </a:ext>
            </a:extLst>
          </p:cNvPr>
          <p:cNvSpPr>
            <a:spLocks noGrp="1"/>
          </p:cNvSpPr>
          <p:nvPr>
            <p:ph type="title"/>
          </p:nvPr>
        </p:nvSpPr>
        <p:spPr/>
        <p:txBody>
          <a:bodyPr/>
          <a:lstStyle/>
          <a:p>
            <a:r>
              <a:rPr lang="nl-NL" b="1" dirty="0"/>
              <a:t>5.5 Valbescherming</a:t>
            </a:r>
          </a:p>
        </p:txBody>
      </p:sp>
    </p:spTree>
    <p:extLst>
      <p:ext uri="{BB962C8B-B14F-4D97-AF65-F5344CB8AC3E}">
        <p14:creationId xmlns:p14="http://schemas.microsoft.com/office/powerpoint/2010/main" val="8371133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3BAE446-57ED-A25B-2DC3-871282BD9631}"/>
              </a:ext>
            </a:extLst>
          </p:cNvPr>
          <p:cNvSpPr>
            <a:spLocks noGrp="1"/>
          </p:cNvSpPr>
          <p:nvPr>
            <p:ph idx="1"/>
          </p:nvPr>
        </p:nvSpPr>
        <p:spPr/>
        <p:txBody>
          <a:bodyPr>
            <a:normAutofit fontScale="92500" lnSpcReduction="20000"/>
          </a:bodyPr>
          <a:lstStyle/>
          <a:p>
            <a:pPr marL="0" indent="0">
              <a:buNone/>
            </a:pPr>
            <a:r>
              <a:rPr lang="nl-NL" sz="2600" b="1" dirty="0"/>
              <a:t>Valopvangsystemen &amp; keuring</a:t>
            </a:r>
          </a:p>
          <a:p>
            <a:pPr marL="0" indent="0">
              <a:buNone/>
            </a:pPr>
            <a:endParaRPr lang="nl-NL" b="1" dirty="0"/>
          </a:p>
          <a:p>
            <a:r>
              <a:rPr lang="nl-NL" dirty="0"/>
              <a:t>Valopvangsystemen:</a:t>
            </a:r>
          </a:p>
          <a:p>
            <a:pPr lvl="1"/>
            <a:r>
              <a:rPr lang="nl-NL" dirty="0"/>
              <a:t>Remchute: Afdaalapparaat, remt val af (bij tanks, windturbines).</a:t>
            </a:r>
          </a:p>
          <a:p>
            <a:pPr lvl="1"/>
            <a:r>
              <a:rPr lang="nl-NL" dirty="0"/>
              <a:t>Harnas + valdemper: Werken boven water, op tanks.</a:t>
            </a:r>
          </a:p>
          <a:p>
            <a:pPr lvl="1"/>
            <a:r>
              <a:rPr lang="nl-NL" dirty="0"/>
              <a:t>Harnas + vanglijn: Dak zonder randbeveiliging, hoogwerker, hangsteiger.</a:t>
            </a:r>
          </a:p>
          <a:p>
            <a:r>
              <a:rPr lang="nl-NL" dirty="0"/>
              <a:t>Keuring &amp; gebruik:</a:t>
            </a:r>
          </a:p>
          <a:p>
            <a:pPr lvl="1"/>
            <a:r>
              <a:rPr lang="nl-NL" dirty="0"/>
              <a:t>Jaarlijkse keuring door gecertificeerd bedrijf.</a:t>
            </a:r>
          </a:p>
          <a:p>
            <a:pPr lvl="1"/>
            <a:r>
              <a:rPr lang="nl-NL" dirty="0"/>
              <a:t>Na een val → opnieuw keuren (harnas, lijnen, valdemper).</a:t>
            </a:r>
          </a:p>
          <a:p>
            <a:pPr lvl="1"/>
            <a:r>
              <a:rPr lang="nl-NL" dirty="0"/>
              <a:t>Controleer voor elk gebruik op slijtage.</a:t>
            </a:r>
          </a:p>
          <a:p>
            <a:pPr lvl="1"/>
            <a:r>
              <a:rPr lang="nl-NL" dirty="0"/>
              <a:t>Opslag: droog en schoon.</a:t>
            </a:r>
          </a:p>
          <a:p>
            <a:r>
              <a:rPr lang="nl-NL" dirty="0"/>
              <a:t>Bij een val:</a:t>
            </a:r>
          </a:p>
          <a:p>
            <a:pPr lvl="1"/>
            <a:r>
              <a:rPr lang="nl-NL" dirty="0"/>
              <a:t>Blijf bewegen om afknelling te voorkomen.</a:t>
            </a:r>
          </a:p>
          <a:p>
            <a:pPr lvl="1"/>
            <a:r>
              <a:rPr lang="nl-NL" dirty="0"/>
              <a:t>Roep direct om hulp.</a:t>
            </a:r>
          </a:p>
        </p:txBody>
      </p:sp>
      <p:sp>
        <p:nvSpPr>
          <p:cNvPr id="3" name="Titel 2">
            <a:extLst>
              <a:ext uri="{FF2B5EF4-FFF2-40B4-BE49-F238E27FC236}">
                <a16:creationId xmlns:a16="http://schemas.microsoft.com/office/drawing/2014/main" id="{C83BC721-3589-6219-0476-E3191B928134}"/>
              </a:ext>
            </a:extLst>
          </p:cNvPr>
          <p:cNvSpPr>
            <a:spLocks noGrp="1"/>
          </p:cNvSpPr>
          <p:nvPr>
            <p:ph type="title"/>
          </p:nvPr>
        </p:nvSpPr>
        <p:spPr/>
        <p:txBody>
          <a:bodyPr/>
          <a:lstStyle/>
          <a:p>
            <a:r>
              <a:rPr lang="nl-NL" b="1"/>
              <a:t>Valopvangsystemen &amp; veilig gebruik</a:t>
            </a:r>
          </a:p>
        </p:txBody>
      </p:sp>
      <p:pic>
        <p:nvPicPr>
          <p:cNvPr id="5" name="Afbeelding 4">
            <a:extLst>
              <a:ext uri="{FF2B5EF4-FFF2-40B4-BE49-F238E27FC236}">
                <a16:creationId xmlns:a16="http://schemas.microsoft.com/office/drawing/2014/main" id="{420F9CD5-175B-FC7D-AC2C-3D09802FA59A}"/>
              </a:ext>
            </a:extLst>
          </p:cNvPr>
          <p:cNvPicPr>
            <a:picLocks noChangeAspect="1"/>
          </p:cNvPicPr>
          <p:nvPr/>
        </p:nvPicPr>
        <p:blipFill>
          <a:blip r:embed="rId2"/>
          <a:stretch>
            <a:fillRect/>
          </a:stretch>
        </p:blipFill>
        <p:spPr>
          <a:xfrm>
            <a:off x="6529789" y="4559974"/>
            <a:ext cx="5233602" cy="1932901"/>
          </a:xfrm>
          <a:prstGeom prst="rect">
            <a:avLst/>
          </a:prstGeom>
        </p:spPr>
      </p:pic>
    </p:spTree>
    <p:extLst>
      <p:ext uri="{BB962C8B-B14F-4D97-AF65-F5344CB8AC3E}">
        <p14:creationId xmlns:p14="http://schemas.microsoft.com/office/powerpoint/2010/main" val="3884559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6518548-F46E-7A7D-4F21-DAA9F73A3177}"/>
              </a:ext>
            </a:extLst>
          </p:cNvPr>
          <p:cNvSpPr>
            <a:spLocks noGrp="1"/>
          </p:cNvSpPr>
          <p:nvPr>
            <p:ph idx="1"/>
          </p:nvPr>
        </p:nvSpPr>
        <p:spPr/>
        <p:txBody>
          <a:bodyPr>
            <a:normAutofit fontScale="92500" lnSpcReduction="20000"/>
          </a:bodyPr>
          <a:lstStyle/>
          <a:p>
            <a:pPr marL="0" indent="0">
              <a:buNone/>
            </a:pPr>
            <a:r>
              <a:rPr lang="nl-NL" sz="2600" b="1" dirty="0"/>
              <a:t>Ademhalingsbescherming op de werkplek</a:t>
            </a:r>
          </a:p>
          <a:p>
            <a:pPr marL="0" indent="0">
              <a:buNone/>
            </a:pPr>
            <a:endParaRPr lang="nl-NL" b="1" dirty="0"/>
          </a:p>
          <a:p>
            <a:r>
              <a:rPr lang="nl-NL" dirty="0"/>
              <a:t>Wanneer nodig?</a:t>
            </a:r>
          </a:p>
          <a:p>
            <a:pPr lvl="1"/>
            <a:r>
              <a:rPr lang="nl-NL" dirty="0"/>
              <a:t>Schadelijke stoffen in lucht.</a:t>
            </a:r>
          </a:p>
          <a:p>
            <a:pPr lvl="1"/>
            <a:r>
              <a:rPr lang="nl-NL" dirty="0"/>
              <a:t>Zuurstof &lt; 19%.</a:t>
            </a:r>
          </a:p>
          <a:p>
            <a:pPr lvl="1"/>
            <a:r>
              <a:rPr lang="nl-NL" dirty="0"/>
              <a:t>Ventilatie/afzuiging onvoldoende.</a:t>
            </a:r>
          </a:p>
          <a:p>
            <a:r>
              <a:rPr lang="nl-NL" dirty="0"/>
              <a:t>Soorten:</a:t>
            </a:r>
          </a:p>
          <a:p>
            <a:pPr lvl="1"/>
            <a:r>
              <a:rPr lang="nl-NL" dirty="0"/>
              <a:t>Afhankelijke adembescherming:</a:t>
            </a:r>
          </a:p>
          <a:p>
            <a:pPr lvl="2"/>
            <a:r>
              <a:rPr lang="nl-NL" dirty="0"/>
              <a:t>Filtert omgevingslucht (filtermaskers).</a:t>
            </a:r>
          </a:p>
          <a:p>
            <a:pPr lvl="2"/>
            <a:r>
              <a:rPr lang="nl-NL" dirty="0"/>
              <a:t>Voorbeelden: wegwerpmasker, </a:t>
            </a:r>
            <a:r>
              <a:rPr lang="nl-NL" dirty="0" err="1"/>
              <a:t>halfgelaat</a:t>
            </a:r>
            <a:r>
              <a:rPr lang="nl-NL" dirty="0"/>
              <a:t>-, volgelaatsmasker.</a:t>
            </a:r>
          </a:p>
          <a:p>
            <a:pPr lvl="2"/>
            <a:r>
              <a:rPr lang="nl-NL" dirty="0"/>
              <a:t>Filters: P1 (grof), P2 (schadelijk), P3 (giftig).</a:t>
            </a:r>
          </a:p>
          <a:p>
            <a:pPr lvl="1"/>
            <a:r>
              <a:rPr lang="nl-NL" dirty="0"/>
              <a:t>Onafhankelijke adembescherming:</a:t>
            </a:r>
          </a:p>
          <a:p>
            <a:pPr lvl="2"/>
            <a:r>
              <a:rPr lang="nl-NL" dirty="0"/>
              <a:t>Lucht uit flessen of ademluchtleiding.</a:t>
            </a:r>
          </a:p>
          <a:p>
            <a:pPr lvl="2"/>
            <a:r>
              <a:rPr lang="nl-NL" dirty="0"/>
              <a:t>Voor besloten ruimten of hoge concentraties gevaarlijke stoffen.</a:t>
            </a:r>
          </a:p>
          <a:p>
            <a:pPr lvl="2"/>
            <a:r>
              <a:rPr lang="nl-NL" dirty="0"/>
              <a:t>Werken met onafhankelijke adembescherming vereist extra opleiding.</a:t>
            </a:r>
          </a:p>
        </p:txBody>
      </p:sp>
      <p:sp>
        <p:nvSpPr>
          <p:cNvPr id="3" name="Titel 2">
            <a:extLst>
              <a:ext uri="{FF2B5EF4-FFF2-40B4-BE49-F238E27FC236}">
                <a16:creationId xmlns:a16="http://schemas.microsoft.com/office/drawing/2014/main" id="{2F2BF4E1-C601-9536-033F-A8216B8773C2}"/>
              </a:ext>
            </a:extLst>
          </p:cNvPr>
          <p:cNvSpPr>
            <a:spLocks noGrp="1"/>
          </p:cNvSpPr>
          <p:nvPr>
            <p:ph type="title"/>
          </p:nvPr>
        </p:nvSpPr>
        <p:spPr/>
        <p:txBody>
          <a:bodyPr/>
          <a:lstStyle/>
          <a:p>
            <a:r>
              <a:rPr lang="nl-NL" b="1"/>
              <a:t>5.6 Ademhalingsbescherming</a:t>
            </a:r>
            <a:endParaRPr lang="nl-NL"/>
          </a:p>
        </p:txBody>
      </p:sp>
      <p:pic>
        <p:nvPicPr>
          <p:cNvPr id="8" name="Afbeelding 7">
            <a:extLst>
              <a:ext uri="{FF2B5EF4-FFF2-40B4-BE49-F238E27FC236}">
                <a16:creationId xmlns:a16="http://schemas.microsoft.com/office/drawing/2014/main" id="{C4EF0237-C56A-E250-D223-497A93697D51}"/>
              </a:ext>
            </a:extLst>
          </p:cNvPr>
          <p:cNvPicPr>
            <a:picLocks noChangeAspect="1"/>
          </p:cNvPicPr>
          <p:nvPr/>
        </p:nvPicPr>
        <p:blipFill>
          <a:blip r:embed="rId2"/>
          <a:stretch>
            <a:fillRect/>
          </a:stretch>
        </p:blipFill>
        <p:spPr>
          <a:xfrm>
            <a:off x="9520582" y="365125"/>
            <a:ext cx="2212447" cy="2438365"/>
          </a:xfrm>
          <a:prstGeom prst="rect">
            <a:avLst/>
          </a:prstGeom>
        </p:spPr>
      </p:pic>
      <p:pic>
        <p:nvPicPr>
          <p:cNvPr id="10" name="Afbeelding 9">
            <a:extLst>
              <a:ext uri="{FF2B5EF4-FFF2-40B4-BE49-F238E27FC236}">
                <a16:creationId xmlns:a16="http://schemas.microsoft.com/office/drawing/2014/main" id="{42C0B185-EA6E-E4D4-8471-42CDE5B788DD}"/>
              </a:ext>
            </a:extLst>
          </p:cNvPr>
          <p:cNvPicPr>
            <a:picLocks noChangeAspect="1"/>
          </p:cNvPicPr>
          <p:nvPr/>
        </p:nvPicPr>
        <p:blipFill>
          <a:blip r:embed="rId3"/>
          <a:stretch>
            <a:fillRect/>
          </a:stretch>
        </p:blipFill>
        <p:spPr>
          <a:xfrm>
            <a:off x="9568009" y="2597968"/>
            <a:ext cx="2033337" cy="2134614"/>
          </a:xfrm>
          <a:prstGeom prst="rect">
            <a:avLst/>
          </a:prstGeom>
        </p:spPr>
      </p:pic>
      <p:pic>
        <p:nvPicPr>
          <p:cNvPr id="12" name="Afbeelding 11">
            <a:extLst>
              <a:ext uri="{FF2B5EF4-FFF2-40B4-BE49-F238E27FC236}">
                <a16:creationId xmlns:a16="http://schemas.microsoft.com/office/drawing/2014/main" id="{326F233C-F61A-C9F7-AA5D-A7AB88B6BD03}"/>
              </a:ext>
            </a:extLst>
          </p:cNvPr>
          <p:cNvPicPr>
            <a:picLocks noChangeAspect="1"/>
          </p:cNvPicPr>
          <p:nvPr/>
        </p:nvPicPr>
        <p:blipFill>
          <a:blip r:embed="rId4"/>
          <a:stretch>
            <a:fillRect/>
          </a:stretch>
        </p:blipFill>
        <p:spPr>
          <a:xfrm>
            <a:off x="9627782" y="4728027"/>
            <a:ext cx="1913792" cy="2134614"/>
          </a:xfrm>
          <a:prstGeom prst="rect">
            <a:avLst/>
          </a:prstGeom>
        </p:spPr>
      </p:pic>
    </p:spTree>
    <p:extLst>
      <p:ext uri="{BB962C8B-B14F-4D97-AF65-F5344CB8AC3E}">
        <p14:creationId xmlns:p14="http://schemas.microsoft.com/office/powerpoint/2010/main" val="6832241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3D506E5-BF68-8611-C967-C1183BE36AD2}"/>
              </a:ext>
            </a:extLst>
          </p:cNvPr>
          <p:cNvSpPr>
            <a:spLocks noGrp="1"/>
          </p:cNvSpPr>
          <p:nvPr>
            <p:ph idx="1"/>
          </p:nvPr>
        </p:nvSpPr>
        <p:spPr/>
        <p:txBody>
          <a:bodyPr>
            <a:normAutofit fontScale="92500" lnSpcReduction="10000"/>
          </a:bodyPr>
          <a:lstStyle/>
          <a:p>
            <a:pPr marL="0" indent="0">
              <a:buNone/>
            </a:pPr>
            <a:r>
              <a:rPr lang="nl-NL" sz="2600" b="1"/>
              <a:t>Veilig gebruik van adembescherming</a:t>
            </a:r>
            <a:br>
              <a:rPr lang="nl-NL"/>
            </a:br>
            <a:endParaRPr lang="nl-NL"/>
          </a:p>
          <a:p>
            <a:r>
              <a:rPr lang="nl-NL"/>
              <a:t>Filtermaskers:</a:t>
            </a:r>
          </a:p>
          <a:p>
            <a:pPr lvl="1"/>
            <a:r>
              <a:rPr lang="nl-NL"/>
              <a:t>Tijdig verwisselen vóór verzadiging.</a:t>
            </a:r>
          </a:p>
          <a:p>
            <a:pPr lvl="1"/>
            <a:r>
              <a:rPr lang="nl-NL"/>
              <a:t>Gebruik juiste filter (stof/gas/damp).</a:t>
            </a:r>
          </a:p>
          <a:p>
            <a:pPr lvl="1"/>
            <a:r>
              <a:rPr lang="nl-NL"/>
              <a:t>Bereken veilige gebruiksduur.</a:t>
            </a:r>
          </a:p>
          <a:p>
            <a:r>
              <a:rPr lang="nl-NL"/>
              <a:t>Onafhankelijke systemen:</a:t>
            </a:r>
          </a:p>
          <a:p>
            <a:pPr lvl="1"/>
            <a:r>
              <a:rPr lang="nl-NL"/>
              <a:t>Volgelaatsmasker + ademluchtcilinder of verse-luchtkap.</a:t>
            </a:r>
          </a:p>
          <a:p>
            <a:pPr lvl="1"/>
            <a:r>
              <a:rPr lang="nl-NL"/>
              <a:t>Medische keuring en training verplicht.</a:t>
            </a:r>
          </a:p>
          <a:p>
            <a:pPr lvl="1"/>
            <a:r>
              <a:rPr lang="nl-NL"/>
              <a:t>Geen gezichtsbeharing → voorkomt lekkage.</a:t>
            </a:r>
          </a:p>
          <a:p>
            <a:r>
              <a:rPr lang="nl-NL"/>
              <a:t>Onderhoud:</a:t>
            </a:r>
          </a:p>
          <a:p>
            <a:pPr lvl="1"/>
            <a:r>
              <a:rPr lang="nl-NL"/>
              <a:t>Regelmatige keuring door gespecialiseerd bedrijf.</a:t>
            </a:r>
          </a:p>
          <a:p>
            <a:pPr lvl="1"/>
            <a:r>
              <a:rPr lang="nl-NL"/>
              <a:t>Opslag in schone, droge ruimte.</a:t>
            </a:r>
          </a:p>
        </p:txBody>
      </p:sp>
      <p:sp>
        <p:nvSpPr>
          <p:cNvPr id="3" name="Titel 2">
            <a:extLst>
              <a:ext uri="{FF2B5EF4-FFF2-40B4-BE49-F238E27FC236}">
                <a16:creationId xmlns:a16="http://schemas.microsoft.com/office/drawing/2014/main" id="{19476F43-10D7-71BD-542E-3B627DAD8A84}"/>
              </a:ext>
            </a:extLst>
          </p:cNvPr>
          <p:cNvSpPr>
            <a:spLocks noGrp="1"/>
          </p:cNvSpPr>
          <p:nvPr>
            <p:ph type="title"/>
          </p:nvPr>
        </p:nvSpPr>
        <p:spPr/>
        <p:txBody>
          <a:bodyPr/>
          <a:lstStyle/>
          <a:p>
            <a:r>
              <a:rPr lang="nl-NL" b="1"/>
              <a:t>Gebruik &amp; onderhoud</a:t>
            </a:r>
          </a:p>
        </p:txBody>
      </p:sp>
      <p:pic>
        <p:nvPicPr>
          <p:cNvPr id="4" name="Afbeelding 3">
            <a:extLst>
              <a:ext uri="{FF2B5EF4-FFF2-40B4-BE49-F238E27FC236}">
                <a16:creationId xmlns:a16="http://schemas.microsoft.com/office/drawing/2014/main" id="{0800CBD8-BA94-0B39-FF7C-8878314A5EC0}"/>
              </a:ext>
            </a:extLst>
          </p:cNvPr>
          <p:cNvPicPr>
            <a:picLocks noChangeAspect="1"/>
          </p:cNvPicPr>
          <p:nvPr/>
        </p:nvPicPr>
        <p:blipFill>
          <a:blip r:embed="rId2" cstate="email"/>
          <a:stretch>
            <a:fillRect/>
          </a:stretch>
        </p:blipFill>
        <p:spPr>
          <a:xfrm>
            <a:off x="8785156" y="3607959"/>
            <a:ext cx="1511262" cy="1800623"/>
          </a:xfrm>
          <a:prstGeom prst="rect">
            <a:avLst/>
          </a:prstGeom>
        </p:spPr>
      </p:pic>
    </p:spTree>
    <p:extLst>
      <p:ext uri="{BB962C8B-B14F-4D97-AF65-F5344CB8AC3E}">
        <p14:creationId xmlns:p14="http://schemas.microsoft.com/office/powerpoint/2010/main" val="39925657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E91A722-29E4-6EB4-00AC-2A81763B57C7}"/>
              </a:ext>
            </a:extLst>
          </p:cNvPr>
          <p:cNvSpPr>
            <a:spLocks noGrp="1"/>
          </p:cNvSpPr>
          <p:nvPr>
            <p:ph idx="1"/>
          </p:nvPr>
        </p:nvSpPr>
        <p:spPr/>
        <p:txBody>
          <a:bodyPr>
            <a:normAutofit fontScale="92500" lnSpcReduction="20000"/>
          </a:bodyPr>
          <a:lstStyle/>
          <a:p>
            <a:pPr marL="0" indent="0">
              <a:buNone/>
            </a:pPr>
            <a:r>
              <a:rPr lang="nl-NL" sz="2600" b="1"/>
              <a:t>Veilig werken met </a:t>
            </a:r>
            <a:r>
              <a:rPr lang="nl-NL" sz="2600" b="1" err="1"/>
              <a:t>vastopgestelde</a:t>
            </a:r>
            <a:r>
              <a:rPr lang="nl-NL" sz="2600" b="1"/>
              <a:t> machines</a:t>
            </a:r>
          </a:p>
          <a:p>
            <a:pPr marL="0" indent="0">
              <a:buNone/>
            </a:pPr>
            <a:endParaRPr lang="nl-NL" b="1"/>
          </a:p>
          <a:p>
            <a:r>
              <a:rPr lang="nl-NL"/>
              <a:t>Wat zijn </a:t>
            </a:r>
            <a:r>
              <a:rPr lang="nl-NL" err="1"/>
              <a:t>vastopgestelde</a:t>
            </a:r>
            <a:r>
              <a:rPr lang="nl-NL"/>
              <a:t> machines?</a:t>
            </a:r>
          </a:p>
          <a:p>
            <a:pPr lvl="1"/>
            <a:r>
              <a:rPr lang="nl-NL"/>
              <a:t>Machines op vaste plek: kolomboor, slijpmachine, zaagmachine, draaibank, freesbank.</a:t>
            </a:r>
          </a:p>
          <a:p>
            <a:r>
              <a:rPr lang="nl-NL"/>
              <a:t>Risico’s:</a:t>
            </a:r>
          </a:p>
          <a:p>
            <a:pPr lvl="1"/>
            <a:r>
              <a:rPr lang="nl-NL"/>
              <a:t>Bewegende delen, wegschietende deeltjes, hoge temperaturen, storingen.</a:t>
            </a:r>
          </a:p>
          <a:p>
            <a:r>
              <a:rPr lang="nl-NL"/>
              <a:t>Belangrijk:</a:t>
            </a:r>
          </a:p>
          <a:p>
            <a:pPr lvl="1"/>
            <a:r>
              <a:rPr lang="nl-NL"/>
              <a:t>CE-markering (machines na 1995).</a:t>
            </a:r>
          </a:p>
          <a:p>
            <a:pPr lvl="1"/>
            <a:r>
              <a:rPr lang="nl-NL"/>
              <a:t>Regelmatige keuring + keuringssticker.</a:t>
            </a:r>
          </a:p>
          <a:p>
            <a:pPr lvl="1"/>
            <a:r>
              <a:rPr lang="nl-NL"/>
              <a:t>Instructiekaart aanwezig.</a:t>
            </a:r>
          </a:p>
          <a:p>
            <a:pPr lvl="1"/>
            <a:r>
              <a:rPr lang="nl-NL"/>
              <a:t>Alleen werken na instructie (18+ of onder toezicht).</a:t>
            </a:r>
          </a:p>
          <a:p>
            <a:r>
              <a:rPr lang="nl-NL"/>
              <a:t>PBM:</a:t>
            </a:r>
          </a:p>
          <a:p>
            <a:pPr lvl="1"/>
            <a:r>
              <a:rPr lang="nl-NL"/>
              <a:t>Veiligheidsbril, handschoenen, gehoorbescherming, veiligheidsschoenen.</a:t>
            </a:r>
          </a:p>
        </p:txBody>
      </p:sp>
      <p:sp>
        <p:nvSpPr>
          <p:cNvPr id="3" name="Titel 2">
            <a:extLst>
              <a:ext uri="{FF2B5EF4-FFF2-40B4-BE49-F238E27FC236}">
                <a16:creationId xmlns:a16="http://schemas.microsoft.com/office/drawing/2014/main" id="{E472FD0A-6B00-5CE2-B645-C9FFA7CC1241}"/>
              </a:ext>
            </a:extLst>
          </p:cNvPr>
          <p:cNvSpPr>
            <a:spLocks noGrp="1"/>
          </p:cNvSpPr>
          <p:nvPr>
            <p:ph type="title"/>
          </p:nvPr>
        </p:nvSpPr>
        <p:spPr/>
        <p:txBody>
          <a:bodyPr/>
          <a:lstStyle/>
          <a:p>
            <a:r>
              <a:rPr lang="nl-NL" b="1"/>
              <a:t>6.1 Werken met </a:t>
            </a:r>
            <a:r>
              <a:rPr lang="nl-NL" b="1" err="1"/>
              <a:t>vastopgestelde</a:t>
            </a:r>
            <a:r>
              <a:rPr lang="nl-NL" b="1"/>
              <a:t> machines</a:t>
            </a:r>
          </a:p>
        </p:txBody>
      </p:sp>
    </p:spTree>
    <p:extLst>
      <p:ext uri="{BB962C8B-B14F-4D97-AF65-F5344CB8AC3E}">
        <p14:creationId xmlns:p14="http://schemas.microsoft.com/office/powerpoint/2010/main" val="12578287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C7A4F3D-20D8-428A-DE38-F90EF26AE9FA}"/>
              </a:ext>
            </a:extLst>
          </p:cNvPr>
          <p:cNvSpPr>
            <a:spLocks noGrp="1"/>
          </p:cNvSpPr>
          <p:nvPr>
            <p:ph idx="1"/>
          </p:nvPr>
        </p:nvSpPr>
        <p:spPr/>
        <p:txBody>
          <a:bodyPr>
            <a:normAutofit fontScale="32500" lnSpcReduction="20000"/>
          </a:bodyPr>
          <a:lstStyle/>
          <a:p>
            <a:pPr marL="0" indent="0">
              <a:buNone/>
            </a:pPr>
            <a:r>
              <a:rPr lang="nl-NL" sz="7400" b="1"/>
              <a:t>Veiligheidsvoorzieningen &amp; regels</a:t>
            </a:r>
          </a:p>
          <a:p>
            <a:pPr marL="0" indent="0">
              <a:buNone/>
            </a:pPr>
            <a:endParaRPr lang="nl-NL" b="1"/>
          </a:p>
          <a:p>
            <a:r>
              <a:rPr lang="nl-NL" sz="4900"/>
              <a:t>Voorzieningen:</a:t>
            </a:r>
          </a:p>
          <a:p>
            <a:pPr lvl="1"/>
            <a:r>
              <a:rPr lang="nl-NL" sz="4900"/>
              <a:t>Afgeschermde gevaarlijke zones.</a:t>
            </a:r>
          </a:p>
          <a:p>
            <a:pPr lvl="1"/>
            <a:r>
              <a:rPr lang="nl-NL" sz="4900"/>
              <a:t>Noodstop → goed zichtbaar en bereikbaar.</a:t>
            </a:r>
          </a:p>
          <a:p>
            <a:pPr lvl="1"/>
            <a:r>
              <a:rPr lang="nl-NL" sz="4900" err="1"/>
              <a:t>Nullastschakelaar</a:t>
            </a:r>
            <a:r>
              <a:rPr lang="nl-NL" sz="4900"/>
              <a:t> → voorkomt herstart na stroomuitval.</a:t>
            </a:r>
          </a:p>
          <a:p>
            <a:pPr lvl="1"/>
            <a:r>
              <a:rPr lang="nl-NL" sz="4900"/>
              <a:t>Dodemansknop → stopt bij loslaten.</a:t>
            </a:r>
          </a:p>
          <a:p>
            <a:r>
              <a:rPr lang="nl-NL" sz="4900"/>
              <a:t>Algemene maatregelen:</a:t>
            </a:r>
          </a:p>
          <a:p>
            <a:pPr lvl="1"/>
            <a:r>
              <a:rPr lang="nl-NL" sz="4900"/>
              <a:t>Schakel machine uit bij onderhoud.</a:t>
            </a:r>
          </a:p>
          <a:p>
            <a:pPr lvl="1"/>
            <a:r>
              <a:rPr lang="nl-NL" sz="4900"/>
              <a:t>Werk nooit aan geopende aandrijving.</a:t>
            </a:r>
          </a:p>
          <a:p>
            <a:pPr lvl="1"/>
            <a:r>
              <a:rPr lang="nl-NL" sz="4900"/>
              <a:t>Houd vloer schoon en stroef.</a:t>
            </a:r>
          </a:p>
          <a:p>
            <a:pPr lvl="1"/>
            <a:r>
              <a:rPr lang="nl-NL" sz="4900"/>
              <a:t>Gebruik PBM correct.</a:t>
            </a:r>
          </a:p>
          <a:p>
            <a:pPr lvl="1"/>
            <a:r>
              <a:rPr lang="nl-NL" sz="4900"/>
              <a:t>Geen loshangende kleding, sieraden of haar.</a:t>
            </a:r>
          </a:p>
          <a:p>
            <a:pPr lvl="1"/>
            <a:r>
              <a:rPr lang="nl-NL" sz="4900"/>
              <a:t>Beveiligingen nooit verwijderen of overbruggen.</a:t>
            </a:r>
          </a:p>
          <a:p>
            <a:r>
              <a:rPr lang="nl-NL" sz="4900"/>
              <a:t>Controle vóór gebruik:</a:t>
            </a:r>
          </a:p>
          <a:p>
            <a:pPr lvl="1"/>
            <a:r>
              <a:rPr lang="nl-NL" sz="4900"/>
              <a:t>Staat van machine, keuring, beveiligingen.</a:t>
            </a:r>
          </a:p>
          <a:p>
            <a:pPr lvl="1"/>
            <a:r>
              <a:rPr lang="nl-NL" sz="4900"/>
              <a:t>LMRA</a:t>
            </a:r>
          </a:p>
        </p:txBody>
      </p:sp>
      <p:sp>
        <p:nvSpPr>
          <p:cNvPr id="3" name="Titel 2">
            <a:extLst>
              <a:ext uri="{FF2B5EF4-FFF2-40B4-BE49-F238E27FC236}">
                <a16:creationId xmlns:a16="http://schemas.microsoft.com/office/drawing/2014/main" id="{EE704EB3-A365-0474-6F6D-D1BBCBD5C2A6}"/>
              </a:ext>
            </a:extLst>
          </p:cNvPr>
          <p:cNvSpPr>
            <a:spLocks noGrp="1"/>
          </p:cNvSpPr>
          <p:nvPr>
            <p:ph type="title"/>
          </p:nvPr>
        </p:nvSpPr>
        <p:spPr/>
        <p:txBody>
          <a:bodyPr/>
          <a:lstStyle/>
          <a:p>
            <a:r>
              <a:rPr lang="nl-NL" b="1"/>
              <a:t>Veiligheidsvoorzieningen &amp; maatregelen</a:t>
            </a:r>
          </a:p>
        </p:txBody>
      </p:sp>
    </p:spTree>
    <p:extLst>
      <p:ext uri="{BB962C8B-B14F-4D97-AF65-F5344CB8AC3E}">
        <p14:creationId xmlns:p14="http://schemas.microsoft.com/office/powerpoint/2010/main" val="31996033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D8EB233-800E-F1AF-9198-56F863B25B38}"/>
              </a:ext>
            </a:extLst>
          </p:cNvPr>
          <p:cNvSpPr>
            <a:spLocks noGrp="1"/>
          </p:cNvSpPr>
          <p:nvPr>
            <p:ph idx="1"/>
          </p:nvPr>
        </p:nvSpPr>
        <p:spPr/>
        <p:txBody>
          <a:bodyPr>
            <a:normAutofit fontScale="70000" lnSpcReduction="20000"/>
          </a:bodyPr>
          <a:lstStyle/>
          <a:p>
            <a:pPr marL="0" indent="0">
              <a:buNone/>
            </a:pPr>
            <a:r>
              <a:rPr lang="nl-NL" sz="3400" b="1"/>
              <a:t>Risico’s &amp; voorbeelden – kolomboor &amp; slijpmachine</a:t>
            </a:r>
          </a:p>
          <a:p>
            <a:pPr marL="0" indent="0">
              <a:buNone/>
            </a:pPr>
            <a:endParaRPr lang="nl-NL" b="1"/>
          </a:p>
          <a:p>
            <a:r>
              <a:rPr lang="nl-NL" sz="2600"/>
              <a:t>Algemene risico’s:</a:t>
            </a:r>
          </a:p>
          <a:p>
            <a:pPr lvl="1"/>
            <a:r>
              <a:rPr lang="nl-NL" sz="2600"/>
              <a:t>Draaiende delen → knellen, pletten, snijden.</a:t>
            </a:r>
          </a:p>
          <a:p>
            <a:pPr lvl="1"/>
            <a:r>
              <a:rPr lang="nl-NL" sz="2600"/>
              <a:t>Wegschietende onderdelen.</a:t>
            </a:r>
          </a:p>
          <a:p>
            <a:pPr lvl="1"/>
            <a:r>
              <a:rPr lang="nl-NL" sz="2600"/>
              <a:t>Lawaai en stof → gezondheidsrisico.</a:t>
            </a:r>
          </a:p>
          <a:p>
            <a:r>
              <a:rPr lang="nl-NL" sz="2600"/>
              <a:t>Kolomboormachine:</a:t>
            </a:r>
          </a:p>
          <a:p>
            <a:pPr lvl="1"/>
            <a:r>
              <a:rPr lang="nl-NL" sz="2600"/>
              <a:t>Werkstuk altijd vastzetten (klem, bouten).</a:t>
            </a:r>
          </a:p>
          <a:p>
            <a:pPr lvl="1"/>
            <a:r>
              <a:rPr lang="nl-NL" sz="2600"/>
              <a:t>Nooit met hand vasthouden → ernstig letsel.</a:t>
            </a:r>
          </a:p>
          <a:p>
            <a:pPr lvl="1"/>
            <a:r>
              <a:rPr lang="nl-NL" sz="2600"/>
              <a:t>Gevaren: breken boor, wegschietende spanen, hete olie.</a:t>
            </a:r>
          </a:p>
          <a:p>
            <a:pPr lvl="1"/>
            <a:r>
              <a:rPr lang="nl-NL" sz="2600"/>
              <a:t>PBM: veiligheidsbril, gehoorbescherming, strakke werkkleding.</a:t>
            </a:r>
          </a:p>
          <a:p>
            <a:r>
              <a:rPr lang="nl-NL" sz="2600"/>
              <a:t>Slijpmachine:</a:t>
            </a:r>
          </a:p>
          <a:p>
            <a:pPr lvl="1"/>
            <a:r>
              <a:rPr lang="nl-NL" sz="2600"/>
              <a:t>Afstand leunspaan max. 3 mm.</a:t>
            </a:r>
          </a:p>
          <a:p>
            <a:pPr lvl="1"/>
            <a:r>
              <a:rPr lang="nl-NL" sz="2600"/>
              <a:t>Controleer slijpsteen op vervaldatum en toerental.</a:t>
            </a:r>
          </a:p>
          <a:p>
            <a:pPr lvl="1"/>
            <a:r>
              <a:rPr lang="nl-NL" sz="2600"/>
              <a:t>Gebruik beschermruitje + afzuiging tegen stof.</a:t>
            </a:r>
          </a:p>
        </p:txBody>
      </p:sp>
      <p:sp>
        <p:nvSpPr>
          <p:cNvPr id="3" name="Titel 2">
            <a:extLst>
              <a:ext uri="{FF2B5EF4-FFF2-40B4-BE49-F238E27FC236}">
                <a16:creationId xmlns:a16="http://schemas.microsoft.com/office/drawing/2014/main" id="{452E7351-702C-9921-46E0-E1868B68AE99}"/>
              </a:ext>
            </a:extLst>
          </p:cNvPr>
          <p:cNvSpPr>
            <a:spLocks noGrp="1"/>
          </p:cNvSpPr>
          <p:nvPr>
            <p:ph type="title"/>
          </p:nvPr>
        </p:nvSpPr>
        <p:spPr/>
        <p:txBody>
          <a:bodyPr/>
          <a:lstStyle/>
          <a:p>
            <a:r>
              <a:rPr lang="nl-NL" b="1"/>
              <a:t>6.2 Werken met </a:t>
            </a:r>
            <a:r>
              <a:rPr lang="nl-NL" b="1" err="1"/>
              <a:t>vastopgestelde</a:t>
            </a:r>
            <a:r>
              <a:rPr lang="nl-NL" b="1"/>
              <a:t> machines (vervolg)</a:t>
            </a:r>
          </a:p>
        </p:txBody>
      </p:sp>
    </p:spTree>
    <p:extLst>
      <p:ext uri="{BB962C8B-B14F-4D97-AF65-F5344CB8AC3E}">
        <p14:creationId xmlns:p14="http://schemas.microsoft.com/office/powerpoint/2010/main" val="32520990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F145824-E484-2B6E-C702-098CF170C1F1}"/>
              </a:ext>
            </a:extLst>
          </p:cNvPr>
          <p:cNvSpPr>
            <a:spLocks noGrp="1"/>
          </p:cNvSpPr>
          <p:nvPr>
            <p:ph idx="1"/>
          </p:nvPr>
        </p:nvSpPr>
        <p:spPr/>
        <p:txBody>
          <a:bodyPr>
            <a:normAutofit fontScale="77500" lnSpcReduction="20000"/>
          </a:bodyPr>
          <a:lstStyle/>
          <a:p>
            <a:pPr marL="0" indent="0">
              <a:buNone/>
            </a:pPr>
            <a:r>
              <a:rPr lang="nl-NL" sz="3100" b="1"/>
              <a:t>Veilig werken met cirkelzagen</a:t>
            </a:r>
          </a:p>
          <a:p>
            <a:endParaRPr lang="nl-NL"/>
          </a:p>
          <a:p>
            <a:r>
              <a:rPr lang="nl-NL"/>
              <a:t>Risico’s:</a:t>
            </a:r>
          </a:p>
          <a:p>
            <a:pPr lvl="1"/>
            <a:r>
              <a:rPr lang="nl-NL"/>
              <a:t>Terugslaan werkstuk → ernstig letsel.</a:t>
            </a:r>
          </a:p>
          <a:p>
            <a:pPr lvl="1"/>
            <a:r>
              <a:rPr lang="nl-NL"/>
              <a:t>Stof → gezondheidsklachten.</a:t>
            </a:r>
          </a:p>
          <a:p>
            <a:r>
              <a:rPr lang="nl-NL"/>
              <a:t>Machine-eisen:</a:t>
            </a:r>
          </a:p>
          <a:p>
            <a:pPr lvl="1"/>
            <a:r>
              <a:rPr lang="nl-NL"/>
              <a:t>Beschermkap over zaagblad.</a:t>
            </a:r>
          </a:p>
          <a:p>
            <a:pPr lvl="1"/>
            <a:r>
              <a:rPr lang="nl-NL" err="1"/>
              <a:t>Spouwmes</a:t>
            </a:r>
            <a:r>
              <a:rPr lang="nl-NL"/>
              <a:t> passend bij zaagblad.</a:t>
            </a:r>
          </a:p>
          <a:p>
            <a:pPr lvl="1"/>
            <a:r>
              <a:rPr lang="nl-NL"/>
              <a:t>Instelbare hulpgeleider.</a:t>
            </a:r>
          </a:p>
          <a:p>
            <a:pPr lvl="1"/>
            <a:r>
              <a:rPr lang="nl-NL"/>
              <a:t>Aansluitingen voor stofafzuiging.</a:t>
            </a:r>
          </a:p>
          <a:p>
            <a:r>
              <a:rPr lang="nl-NL"/>
              <a:t>Veiligheidsmaatregelen:</a:t>
            </a:r>
          </a:p>
          <a:p>
            <a:pPr lvl="1"/>
            <a:r>
              <a:rPr lang="nl-NL"/>
              <a:t>Stel zaagblad zo laag mogelijk in.</a:t>
            </a:r>
          </a:p>
          <a:p>
            <a:pPr lvl="1"/>
            <a:r>
              <a:rPr lang="nl-NL"/>
              <a:t>Gebruik </a:t>
            </a:r>
            <a:r>
              <a:rPr lang="nl-NL" err="1"/>
              <a:t>duwhout</a:t>
            </a:r>
            <a:r>
              <a:rPr lang="nl-NL"/>
              <a:t> met handvat.</a:t>
            </a:r>
          </a:p>
          <a:p>
            <a:pPr lvl="1"/>
            <a:r>
              <a:rPr lang="nl-NL"/>
              <a:t>Grote werkstukken → tweede persoon of rollenbaan.</a:t>
            </a:r>
          </a:p>
          <a:p>
            <a:pPr lvl="1"/>
            <a:r>
              <a:rPr lang="nl-NL"/>
              <a:t>Gebruik rem om lang doordraaien te voorkomen.</a:t>
            </a:r>
          </a:p>
          <a:p>
            <a:pPr lvl="1"/>
            <a:r>
              <a:rPr lang="nl-NL"/>
              <a:t>PBM: gehoorbescherming, veiligheidsbril.</a:t>
            </a:r>
          </a:p>
        </p:txBody>
      </p:sp>
      <p:sp>
        <p:nvSpPr>
          <p:cNvPr id="3" name="Titel 2">
            <a:extLst>
              <a:ext uri="{FF2B5EF4-FFF2-40B4-BE49-F238E27FC236}">
                <a16:creationId xmlns:a16="http://schemas.microsoft.com/office/drawing/2014/main" id="{F0C8A7DE-65D7-4262-0308-077483DB37A4}"/>
              </a:ext>
            </a:extLst>
          </p:cNvPr>
          <p:cNvSpPr>
            <a:spLocks noGrp="1"/>
          </p:cNvSpPr>
          <p:nvPr>
            <p:ph type="title"/>
          </p:nvPr>
        </p:nvSpPr>
        <p:spPr/>
        <p:txBody>
          <a:bodyPr/>
          <a:lstStyle/>
          <a:p>
            <a:r>
              <a:rPr lang="nl-NL" b="1"/>
              <a:t>Cirkelzaag – eisen &amp; veiligheidsregels</a:t>
            </a:r>
          </a:p>
        </p:txBody>
      </p:sp>
    </p:spTree>
    <p:extLst>
      <p:ext uri="{BB962C8B-B14F-4D97-AF65-F5344CB8AC3E}">
        <p14:creationId xmlns:p14="http://schemas.microsoft.com/office/powerpoint/2010/main" val="16907864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BC9E2B2-FCAE-B9F2-17E9-6C0610F79D95}"/>
              </a:ext>
            </a:extLst>
          </p:cNvPr>
          <p:cNvSpPr>
            <a:spLocks noGrp="1"/>
          </p:cNvSpPr>
          <p:nvPr>
            <p:ph idx="1"/>
          </p:nvPr>
        </p:nvSpPr>
        <p:spPr>
          <a:xfrm>
            <a:off x="838200" y="1595535"/>
            <a:ext cx="10515600" cy="4581428"/>
          </a:xfrm>
        </p:spPr>
        <p:txBody>
          <a:bodyPr/>
          <a:lstStyle/>
          <a:p>
            <a:pPr marL="0" indent="0">
              <a:buNone/>
            </a:pPr>
            <a:r>
              <a:rPr lang="nl-NL" b="1"/>
              <a:t>Kolomboormachine</a:t>
            </a:r>
            <a:r>
              <a:rPr lang="nl-NL"/>
              <a:t>	                  </a:t>
            </a:r>
            <a:r>
              <a:rPr lang="nl-NL" b="1"/>
              <a:t>Slijpmachine</a:t>
            </a:r>
            <a:r>
              <a:rPr lang="nl-NL"/>
              <a:t>         		 </a:t>
            </a:r>
            <a:r>
              <a:rPr lang="nl-NL" b="1"/>
              <a:t>Cirkelzaagmachine</a:t>
            </a:r>
          </a:p>
          <a:p>
            <a:endParaRPr lang="nl-NL"/>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334" y="2143072"/>
            <a:ext cx="1596464" cy="3240474"/>
          </a:xfrm>
          <a:prstGeom prst="rect">
            <a:avLst/>
          </a:prstGeom>
        </p:spPr>
      </p:pic>
      <p:pic>
        <p:nvPicPr>
          <p:cNvPr id="4" name="Picture 2" descr="E:\SlijpmTOT.jpg">
            <a:extLst>
              <a:ext uri="{FF2B5EF4-FFF2-40B4-BE49-F238E27FC236}">
                <a16:creationId xmlns:a16="http://schemas.microsoft.com/office/drawing/2014/main" id="{B46FFF35-DC43-D339-832D-C66B639F4551}"/>
              </a:ext>
            </a:extLst>
          </p:cNvPr>
          <p:cNvPicPr>
            <a:picLocks noChangeAspect="1" noChangeArrowheads="1"/>
          </p:cNvPicPr>
          <p:nvPr/>
        </p:nvPicPr>
        <p:blipFill>
          <a:blip r:embed="rId3" cstate="email"/>
          <a:srcRect/>
          <a:stretch>
            <a:fillRect/>
          </a:stretch>
        </p:blipFill>
        <p:spPr bwMode="auto">
          <a:xfrm>
            <a:off x="4397777" y="2483895"/>
            <a:ext cx="2520280" cy="1890210"/>
          </a:xfrm>
          <a:prstGeom prst="rect">
            <a:avLst/>
          </a:prstGeom>
          <a:noFill/>
        </p:spPr>
      </p:pic>
      <p:pic>
        <p:nvPicPr>
          <p:cNvPr id="6" name="Afbeelding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21706" y="2472146"/>
            <a:ext cx="2546294" cy="1913708"/>
          </a:xfrm>
          <a:prstGeom prst="rect">
            <a:avLst/>
          </a:prstGeom>
        </p:spPr>
      </p:pic>
    </p:spTree>
    <p:extLst>
      <p:ext uri="{BB962C8B-B14F-4D97-AF65-F5344CB8AC3E}">
        <p14:creationId xmlns:p14="http://schemas.microsoft.com/office/powerpoint/2010/main" val="357978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C0E20D5-4C00-EF0A-29AD-2165CBF43C01}"/>
              </a:ext>
            </a:extLst>
          </p:cNvPr>
          <p:cNvSpPr>
            <a:spLocks noGrp="1"/>
          </p:cNvSpPr>
          <p:nvPr>
            <p:ph idx="1"/>
          </p:nvPr>
        </p:nvSpPr>
        <p:spPr/>
        <p:txBody>
          <a:bodyPr>
            <a:normAutofit fontScale="85000" lnSpcReduction="20000"/>
          </a:bodyPr>
          <a:lstStyle/>
          <a:p>
            <a:pPr marL="0" indent="0">
              <a:buNone/>
            </a:pPr>
            <a:r>
              <a:rPr lang="nl-NL" sz="2800" b="1" dirty="0"/>
              <a:t>Nederlandse Arbeidsinspectie (NLA)</a:t>
            </a:r>
          </a:p>
          <a:p>
            <a:endParaRPr lang="nl-NL" dirty="0"/>
          </a:p>
          <a:p>
            <a:r>
              <a:rPr lang="nl-NL" dirty="0"/>
              <a:t>Taken van NLA: </a:t>
            </a:r>
          </a:p>
          <a:p>
            <a:pPr lvl="1"/>
            <a:r>
              <a:rPr lang="nl-NL" dirty="0"/>
              <a:t>Controle op naleving Arbowet en Arbeidstijdenwet.</a:t>
            </a:r>
          </a:p>
          <a:p>
            <a:pPr lvl="1"/>
            <a:r>
              <a:rPr lang="nl-NL" dirty="0"/>
              <a:t>Onderzoek na ongevallen.</a:t>
            </a:r>
          </a:p>
          <a:p>
            <a:r>
              <a:rPr lang="nl-NL" dirty="0"/>
              <a:t>Bevoegdheden:</a:t>
            </a:r>
          </a:p>
          <a:p>
            <a:pPr lvl="1"/>
            <a:r>
              <a:rPr lang="nl-NL" dirty="0"/>
              <a:t>Werkplekken controleren.</a:t>
            </a:r>
          </a:p>
          <a:p>
            <a:pPr lvl="1"/>
            <a:r>
              <a:rPr lang="nl-NL" dirty="0"/>
              <a:t>Waarschuwingen en eisen stellen.</a:t>
            </a:r>
          </a:p>
          <a:p>
            <a:pPr lvl="1"/>
            <a:r>
              <a:rPr lang="nl-NL" dirty="0"/>
              <a:t>Werk stilleggen bij ernstig gevaar.</a:t>
            </a:r>
          </a:p>
          <a:p>
            <a:pPr lvl="1"/>
            <a:r>
              <a:rPr lang="nl-NL" dirty="0"/>
              <a:t>Proces-verbaal opstellen.</a:t>
            </a:r>
          </a:p>
          <a:p>
            <a:r>
              <a:rPr lang="nl-NL" dirty="0"/>
              <a:t>Maatregelen:</a:t>
            </a:r>
          </a:p>
          <a:p>
            <a:pPr lvl="1"/>
            <a:r>
              <a:rPr lang="nl-NL" dirty="0"/>
              <a:t>Waarschuwingen of boetes (voor werkgever én medewerker).</a:t>
            </a:r>
          </a:p>
          <a:p>
            <a:r>
              <a:rPr lang="nl-NL" dirty="0"/>
              <a:t>Ernstig ongeval? Altijd melden bij NLA</a:t>
            </a:r>
          </a:p>
          <a:p>
            <a:pPr lvl="1"/>
            <a:r>
              <a:rPr lang="nl-NL" dirty="0"/>
              <a:t>Tel: 0800 51 51</a:t>
            </a:r>
          </a:p>
          <a:p>
            <a:pPr lvl="1"/>
            <a:r>
              <a:rPr lang="nl-NL" dirty="0"/>
              <a:t>Online: www.nlarbeidsinspectie.nl</a:t>
            </a:r>
          </a:p>
        </p:txBody>
      </p:sp>
      <p:sp>
        <p:nvSpPr>
          <p:cNvPr id="3" name="Titel 2">
            <a:extLst>
              <a:ext uri="{FF2B5EF4-FFF2-40B4-BE49-F238E27FC236}">
                <a16:creationId xmlns:a16="http://schemas.microsoft.com/office/drawing/2014/main" id="{0FB032C4-CF77-B38D-8411-6FAE082C2E63}"/>
              </a:ext>
            </a:extLst>
          </p:cNvPr>
          <p:cNvSpPr>
            <a:spLocks noGrp="1"/>
          </p:cNvSpPr>
          <p:nvPr>
            <p:ph type="title"/>
          </p:nvPr>
        </p:nvSpPr>
        <p:spPr/>
        <p:txBody>
          <a:bodyPr/>
          <a:lstStyle/>
          <a:p>
            <a:r>
              <a:rPr lang="nl-NL" b="1" dirty="0"/>
              <a:t>Controle &amp; handhaving door NLA</a:t>
            </a:r>
          </a:p>
        </p:txBody>
      </p:sp>
    </p:spTree>
    <p:extLst>
      <p:ext uri="{BB962C8B-B14F-4D97-AF65-F5344CB8AC3E}">
        <p14:creationId xmlns:p14="http://schemas.microsoft.com/office/powerpoint/2010/main" val="21911502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2CC8ACE-B95A-E5B5-EB61-7E89AE56B1B9}"/>
              </a:ext>
            </a:extLst>
          </p:cNvPr>
          <p:cNvSpPr>
            <a:spLocks noGrp="1"/>
          </p:cNvSpPr>
          <p:nvPr>
            <p:ph idx="1"/>
          </p:nvPr>
        </p:nvSpPr>
        <p:spPr/>
        <p:txBody>
          <a:bodyPr>
            <a:normAutofit fontScale="85000" lnSpcReduction="20000"/>
          </a:bodyPr>
          <a:lstStyle/>
          <a:p>
            <a:pPr marL="0" indent="0">
              <a:buNone/>
            </a:pPr>
            <a:r>
              <a:rPr lang="nl-NL" sz="2800" b="1"/>
              <a:t>Elektrisch &amp; mechanisch handgereedschap</a:t>
            </a:r>
          </a:p>
          <a:p>
            <a:pPr marL="0" indent="0">
              <a:buNone/>
            </a:pPr>
            <a:endParaRPr lang="nl-NL" b="1"/>
          </a:p>
          <a:p>
            <a:r>
              <a:rPr lang="nl-NL"/>
              <a:t>Aandrijving: elektrisch, hydraulisch, pneumatisch, benzinemotor.</a:t>
            </a:r>
          </a:p>
          <a:p>
            <a:r>
              <a:rPr lang="nl-NL"/>
              <a:t>Algemene risico’s:</a:t>
            </a:r>
          </a:p>
          <a:p>
            <a:pPr lvl="1"/>
            <a:r>
              <a:rPr lang="nl-NL"/>
              <a:t>Beknelling, snijwonden, uitschieten.</a:t>
            </a:r>
          </a:p>
          <a:p>
            <a:pPr lvl="1"/>
            <a:r>
              <a:rPr lang="nl-NL"/>
              <a:t>Elektrocutie.</a:t>
            </a:r>
          </a:p>
          <a:p>
            <a:pPr lvl="1"/>
            <a:r>
              <a:rPr lang="nl-NL"/>
              <a:t>Lichamelijke belasting (trillingen, houding).</a:t>
            </a:r>
          </a:p>
          <a:p>
            <a:pPr lvl="1"/>
            <a:r>
              <a:rPr lang="nl-NL"/>
              <a:t>Lawaai.</a:t>
            </a:r>
          </a:p>
          <a:p>
            <a:r>
              <a:rPr lang="nl-NL"/>
              <a:t>Veiligheidsvoorzieningen:</a:t>
            </a:r>
          </a:p>
          <a:p>
            <a:pPr lvl="1"/>
            <a:r>
              <a:rPr lang="nl-NL"/>
              <a:t>Dodemansknop: stopt machine bij loslaten.</a:t>
            </a:r>
          </a:p>
          <a:p>
            <a:pPr lvl="1"/>
            <a:r>
              <a:rPr lang="nl-NL"/>
              <a:t>Dubbele isolatie (geen bescherming tegen vocht!)</a:t>
            </a:r>
          </a:p>
          <a:p>
            <a:r>
              <a:rPr lang="nl-NL"/>
              <a:t>Voorbeelden:</a:t>
            </a:r>
          </a:p>
          <a:p>
            <a:pPr lvl="1"/>
            <a:r>
              <a:rPr lang="nl-NL"/>
              <a:t>Boor-, zaag-, slijpmachines → risico op uitschieten en letsel.</a:t>
            </a:r>
          </a:p>
          <a:p>
            <a:pPr lvl="1"/>
            <a:r>
              <a:rPr lang="nl-NL"/>
              <a:t>PBM: veiligheidsbril, gehoorbescherming, handschoenen.</a:t>
            </a:r>
          </a:p>
        </p:txBody>
      </p:sp>
      <p:sp>
        <p:nvSpPr>
          <p:cNvPr id="3" name="Titel 2">
            <a:extLst>
              <a:ext uri="{FF2B5EF4-FFF2-40B4-BE49-F238E27FC236}">
                <a16:creationId xmlns:a16="http://schemas.microsoft.com/office/drawing/2014/main" id="{0C50CB42-7295-3549-9596-E6591590122A}"/>
              </a:ext>
            </a:extLst>
          </p:cNvPr>
          <p:cNvSpPr>
            <a:spLocks noGrp="1"/>
          </p:cNvSpPr>
          <p:nvPr>
            <p:ph type="title"/>
          </p:nvPr>
        </p:nvSpPr>
        <p:spPr/>
        <p:txBody>
          <a:bodyPr/>
          <a:lstStyle/>
          <a:p>
            <a:r>
              <a:rPr lang="nl-NL" b="1"/>
              <a:t>6.3 Werken met aangedreven handgereedschappen</a:t>
            </a:r>
          </a:p>
        </p:txBody>
      </p:sp>
    </p:spTree>
    <p:extLst>
      <p:ext uri="{BB962C8B-B14F-4D97-AF65-F5344CB8AC3E}">
        <p14:creationId xmlns:p14="http://schemas.microsoft.com/office/powerpoint/2010/main" val="2426536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D0AB5F2-4EFF-47D0-B8D9-0D48E759A92C}"/>
              </a:ext>
            </a:extLst>
          </p:cNvPr>
          <p:cNvSpPr>
            <a:spLocks noGrp="1"/>
          </p:cNvSpPr>
          <p:nvPr>
            <p:ph idx="1"/>
          </p:nvPr>
        </p:nvSpPr>
        <p:spPr>
          <a:xfrm>
            <a:off x="838200" y="1825625"/>
            <a:ext cx="7227570" cy="4351338"/>
          </a:xfrm>
        </p:spPr>
        <p:txBody>
          <a:bodyPr>
            <a:normAutofit lnSpcReduction="10000"/>
          </a:bodyPr>
          <a:lstStyle/>
          <a:p>
            <a:pPr marL="0" indent="0">
              <a:lnSpc>
                <a:spcPct val="70000"/>
              </a:lnSpc>
              <a:buNone/>
            </a:pPr>
            <a:r>
              <a:rPr lang="nl-NL" b="1"/>
              <a:t>Veilig werken met handgereedschap</a:t>
            </a:r>
          </a:p>
          <a:p>
            <a:pPr marL="0">
              <a:lnSpc>
                <a:spcPct val="70000"/>
              </a:lnSpc>
            </a:pPr>
            <a:endParaRPr lang="nl-NL" sz="1700"/>
          </a:p>
          <a:p>
            <a:pPr>
              <a:lnSpc>
                <a:spcPct val="70000"/>
              </a:lnSpc>
            </a:pPr>
            <a:r>
              <a:rPr lang="nl-NL" sz="1700"/>
              <a:t>Handslijpmachine:</a:t>
            </a:r>
          </a:p>
          <a:p>
            <a:pPr lvl="1">
              <a:lnSpc>
                <a:spcPct val="70000"/>
              </a:lnSpc>
            </a:pPr>
            <a:r>
              <a:rPr lang="nl-NL" sz="1700"/>
              <a:t>Zijhandvat + beschermkap verplicht.</a:t>
            </a:r>
          </a:p>
          <a:p>
            <a:pPr lvl="1">
              <a:lnSpc>
                <a:spcPct val="70000"/>
              </a:lnSpc>
            </a:pPr>
            <a:r>
              <a:rPr lang="nl-NL" sz="1700"/>
              <a:t>Controleer slijpschijf (toerental, vervaldatum, toepassing).</a:t>
            </a:r>
          </a:p>
          <a:p>
            <a:pPr lvl="1">
              <a:lnSpc>
                <a:spcPct val="70000"/>
              </a:lnSpc>
            </a:pPr>
            <a:r>
              <a:rPr lang="nl-NL" sz="1700"/>
              <a:t>Leg machine pas neer als schijf stilstaat.</a:t>
            </a:r>
          </a:p>
          <a:p>
            <a:pPr>
              <a:lnSpc>
                <a:spcPct val="70000"/>
              </a:lnSpc>
            </a:pPr>
            <a:r>
              <a:rPr lang="nl-NL" sz="1700"/>
              <a:t>Handcirkelzaag:</a:t>
            </a:r>
          </a:p>
          <a:p>
            <a:pPr lvl="1">
              <a:lnSpc>
                <a:spcPct val="70000"/>
              </a:lnSpc>
            </a:pPr>
            <a:r>
              <a:rPr lang="nl-NL" sz="1700"/>
              <a:t>Zaagblad minimaal uitsteken.</a:t>
            </a:r>
          </a:p>
          <a:p>
            <a:pPr lvl="1">
              <a:lnSpc>
                <a:spcPct val="70000"/>
              </a:lnSpc>
            </a:pPr>
            <a:r>
              <a:rPr lang="nl-NL" sz="1700"/>
              <a:t>Snoer achter zaag houden.</a:t>
            </a:r>
          </a:p>
          <a:p>
            <a:pPr lvl="1">
              <a:lnSpc>
                <a:spcPct val="70000"/>
              </a:lnSpc>
            </a:pPr>
            <a:r>
              <a:rPr lang="nl-NL" sz="1700"/>
              <a:t>Beschermkap + </a:t>
            </a:r>
            <a:r>
              <a:rPr lang="nl-NL" sz="1700" err="1"/>
              <a:t>spouwmes</a:t>
            </a:r>
            <a:r>
              <a:rPr lang="nl-NL" sz="1700"/>
              <a:t> verplicht.</a:t>
            </a:r>
          </a:p>
          <a:p>
            <a:pPr>
              <a:lnSpc>
                <a:spcPct val="70000"/>
              </a:lnSpc>
            </a:pPr>
            <a:r>
              <a:rPr lang="nl-NL" sz="1700"/>
              <a:t>Nagel-/nietmachine:</a:t>
            </a:r>
          </a:p>
          <a:p>
            <a:pPr lvl="1">
              <a:lnSpc>
                <a:spcPct val="70000"/>
              </a:lnSpc>
            </a:pPr>
            <a:r>
              <a:rPr lang="nl-NL" sz="1700"/>
              <a:t>Beveiliging tegen ongewild schieten.</a:t>
            </a:r>
          </a:p>
          <a:p>
            <a:pPr lvl="1">
              <a:lnSpc>
                <a:spcPct val="70000"/>
              </a:lnSpc>
            </a:pPr>
            <a:r>
              <a:rPr lang="nl-NL" sz="1700"/>
              <a:t>Handen weg van schietzone.</a:t>
            </a:r>
          </a:p>
          <a:p>
            <a:pPr>
              <a:lnSpc>
                <a:spcPct val="70000"/>
              </a:lnSpc>
            </a:pPr>
            <a:r>
              <a:rPr lang="nl-NL" sz="1700"/>
              <a:t>Kettingzaag:</a:t>
            </a:r>
          </a:p>
          <a:p>
            <a:pPr lvl="1">
              <a:lnSpc>
                <a:spcPct val="70000"/>
              </a:lnSpc>
            </a:pPr>
            <a:r>
              <a:rPr lang="nl-NL" sz="1700"/>
              <a:t>Opleiding verplicht.</a:t>
            </a:r>
          </a:p>
          <a:p>
            <a:pPr lvl="1">
              <a:lnSpc>
                <a:spcPct val="70000"/>
              </a:lnSpc>
            </a:pPr>
            <a:r>
              <a:rPr lang="nl-NL" sz="1700"/>
              <a:t>PBM: anti-snijbroek, handschoenen, helm.</a:t>
            </a:r>
          </a:p>
          <a:p>
            <a:pPr lvl="1">
              <a:lnSpc>
                <a:spcPct val="70000"/>
              </a:lnSpc>
            </a:pPr>
            <a:r>
              <a:rPr lang="nl-NL" sz="1700"/>
              <a:t>Kettingrem, kettingopvang, transportkap.</a:t>
            </a:r>
          </a:p>
        </p:txBody>
      </p:sp>
      <p:sp>
        <p:nvSpPr>
          <p:cNvPr id="3" name="Titel 2">
            <a:extLst>
              <a:ext uri="{FF2B5EF4-FFF2-40B4-BE49-F238E27FC236}">
                <a16:creationId xmlns:a16="http://schemas.microsoft.com/office/drawing/2014/main" id="{23AAC896-8767-C45D-F0FF-2536421BF22D}"/>
              </a:ext>
            </a:extLst>
          </p:cNvPr>
          <p:cNvSpPr>
            <a:spLocks noGrp="1"/>
          </p:cNvSpPr>
          <p:nvPr>
            <p:ph type="title"/>
          </p:nvPr>
        </p:nvSpPr>
        <p:spPr>
          <a:xfrm>
            <a:off x="838200" y="365125"/>
            <a:ext cx="10515600" cy="1325563"/>
          </a:xfrm>
        </p:spPr>
        <p:txBody>
          <a:bodyPr anchor="ctr">
            <a:normAutofit/>
          </a:bodyPr>
          <a:lstStyle/>
          <a:p>
            <a:r>
              <a:rPr lang="nl-NL" b="1"/>
              <a:t>Specifieke gereedschappen &amp; veiligheidsregels</a:t>
            </a:r>
          </a:p>
        </p:txBody>
      </p:sp>
      <p:pic>
        <p:nvPicPr>
          <p:cNvPr id="5" name="Afbeelding 4">
            <a:extLst>
              <a:ext uri="{FF2B5EF4-FFF2-40B4-BE49-F238E27FC236}">
                <a16:creationId xmlns:a16="http://schemas.microsoft.com/office/drawing/2014/main" id="{CA9B7C06-C2F2-C37C-8160-564E14F726DC}"/>
              </a:ext>
            </a:extLst>
          </p:cNvPr>
          <p:cNvPicPr>
            <a:picLocks noChangeAspect="1"/>
          </p:cNvPicPr>
          <p:nvPr/>
        </p:nvPicPr>
        <p:blipFill>
          <a:blip r:embed="rId2"/>
          <a:srcRect r="-1" b="962"/>
          <a:stretch>
            <a:fillRect/>
          </a:stretch>
        </p:blipFill>
        <p:spPr>
          <a:xfrm>
            <a:off x="7733756" y="1825625"/>
            <a:ext cx="3097529" cy="4351338"/>
          </a:xfrm>
          <a:prstGeom prst="rect">
            <a:avLst/>
          </a:prstGeom>
          <a:noFill/>
        </p:spPr>
      </p:pic>
    </p:spTree>
    <p:extLst>
      <p:ext uri="{BB962C8B-B14F-4D97-AF65-F5344CB8AC3E}">
        <p14:creationId xmlns:p14="http://schemas.microsoft.com/office/powerpoint/2010/main" val="22034061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6B434E7-1989-F861-C254-BBE7B866BE8E}"/>
              </a:ext>
            </a:extLst>
          </p:cNvPr>
          <p:cNvSpPr>
            <a:spLocks noGrp="1"/>
          </p:cNvSpPr>
          <p:nvPr>
            <p:ph idx="1"/>
          </p:nvPr>
        </p:nvSpPr>
        <p:spPr/>
        <p:txBody>
          <a:bodyPr>
            <a:normAutofit fontScale="85000" lnSpcReduction="20000"/>
          </a:bodyPr>
          <a:lstStyle/>
          <a:p>
            <a:pPr marL="0" indent="0">
              <a:buNone/>
            </a:pPr>
            <a:r>
              <a:rPr lang="nl-NL" sz="2800" b="1"/>
              <a:t>Handgereedschap – risico’s &amp; veiligheidsregels</a:t>
            </a:r>
          </a:p>
          <a:p>
            <a:pPr marL="0" indent="0">
              <a:buNone/>
            </a:pPr>
            <a:endParaRPr lang="nl-NL" b="1"/>
          </a:p>
          <a:p>
            <a:r>
              <a:rPr lang="nl-NL"/>
              <a:t>Algemene regels:</a:t>
            </a:r>
          </a:p>
          <a:p>
            <a:pPr lvl="1"/>
            <a:r>
              <a:rPr lang="nl-NL"/>
              <a:t>Controleer gereedschap vóór gebruik.</a:t>
            </a:r>
          </a:p>
          <a:p>
            <a:pPr lvl="1"/>
            <a:r>
              <a:rPr lang="nl-NL"/>
              <a:t>Goed onderhoud voorkomt ongelukken.</a:t>
            </a:r>
          </a:p>
          <a:p>
            <a:pPr lvl="1"/>
            <a:r>
              <a:rPr lang="nl-NL"/>
              <a:t>Gebruik gereedschap waarvoor het bedoeld is.</a:t>
            </a:r>
          </a:p>
          <a:p>
            <a:r>
              <a:rPr lang="nl-NL"/>
              <a:t>Voorbeelden &amp; aandachtspunten:</a:t>
            </a:r>
          </a:p>
          <a:p>
            <a:pPr lvl="1"/>
            <a:r>
              <a:rPr lang="nl-NL"/>
              <a:t>Hamers: Steel gaaf, kop geborgd met spie.</a:t>
            </a:r>
          </a:p>
          <a:p>
            <a:pPr lvl="1"/>
            <a:r>
              <a:rPr lang="nl-NL"/>
              <a:t>Sleutels: Goed passend, nooit verlengen met pijp.</a:t>
            </a:r>
          </a:p>
          <a:p>
            <a:pPr lvl="1"/>
            <a:r>
              <a:rPr lang="nl-NL"/>
              <a:t>Vijlen: Stevig, onbeschadigd heft.</a:t>
            </a:r>
          </a:p>
          <a:p>
            <a:pPr lvl="1"/>
            <a:r>
              <a:rPr lang="nl-NL"/>
              <a:t>Schroevendraaiers: Passend blad, niet gebruiken als beitel.</a:t>
            </a:r>
          </a:p>
          <a:p>
            <a:pPr lvl="1"/>
            <a:r>
              <a:rPr lang="nl-NL"/>
              <a:t>Beitels: Bramen wegslijpen, handbescherming verplicht.</a:t>
            </a:r>
          </a:p>
          <a:p>
            <a:pPr lvl="1"/>
            <a:r>
              <a:rPr lang="nl-NL"/>
              <a:t>Tangen: Bek en scharnieren schoon, oppassen voor wegschietende spanbanden.</a:t>
            </a:r>
          </a:p>
          <a:p>
            <a:r>
              <a:rPr lang="nl-NL"/>
              <a:t>PBM:</a:t>
            </a:r>
          </a:p>
          <a:p>
            <a:pPr lvl="1"/>
            <a:r>
              <a:rPr lang="nl-NL"/>
              <a:t>Veiligheidsbril, handschoenen bij risico op splinters of wegschietende delen.</a:t>
            </a:r>
          </a:p>
        </p:txBody>
      </p:sp>
      <p:sp>
        <p:nvSpPr>
          <p:cNvPr id="3" name="Titel 2">
            <a:extLst>
              <a:ext uri="{FF2B5EF4-FFF2-40B4-BE49-F238E27FC236}">
                <a16:creationId xmlns:a16="http://schemas.microsoft.com/office/drawing/2014/main" id="{80FFB869-4773-6A64-8C16-78BB7CA7D555}"/>
              </a:ext>
            </a:extLst>
          </p:cNvPr>
          <p:cNvSpPr>
            <a:spLocks noGrp="1"/>
          </p:cNvSpPr>
          <p:nvPr>
            <p:ph type="title"/>
          </p:nvPr>
        </p:nvSpPr>
        <p:spPr/>
        <p:txBody>
          <a:bodyPr/>
          <a:lstStyle/>
          <a:p>
            <a:r>
              <a:rPr lang="nl-NL" b="1"/>
              <a:t>6.4 Werken met handgereedschap</a:t>
            </a:r>
          </a:p>
        </p:txBody>
      </p:sp>
    </p:spTree>
    <p:extLst>
      <p:ext uri="{BB962C8B-B14F-4D97-AF65-F5344CB8AC3E}">
        <p14:creationId xmlns:p14="http://schemas.microsoft.com/office/powerpoint/2010/main" val="7586853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A38A076-71F5-6BA1-260A-ED53C78D9BA6}"/>
              </a:ext>
            </a:extLst>
          </p:cNvPr>
          <p:cNvSpPr>
            <a:spLocks noGrp="1"/>
          </p:cNvSpPr>
          <p:nvPr>
            <p:ph idx="1"/>
          </p:nvPr>
        </p:nvSpPr>
        <p:spPr/>
        <p:txBody>
          <a:bodyPr>
            <a:normAutofit fontScale="77500" lnSpcReduction="20000"/>
          </a:bodyPr>
          <a:lstStyle/>
          <a:p>
            <a:pPr marL="0" indent="0">
              <a:buNone/>
            </a:pPr>
            <a:r>
              <a:rPr lang="nl-NL" sz="3100" b="1"/>
              <a:t>Veilig werken bij hijswerkzaamheden</a:t>
            </a:r>
          </a:p>
          <a:p>
            <a:pPr marL="0" indent="0">
              <a:buNone/>
            </a:pPr>
            <a:endParaRPr lang="nl-NL" b="1"/>
          </a:p>
          <a:p>
            <a:r>
              <a:rPr lang="nl-NL"/>
              <a:t>Risico’s:</a:t>
            </a:r>
          </a:p>
          <a:p>
            <a:pPr lvl="1"/>
            <a:r>
              <a:rPr lang="nl-NL"/>
              <a:t>Vallende lasten.</a:t>
            </a:r>
          </a:p>
          <a:p>
            <a:pPr lvl="1"/>
            <a:r>
              <a:rPr lang="nl-NL"/>
              <a:t>Brekende hijsbanden of kettingen.</a:t>
            </a:r>
          </a:p>
          <a:p>
            <a:pPr lvl="1"/>
            <a:r>
              <a:rPr lang="nl-NL"/>
              <a:t>Omvallende kranen.</a:t>
            </a:r>
          </a:p>
          <a:p>
            <a:pPr lvl="1"/>
            <a:r>
              <a:rPr lang="nl-NL"/>
              <a:t>Gevaar binnen draaicirkel.</a:t>
            </a:r>
          </a:p>
          <a:p>
            <a:r>
              <a:rPr lang="nl-NL"/>
              <a:t>Wanneer mag je hijsen?</a:t>
            </a:r>
          </a:p>
          <a:p>
            <a:pPr lvl="1"/>
            <a:r>
              <a:rPr lang="nl-NL"/>
              <a:t>Alleen na aanvullende opleiding + certificaat (bijv. TCVT).</a:t>
            </a:r>
          </a:p>
          <a:p>
            <a:r>
              <a:rPr lang="nl-NL"/>
              <a:t>Hijswerktuigen:</a:t>
            </a:r>
          </a:p>
          <a:p>
            <a:pPr lvl="1"/>
            <a:r>
              <a:rPr lang="nl-NL"/>
              <a:t>Hijskranen, torenkranen, rolbruggen, handtakels.</a:t>
            </a:r>
          </a:p>
          <a:p>
            <a:r>
              <a:rPr lang="nl-NL"/>
              <a:t>Hijstoebehoren:</a:t>
            </a:r>
          </a:p>
          <a:p>
            <a:pPr lvl="1"/>
            <a:r>
              <a:rPr lang="nl-NL"/>
              <a:t>Hijsbanden, kettingen, oogbouten, sluitingen, hijsjukken.</a:t>
            </a:r>
          </a:p>
          <a:p>
            <a:r>
              <a:rPr lang="nl-NL"/>
              <a:t>PBM:</a:t>
            </a:r>
          </a:p>
          <a:p>
            <a:pPr lvl="1"/>
            <a:r>
              <a:rPr lang="nl-NL"/>
              <a:t>Altijd helm, veiligheidsschoenen.</a:t>
            </a:r>
          </a:p>
        </p:txBody>
      </p:sp>
      <p:sp>
        <p:nvSpPr>
          <p:cNvPr id="3" name="Titel 2">
            <a:extLst>
              <a:ext uri="{FF2B5EF4-FFF2-40B4-BE49-F238E27FC236}">
                <a16:creationId xmlns:a16="http://schemas.microsoft.com/office/drawing/2014/main" id="{B068580D-ADCE-2867-A567-53F441F4F540}"/>
              </a:ext>
            </a:extLst>
          </p:cNvPr>
          <p:cNvSpPr>
            <a:spLocks noGrp="1"/>
          </p:cNvSpPr>
          <p:nvPr>
            <p:ph type="title"/>
          </p:nvPr>
        </p:nvSpPr>
        <p:spPr/>
        <p:txBody>
          <a:bodyPr/>
          <a:lstStyle/>
          <a:p>
            <a:r>
              <a:rPr lang="nl-NL" b="1"/>
              <a:t>6.5 Werken met hijswerktuigen</a:t>
            </a:r>
          </a:p>
        </p:txBody>
      </p:sp>
    </p:spTree>
    <p:extLst>
      <p:ext uri="{BB962C8B-B14F-4D97-AF65-F5344CB8AC3E}">
        <p14:creationId xmlns:p14="http://schemas.microsoft.com/office/powerpoint/2010/main" val="27174149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995422E-EBE5-5E2E-69F8-DB787971AB54}"/>
              </a:ext>
            </a:extLst>
          </p:cNvPr>
          <p:cNvSpPr>
            <a:spLocks noGrp="1"/>
          </p:cNvSpPr>
          <p:nvPr>
            <p:ph idx="1"/>
          </p:nvPr>
        </p:nvSpPr>
        <p:spPr/>
        <p:txBody>
          <a:bodyPr>
            <a:normAutofit fontScale="70000" lnSpcReduction="20000"/>
          </a:bodyPr>
          <a:lstStyle/>
          <a:p>
            <a:pPr marL="0" indent="0">
              <a:buNone/>
            </a:pPr>
            <a:r>
              <a:rPr lang="nl-NL" sz="3400" b="1"/>
              <a:t>Veiligheidsmaatregelen bij hijswerkzaamheden</a:t>
            </a:r>
          </a:p>
          <a:p>
            <a:pPr marL="0" indent="0">
              <a:buNone/>
            </a:pPr>
            <a:endParaRPr lang="nl-NL"/>
          </a:p>
          <a:p>
            <a:r>
              <a:rPr lang="nl-NL"/>
              <a:t>Algemene regels:</a:t>
            </a:r>
          </a:p>
          <a:p>
            <a:pPr lvl="1"/>
            <a:r>
              <a:rPr lang="nl-NL"/>
              <a:t>Blijf buiten hijsgebied (tenzij toestemming).</a:t>
            </a:r>
          </a:p>
          <a:p>
            <a:pPr lvl="1"/>
            <a:r>
              <a:rPr lang="nl-NL"/>
              <a:t>Neem deel aan veiligheidsbriefing.</a:t>
            </a:r>
          </a:p>
          <a:p>
            <a:pPr lvl="1"/>
            <a:r>
              <a:rPr lang="nl-NL"/>
              <a:t>Let op weersomstandigheden.</a:t>
            </a:r>
          </a:p>
          <a:p>
            <a:r>
              <a:rPr lang="nl-NL"/>
              <a:t>Eisen:</a:t>
            </a:r>
          </a:p>
          <a:p>
            <a:pPr lvl="1"/>
            <a:r>
              <a:rPr lang="nl-NL"/>
              <a:t>Jaarlijkse keuring hijswerktuigen + toebehoren.</a:t>
            </a:r>
          </a:p>
          <a:p>
            <a:pPr lvl="1"/>
            <a:r>
              <a:rPr lang="nl-NL"/>
              <a:t>Keuringsstatus zichtbaar.</a:t>
            </a:r>
          </a:p>
          <a:p>
            <a:pPr lvl="1"/>
            <a:r>
              <a:rPr lang="nl-NL"/>
              <a:t>Max. belasting duidelijk aangegeven.</a:t>
            </a:r>
          </a:p>
          <a:p>
            <a:r>
              <a:rPr lang="nl-NL"/>
              <a:t>Documenten:</a:t>
            </a:r>
          </a:p>
          <a:p>
            <a:pPr lvl="1"/>
            <a:r>
              <a:rPr lang="nl-NL"/>
              <a:t>Kraanboek, keuringscertificaten, hijstabellen.</a:t>
            </a:r>
          </a:p>
          <a:p>
            <a:pPr lvl="1"/>
            <a:r>
              <a:rPr lang="nl-NL"/>
              <a:t>Deskundigheidsbewijs voor machinist (TCVT).</a:t>
            </a:r>
          </a:p>
          <a:p>
            <a:r>
              <a:rPr lang="nl-NL"/>
              <a:t>Handtakel:</a:t>
            </a:r>
          </a:p>
          <a:p>
            <a:pPr lvl="1"/>
            <a:r>
              <a:rPr lang="nl-NL"/>
              <a:t>Nooit overbelasten.</a:t>
            </a:r>
          </a:p>
          <a:p>
            <a:pPr lvl="1"/>
            <a:r>
              <a:rPr lang="nl-NL"/>
              <a:t>Controleer bevestigingspunt.</a:t>
            </a:r>
          </a:p>
          <a:p>
            <a:pPr lvl="1"/>
            <a:r>
              <a:rPr lang="nl-NL"/>
              <a:t>Geen verlengde hendel gebruiken.</a:t>
            </a:r>
          </a:p>
        </p:txBody>
      </p:sp>
      <p:sp>
        <p:nvSpPr>
          <p:cNvPr id="3" name="Titel 2">
            <a:extLst>
              <a:ext uri="{FF2B5EF4-FFF2-40B4-BE49-F238E27FC236}">
                <a16:creationId xmlns:a16="http://schemas.microsoft.com/office/drawing/2014/main" id="{11E755B1-47D2-8A65-4C17-44B2335E6F77}"/>
              </a:ext>
            </a:extLst>
          </p:cNvPr>
          <p:cNvSpPr>
            <a:spLocks noGrp="1"/>
          </p:cNvSpPr>
          <p:nvPr>
            <p:ph type="title"/>
          </p:nvPr>
        </p:nvSpPr>
        <p:spPr/>
        <p:txBody>
          <a:bodyPr/>
          <a:lstStyle/>
          <a:p>
            <a:r>
              <a:rPr lang="nl-NL" b="1"/>
              <a:t>Veiligheidsmaatregelen &amp; keuring</a:t>
            </a:r>
          </a:p>
        </p:txBody>
      </p:sp>
    </p:spTree>
    <p:extLst>
      <p:ext uri="{BB962C8B-B14F-4D97-AF65-F5344CB8AC3E}">
        <p14:creationId xmlns:p14="http://schemas.microsoft.com/office/powerpoint/2010/main" val="24460241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24D146C-64B9-EB04-0643-7A980E9EC9E6}"/>
              </a:ext>
            </a:extLst>
          </p:cNvPr>
          <p:cNvSpPr>
            <a:spLocks noGrp="1"/>
          </p:cNvSpPr>
          <p:nvPr>
            <p:ph idx="1"/>
          </p:nvPr>
        </p:nvSpPr>
        <p:spPr/>
        <p:txBody>
          <a:bodyPr>
            <a:normAutofit fontScale="92500" lnSpcReduction="20000"/>
          </a:bodyPr>
          <a:lstStyle/>
          <a:p>
            <a:pPr marL="0" indent="0">
              <a:buNone/>
            </a:pPr>
            <a:r>
              <a:rPr lang="nl-NL" b="1"/>
              <a:t>Hijstoebehoren – kettingwerk, staalkabels &amp; hijsjukken</a:t>
            </a:r>
          </a:p>
          <a:p>
            <a:pPr marL="0" indent="0">
              <a:buNone/>
            </a:pPr>
            <a:endParaRPr lang="nl-NL" b="1"/>
          </a:p>
          <a:p>
            <a:r>
              <a:rPr lang="nl-NL"/>
              <a:t>Waarom belangrijk?</a:t>
            </a:r>
          </a:p>
          <a:p>
            <a:pPr lvl="1"/>
            <a:r>
              <a:rPr lang="nl-NL"/>
              <a:t>Verkeerd gebruik, beschadiging of overbelasting → gevaarlijke situaties.</a:t>
            </a:r>
          </a:p>
          <a:p>
            <a:pPr lvl="1"/>
            <a:r>
              <a:rPr lang="nl-NL"/>
              <a:t>Regelmatige inspectie + periodieke keuring verplicht.</a:t>
            </a:r>
          </a:p>
          <a:p>
            <a:r>
              <a:rPr lang="nl-NL"/>
              <a:t>Hijstoebehoren:</a:t>
            </a:r>
          </a:p>
          <a:p>
            <a:pPr lvl="1"/>
            <a:r>
              <a:rPr lang="nl-NL"/>
              <a:t>Kettingwerk: kettingen, haken, wartels, ringen, sluitingen, oogbouten.</a:t>
            </a:r>
          </a:p>
          <a:p>
            <a:pPr lvl="2"/>
            <a:r>
              <a:rPr lang="nl-NL"/>
              <a:t>Max. werklast + certificaatnummer zichtbaar.</a:t>
            </a:r>
          </a:p>
          <a:p>
            <a:pPr lvl="1"/>
            <a:r>
              <a:rPr lang="nl-NL"/>
              <a:t>Staalkabels: taaie kern + gevlochten staaldraden.</a:t>
            </a:r>
          </a:p>
          <a:p>
            <a:pPr lvl="2"/>
            <a:r>
              <a:rPr lang="nl-NL"/>
              <a:t>Lichter dan kettingwerk, maar stugger.</a:t>
            </a:r>
          </a:p>
          <a:p>
            <a:pPr lvl="1"/>
            <a:r>
              <a:rPr lang="nl-NL"/>
              <a:t>Samenstel: combinatie van hijsgereedschappen (bijv. tweesprong, viersprong).</a:t>
            </a:r>
          </a:p>
          <a:p>
            <a:pPr lvl="1"/>
            <a:r>
              <a:rPr lang="nl-NL" err="1"/>
              <a:t>Hijsjuk</a:t>
            </a:r>
            <a:r>
              <a:rPr lang="nl-NL"/>
              <a:t>: stalen constructie voor zware lasten of beperkte ruimte.</a:t>
            </a:r>
          </a:p>
          <a:p>
            <a:r>
              <a:rPr lang="nl-NL"/>
              <a:t>Veiligheidstip:</a:t>
            </a:r>
          </a:p>
          <a:p>
            <a:pPr lvl="1"/>
            <a:r>
              <a:rPr lang="nl-NL"/>
              <a:t>Controleer altijd op slijtage en keuringsstatus vóór gebruik.</a:t>
            </a:r>
          </a:p>
        </p:txBody>
      </p:sp>
      <p:sp>
        <p:nvSpPr>
          <p:cNvPr id="3" name="Titel 2">
            <a:extLst>
              <a:ext uri="{FF2B5EF4-FFF2-40B4-BE49-F238E27FC236}">
                <a16:creationId xmlns:a16="http://schemas.microsoft.com/office/drawing/2014/main" id="{005962B1-8194-6804-8139-522D9F0D4BBB}"/>
              </a:ext>
            </a:extLst>
          </p:cNvPr>
          <p:cNvSpPr>
            <a:spLocks noGrp="1"/>
          </p:cNvSpPr>
          <p:nvPr>
            <p:ph type="title"/>
          </p:nvPr>
        </p:nvSpPr>
        <p:spPr/>
        <p:txBody>
          <a:bodyPr/>
          <a:lstStyle/>
          <a:p>
            <a:r>
              <a:rPr lang="nl-NL" b="1" dirty="0"/>
              <a:t>6.6 Werken </a:t>
            </a:r>
            <a:r>
              <a:rPr lang="nl-NL" b="1"/>
              <a:t>met hijstoebehoren</a:t>
            </a:r>
            <a:endParaRPr lang="nl-NL" b="1" dirty="0">
              <a:highlight>
                <a:srgbClr val="FFFF00"/>
              </a:highlight>
            </a:endParaRPr>
          </a:p>
        </p:txBody>
      </p:sp>
    </p:spTree>
    <p:extLst>
      <p:ext uri="{BB962C8B-B14F-4D97-AF65-F5344CB8AC3E}">
        <p14:creationId xmlns:p14="http://schemas.microsoft.com/office/powerpoint/2010/main" val="35431593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BA4D59E-2F17-A8E9-581F-06B3785C7BD8}"/>
              </a:ext>
            </a:extLst>
          </p:cNvPr>
          <p:cNvSpPr>
            <a:spLocks noGrp="1"/>
          </p:cNvSpPr>
          <p:nvPr>
            <p:ph idx="1"/>
          </p:nvPr>
        </p:nvSpPr>
        <p:spPr/>
        <p:txBody>
          <a:bodyPr>
            <a:normAutofit fontScale="62500" lnSpcReduction="20000"/>
          </a:bodyPr>
          <a:lstStyle/>
          <a:p>
            <a:pPr marL="0" indent="0">
              <a:buNone/>
            </a:pPr>
            <a:r>
              <a:rPr lang="nl-NL" b="1"/>
              <a:t>Veilig werken met vorkheftrucks</a:t>
            </a:r>
          </a:p>
          <a:p>
            <a:pPr marL="0" indent="0">
              <a:buNone/>
            </a:pPr>
            <a:endParaRPr lang="nl-NL" b="1"/>
          </a:p>
          <a:p>
            <a:r>
              <a:rPr lang="nl-NL"/>
              <a:t>Risico’s:</a:t>
            </a:r>
          </a:p>
          <a:p>
            <a:pPr lvl="1"/>
            <a:r>
              <a:rPr lang="nl-NL"/>
              <a:t>Kantelen van truck of lading.</a:t>
            </a:r>
          </a:p>
          <a:p>
            <a:pPr lvl="1"/>
            <a:r>
              <a:rPr lang="nl-NL"/>
              <a:t>Aanrijden van personen/goederen.</a:t>
            </a:r>
          </a:p>
          <a:p>
            <a:pPr lvl="1"/>
            <a:r>
              <a:rPr lang="nl-NL"/>
              <a:t>Inademen van uitlaatgas in afgesloten ruimte.</a:t>
            </a:r>
          </a:p>
          <a:p>
            <a:r>
              <a:rPr lang="nl-NL"/>
              <a:t>Deskundigheid:</a:t>
            </a:r>
          </a:p>
          <a:p>
            <a:pPr lvl="1"/>
            <a:r>
              <a:rPr lang="nl-NL"/>
              <a:t>18+ en vaak verplicht heftruckcertificaat.</a:t>
            </a:r>
          </a:p>
          <a:p>
            <a:pPr lvl="1"/>
            <a:r>
              <a:rPr lang="nl-NL"/>
              <a:t>Instructie door werkgever.</a:t>
            </a:r>
          </a:p>
          <a:p>
            <a:r>
              <a:rPr lang="nl-NL"/>
              <a:t>Veilige vorkheftruck:</a:t>
            </a:r>
          </a:p>
          <a:p>
            <a:pPr lvl="1"/>
            <a:r>
              <a:rPr lang="nl-NL"/>
              <a:t>CE-markering, veiligheidskooi, merkplaat.</a:t>
            </a:r>
          </a:p>
          <a:p>
            <a:pPr lvl="1"/>
            <a:r>
              <a:rPr lang="nl-NL"/>
              <a:t>Beveiliging tegen afschuiven vorken.</a:t>
            </a:r>
          </a:p>
          <a:p>
            <a:pPr lvl="1"/>
            <a:r>
              <a:rPr lang="nl-NL"/>
              <a:t>Claxon, achteruitrijdsignaal, zwaailicht, gordel.</a:t>
            </a:r>
          </a:p>
          <a:p>
            <a:r>
              <a:rPr lang="nl-NL"/>
              <a:t>Veiligheidsmaatregelen:</a:t>
            </a:r>
          </a:p>
          <a:p>
            <a:pPr lvl="1"/>
            <a:r>
              <a:rPr lang="nl-NL"/>
              <a:t>Last stabiel verdelen.</a:t>
            </a:r>
          </a:p>
          <a:p>
            <a:pPr lvl="1"/>
            <a:r>
              <a:rPr lang="nl-NL"/>
              <a:t>Nooit meerijden zonder zitplaats.</a:t>
            </a:r>
          </a:p>
          <a:p>
            <a:pPr lvl="1"/>
            <a:r>
              <a:rPr lang="nl-NL"/>
              <a:t>Werkbak alleen bij goedgekeurde combinatie.</a:t>
            </a:r>
          </a:p>
          <a:p>
            <a:pPr lvl="1"/>
            <a:r>
              <a:rPr lang="nl-NL"/>
              <a:t>Gebruik alle veiligheidsvoorzieningen.</a:t>
            </a:r>
          </a:p>
        </p:txBody>
      </p:sp>
      <p:sp>
        <p:nvSpPr>
          <p:cNvPr id="3" name="Titel 2">
            <a:extLst>
              <a:ext uri="{FF2B5EF4-FFF2-40B4-BE49-F238E27FC236}">
                <a16:creationId xmlns:a16="http://schemas.microsoft.com/office/drawing/2014/main" id="{A330F670-50BA-F480-3D1A-A8275A9B47C3}"/>
              </a:ext>
            </a:extLst>
          </p:cNvPr>
          <p:cNvSpPr>
            <a:spLocks noGrp="1"/>
          </p:cNvSpPr>
          <p:nvPr>
            <p:ph type="title"/>
          </p:nvPr>
        </p:nvSpPr>
        <p:spPr/>
        <p:txBody>
          <a:bodyPr/>
          <a:lstStyle/>
          <a:p>
            <a:r>
              <a:rPr lang="nl-NL" b="1"/>
              <a:t>6.7 Vorkheftrucks en palletwagens</a:t>
            </a:r>
          </a:p>
        </p:txBody>
      </p:sp>
      <p:pic>
        <p:nvPicPr>
          <p:cNvPr id="5" name="Afbeelding 4">
            <a:extLst>
              <a:ext uri="{FF2B5EF4-FFF2-40B4-BE49-F238E27FC236}">
                <a16:creationId xmlns:a16="http://schemas.microsoft.com/office/drawing/2014/main" id="{BB37FF77-311F-558E-E81E-CC325B05BB10}"/>
              </a:ext>
            </a:extLst>
          </p:cNvPr>
          <p:cNvPicPr>
            <a:picLocks noChangeAspect="1"/>
          </p:cNvPicPr>
          <p:nvPr/>
        </p:nvPicPr>
        <p:blipFill>
          <a:blip r:embed="rId2"/>
          <a:stretch>
            <a:fillRect/>
          </a:stretch>
        </p:blipFill>
        <p:spPr>
          <a:xfrm>
            <a:off x="7201846" y="3347643"/>
            <a:ext cx="3162741" cy="2829320"/>
          </a:xfrm>
          <a:prstGeom prst="rect">
            <a:avLst/>
          </a:prstGeom>
        </p:spPr>
      </p:pic>
    </p:spTree>
    <p:extLst>
      <p:ext uri="{BB962C8B-B14F-4D97-AF65-F5344CB8AC3E}">
        <p14:creationId xmlns:p14="http://schemas.microsoft.com/office/powerpoint/2010/main" val="21308687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DEA8608-297C-C74A-AFC7-47A745D82EA5}"/>
              </a:ext>
            </a:extLst>
          </p:cNvPr>
          <p:cNvSpPr>
            <a:spLocks noGrp="1"/>
          </p:cNvSpPr>
          <p:nvPr>
            <p:ph idx="1"/>
          </p:nvPr>
        </p:nvSpPr>
        <p:spPr/>
        <p:txBody>
          <a:bodyPr>
            <a:normAutofit fontScale="85000" lnSpcReduction="20000"/>
          </a:bodyPr>
          <a:lstStyle/>
          <a:p>
            <a:pPr marL="0" indent="0">
              <a:buNone/>
            </a:pPr>
            <a:r>
              <a:rPr lang="nl-NL" b="1"/>
              <a:t>Veilig werken met palletwagens</a:t>
            </a:r>
          </a:p>
          <a:p>
            <a:pPr marL="0" indent="0">
              <a:buNone/>
            </a:pPr>
            <a:endParaRPr lang="nl-NL" b="1"/>
          </a:p>
          <a:p>
            <a:r>
              <a:rPr lang="nl-NL"/>
              <a:t>Wat is een palletwagen?</a:t>
            </a:r>
          </a:p>
          <a:p>
            <a:pPr lvl="1"/>
            <a:r>
              <a:rPr lang="nl-NL"/>
              <a:t>Handmatig of elektrisch, hefhoogte ±20 cm.</a:t>
            </a:r>
          </a:p>
          <a:p>
            <a:r>
              <a:rPr lang="nl-NL"/>
              <a:t>Risico’s:</a:t>
            </a:r>
          </a:p>
          <a:p>
            <a:pPr lvl="1"/>
            <a:r>
              <a:rPr lang="nl-NL"/>
              <a:t>Rugklachten door verkeerde houding.</a:t>
            </a:r>
          </a:p>
          <a:p>
            <a:pPr lvl="1"/>
            <a:r>
              <a:rPr lang="nl-NL"/>
              <a:t>Beknelling van vingers, voeten.</a:t>
            </a:r>
          </a:p>
          <a:p>
            <a:pPr lvl="1"/>
            <a:r>
              <a:rPr lang="nl-NL"/>
              <a:t>Vallende lading, aanrijden van personen.</a:t>
            </a:r>
          </a:p>
          <a:p>
            <a:r>
              <a:rPr lang="nl-NL"/>
              <a:t>Veiligheidsregels:</a:t>
            </a:r>
          </a:p>
          <a:p>
            <a:pPr lvl="1"/>
            <a:r>
              <a:rPr lang="nl-NL"/>
              <a:t>Altijd trekken, niet duwen.</a:t>
            </a:r>
          </a:p>
          <a:p>
            <a:pPr lvl="1"/>
            <a:r>
              <a:rPr lang="nl-NL"/>
              <a:t>Lading stabiel en verdeeld over lepels.</a:t>
            </a:r>
          </a:p>
          <a:p>
            <a:pPr lvl="1"/>
            <a:r>
              <a:rPr lang="nl-NL"/>
              <a:t>Egale ondergrond + voldoende ruimte.</a:t>
            </a:r>
          </a:p>
          <a:p>
            <a:pPr lvl="1"/>
            <a:r>
              <a:rPr lang="nl-NL"/>
              <a:t>Gebruik juiste lichaamshouding.</a:t>
            </a:r>
          </a:p>
          <a:p>
            <a:r>
              <a:rPr lang="nl-NL"/>
              <a:t>PBM:</a:t>
            </a:r>
          </a:p>
          <a:p>
            <a:pPr lvl="1"/>
            <a:r>
              <a:rPr lang="nl-NL"/>
              <a:t>Veiligheidsschoenen, handschoenen.</a:t>
            </a:r>
          </a:p>
        </p:txBody>
      </p:sp>
      <p:sp>
        <p:nvSpPr>
          <p:cNvPr id="3" name="Titel 2">
            <a:extLst>
              <a:ext uri="{FF2B5EF4-FFF2-40B4-BE49-F238E27FC236}">
                <a16:creationId xmlns:a16="http://schemas.microsoft.com/office/drawing/2014/main" id="{228F6E86-189B-3FAC-9E39-B642FE025572}"/>
              </a:ext>
            </a:extLst>
          </p:cNvPr>
          <p:cNvSpPr>
            <a:spLocks noGrp="1"/>
          </p:cNvSpPr>
          <p:nvPr>
            <p:ph type="title"/>
          </p:nvPr>
        </p:nvSpPr>
        <p:spPr/>
        <p:txBody>
          <a:bodyPr/>
          <a:lstStyle/>
          <a:p>
            <a:r>
              <a:rPr lang="nl-NL" b="1"/>
              <a:t>Palletwagen – veilig gebruik</a:t>
            </a:r>
          </a:p>
        </p:txBody>
      </p:sp>
      <p:pic>
        <p:nvPicPr>
          <p:cNvPr id="6" name="Afbeelding 5">
            <a:extLst>
              <a:ext uri="{FF2B5EF4-FFF2-40B4-BE49-F238E27FC236}">
                <a16:creationId xmlns:a16="http://schemas.microsoft.com/office/drawing/2014/main" id="{C46FB7A0-A002-1E78-5E96-9010B2CDBC2E}"/>
              </a:ext>
            </a:extLst>
          </p:cNvPr>
          <p:cNvPicPr>
            <a:picLocks noChangeAspect="1"/>
          </p:cNvPicPr>
          <p:nvPr/>
        </p:nvPicPr>
        <p:blipFill>
          <a:blip r:embed="rId2"/>
          <a:stretch>
            <a:fillRect/>
          </a:stretch>
        </p:blipFill>
        <p:spPr>
          <a:xfrm>
            <a:off x="7378148" y="3501633"/>
            <a:ext cx="3258005" cy="2810267"/>
          </a:xfrm>
          <a:prstGeom prst="rect">
            <a:avLst/>
          </a:prstGeom>
        </p:spPr>
      </p:pic>
    </p:spTree>
    <p:extLst>
      <p:ext uri="{BB962C8B-B14F-4D97-AF65-F5344CB8AC3E}">
        <p14:creationId xmlns:p14="http://schemas.microsoft.com/office/powerpoint/2010/main" val="20058667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76D5886-B877-353B-63EB-B0F0EE097E69}"/>
              </a:ext>
            </a:extLst>
          </p:cNvPr>
          <p:cNvSpPr>
            <a:spLocks noGrp="1"/>
          </p:cNvSpPr>
          <p:nvPr>
            <p:ph idx="1"/>
          </p:nvPr>
        </p:nvSpPr>
        <p:spPr/>
        <p:txBody>
          <a:bodyPr>
            <a:normAutofit fontScale="85000" lnSpcReduction="20000"/>
          </a:bodyPr>
          <a:lstStyle/>
          <a:p>
            <a:pPr marL="0" indent="0">
              <a:buNone/>
            </a:pPr>
            <a:r>
              <a:rPr lang="nl-NL" b="1"/>
              <a:t>Veilig werken bij risicovolle taken</a:t>
            </a:r>
          </a:p>
          <a:p>
            <a:pPr marL="0" indent="0">
              <a:buNone/>
            </a:pPr>
            <a:endParaRPr lang="nl-NL" b="1"/>
          </a:p>
          <a:p>
            <a:r>
              <a:rPr lang="nl-NL"/>
              <a:t>Wanneer extra risico?</a:t>
            </a:r>
          </a:p>
          <a:p>
            <a:pPr lvl="1"/>
            <a:r>
              <a:rPr lang="nl-NL"/>
              <a:t>Gevaarlijke stoffen, hoge temperaturen, werken op hoogte, graaf- en sloopwerk.</a:t>
            </a:r>
          </a:p>
          <a:p>
            <a:r>
              <a:rPr lang="nl-NL"/>
              <a:t>Belangrijk:</a:t>
            </a:r>
          </a:p>
          <a:p>
            <a:pPr lvl="1"/>
            <a:r>
              <a:rPr lang="nl-NL"/>
              <a:t>Controleer gereedschap en PBM.</a:t>
            </a:r>
          </a:p>
          <a:p>
            <a:pPr lvl="1"/>
            <a:r>
              <a:rPr lang="nl-NL"/>
              <a:t>Volg instructies van leidinggevende.</a:t>
            </a:r>
          </a:p>
          <a:p>
            <a:pPr lvl="1"/>
            <a:r>
              <a:rPr lang="nl-NL"/>
              <a:t>Beoordeel zelf of werk veilig kan worden uitgevoerd.</a:t>
            </a:r>
          </a:p>
          <a:p>
            <a:r>
              <a:rPr lang="nl-NL"/>
              <a:t>LMRA (Laatste Minuut Risico Analyse):</a:t>
            </a:r>
          </a:p>
          <a:p>
            <a:pPr lvl="1"/>
            <a:r>
              <a:rPr lang="nl-NL"/>
              <a:t>Vraag jezelf af: Is het veilig om nu te starten?</a:t>
            </a:r>
          </a:p>
          <a:p>
            <a:pPr lvl="1"/>
            <a:r>
              <a:rPr lang="nl-NL"/>
              <a:t>Check omgeving, middelen, maatregelen.</a:t>
            </a:r>
          </a:p>
          <a:p>
            <a:pPr lvl="1"/>
            <a:r>
              <a:rPr lang="nl-NL"/>
              <a:t>Twijfel? → Neem extra maatregelen of overleg.</a:t>
            </a:r>
          </a:p>
          <a:p>
            <a:r>
              <a:rPr lang="nl-NL"/>
              <a:t>Doel:</a:t>
            </a:r>
          </a:p>
          <a:p>
            <a:pPr lvl="1"/>
            <a:r>
              <a:rPr lang="nl-NL"/>
              <a:t>Voorkomen van ongelukken, veilig werken voor jezelf en collega’s.</a:t>
            </a:r>
          </a:p>
        </p:txBody>
      </p:sp>
      <p:sp>
        <p:nvSpPr>
          <p:cNvPr id="3" name="Titel 2">
            <a:extLst>
              <a:ext uri="{FF2B5EF4-FFF2-40B4-BE49-F238E27FC236}">
                <a16:creationId xmlns:a16="http://schemas.microsoft.com/office/drawing/2014/main" id="{878E91AD-B231-3A5B-DB63-FD6B08750DBF}"/>
              </a:ext>
            </a:extLst>
          </p:cNvPr>
          <p:cNvSpPr>
            <a:spLocks noGrp="1"/>
          </p:cNvSpPr>
          <p:nvPr>
            <p:ph type="title"/>
          </p:nvPr>
        </p:nvSpPr>
        <p:spPr/>
        <p:txBody>
          <a:bodyPr/>
          <a:lstStyle/>
          <a:p>
            <a:r>
              <a:rPr lang="nl-NL" b="1"/>
              <a:t>7.1 Wat je moet weten bij risicovol werk</a:t>
            </a:r>
          </a:p>
        </p:txBody>
      </p:sp>
    </p:spTree>
    <p:extLst>
      <p:ext uri="{BB962C8B-B14F-4D97-AF65-F5344CB8AC3E}">
        <p14:creationId xmlns:p14="http://schemas.microsoft.com/office/powerpoint/2010/main" val="16287104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EE4C20C-0E5C-0992-4487-F2FEEEB2E378}"/>
              </a:ext>
            </a:extLst>
          </p:cNvPr>
          <p:cNvSpPr>
            <a:spLocks noGrp="1"/>
          </p:cNvSpPr>
          <p:nvPr>
            <p:ph idx="1"/>
          </p:nvPr>
        </p:nvSpPr>
        <p:spPr/>
        <p:txBody>
          <a:bodyPr>
            <a:normAutofit fontScale="77500" lnSpcReduction="20000"/>
          </a:bodyPr>
          <a:lstStyle/>
          <a:p>
            <a:pPr marL="0" indent="0">
              <a:buNone/>
            </a:pPr>
            <a:r>
              <a:rPr lang="nl-NL" b="1"/>
              <a:t>Lassen, snijden en branden – algemeen &amp; elektrisch lassen</a:t>
            </a:r>
          </a:p>
          <a:p>
            <a:pPr marL="0" indent="0">
              <a:buNone/>
            </a:pPr>
            <a:endParaRPr lang="nl-NL" b="1"/>
          </a:p>
          <a:p>
            <a:r>
              <a:rPr lang="nl-NL"/>
              <a:t>Waarom belangrijk?</a:t>
            </a:r>
          </a:p>
          <a:p>
            <a:pPr lvl="1"/>
            <a:r>
              <a:rPr lang="nl-NL"/>
              <a:t>Risico’s bij lassen, snijden en branden → brand, explosie, verwondingen.</a:t>
            </a:r>
          </a:p>
          <a:p>
            <a:pPr lvl="1"/>
            <a:r>
              <a:rPr lang="nl-NL"/>
              <a:t>Extra opleiding/instructie vereist.</a:t>
            </a:r>
          </a:p>
          <a:p>
            <a:pPr lvl="1"/>
            <a:r>
              <a:rPr lang="nl-NL"/>
              <a:t>Ook relevant bij werken in de nabijheid.</a:t>
            </a:r>
          </a:p>
          <a:p>
            <a:pPr lvl="1"/>
            <a:r>
              <a:rPr lang="nl-NL"/>
              <a:t>Heetwerkvergunning verplicht → schriftelijke toestemming om brandgevaar te voorkomen.</a:t>
            </a:r>
          </a:p>
          <a:p>
            <a:r>
              <a:rPr lang="nl-NL"/>
              <a:t>Elektrisch lassen – risico’s:</a:t>
            </a:r>
          </a:p>
          <a:p>
            <a:pPr lvl="1"/>
            <a:r>
              <a:rPr lang="nl-NL" err="1"/>
              <a:t>Elektrocutie.Brand</a:t>
            </a:r>
            <a:r>
              <a:rPr lang="nl-NL"/>
              <a:t>/explosie door spetters.</a:t>
            </a:r>
          </a:p>
          <a:p>
            <a:pPr lvl="1"/>
            <a:r>
              <a:rPr lang="nl-NL"/>
              <a:t>Verbranding huid/oog (</a:t>
            </a:r>
            <a:r>
              <a:rPr lang="nl-NL" err="1"/>
              <a:t>UV-straling</a:t>
            </a:r>
            <a:r>
              <a:rPr lang="nl-NL"/>
              <a:t>).</a:t>
            </a:r>
          </a:p>
          <a:p>
            <a:pPr lvl="1"/>
            <a:r>
              <a:rPr lang="nl-NL"/>
              <a:t>Vergiftiging door </a:t>
            </a:r>
            <a:r>
              <a:rPr lang="nl-NL" err="1"/>
              <a:t>lasrook</a:t>
            </a:r>
            <a:r>
              <a:rPr lang="nl-NL"/>
              <a:t> → longproblemen.</a:t>
            </a:r>
          </a:p>
          <a:p>
            <a:r>
              <a:rPr lang="nl-NL"/>
              <a:t>Veiligheidsregels:</a:t>
            </a:r>
          </a:p>
          <a:p>
            <a:r>
              <a:rPr lang="nl-NL"/>
              <a:t>PBM: laskap, lasschort, laskleding, veiligheidsschoenen.</a:t>
            </a:r>
          </a:p>
          <a:p>
            <a:r>
              <a:rPr lang="nl-NL"/>
              <a:t>Lasgordijnen + afzuiging </a:t>
            </a:r>
            <a:r>
              <a:rPr lang="nl-NL" err="1"/>
              <a:t>lasrook</a:t>
            </a:r>
            <a:r>
              <a:rPr lang="nl-NL"/>
              <a:t>.</a:t>
            </a:r>
          </a:p>
          <a:p>
            <a:r>
              <a:rPr lang="nl-NL"/>
              <a:t>Blusmiddelen onder handbereik.</a:t>
            </a:r>
          </a:p>
        </p:txBody>
      </p:sp>
      <p:sp>
        <p:nvSpPr>
          <p:cNvPr id="3" name="Titel 2">
            <a:extLst>
              <a:ext uri="{FF2B5EF4-FFF2-40B4-BE49-F238E27FC236}">
                <a16:creationId xmlns:a16="http://schemas.microsoft.com/office/drawing/2014/main" id="{9989BC3B-B9EF-119F-456C-988F17592337}"/>
              </a:ext>
            </a:extLst>
          </p:cNvPr>
          <p:cNvSpPr>
            <a:spLocks noGrp="1"/>
          </p:cNvSpPr>
          <p:nvPr>
            <p:ph type="title"/>
          </p:nvPr>
        </p:nvSpPr>
        <p:spPr/>
        <p:txBody>
          <a:bodyPr/>
          <a:lstStyle/>
          <a:p>
            <a:r>
              <a:rPr lang="nl-NL" b="1"/>
              <a:t>7.2 Lassen, snijden en branden</a:t>
            </a:r>
          </a:p>
        </p:txBody>
      </p:sp>
    </p:spTree>
    <p:extLst>
      <p:ext uri="{BB962C8B-B14F-4D97-AF65-F5344CB8AC3E}">
        <p14:creationId xmlns:p14="http://schemas.microsoft.com/office/powerpoint/2010/main" val="1602008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F3EDBEE-DB11-C01F-F44B-1840C9873BE5}"/>
              </a:ext>
            </a:extLst>
          </p:cNvPr>
          <p:cNvSpPr>
            <a:spLocks noGrp="1"/>
          </p:cNvSpPr>
          <p:nvPr>
            <p:ph idx="1"/>
          </p:nvPr>
        </p:nvSpPr>
        <p:spPr/>
        <p:txBody>
          <a:bodyPr>
            <a:normAutofit fontScale="85000" lnSpcReduction="20000"/>
          </a:bodyPr>
          <a:lstStyle/>
          <a:p>
            <a:pPr marL="0" indent="0">
              <a:buNone/>
            </a:pPr>
            <a:r>
              <a:rPr lang="nl-NL" sz="2600" b="1" dirty="0"/>
              <a:t>Arbobeleid: Veiligheid en Gezondheid</a:t>
            </a:r>
          </a:p>
          <a:p>
            <a:pPr marL="0" indent="0">
              <a:buNone/>
            </a:pPr>
            <a:endParaRPr lang="nl-NL" b="1" dirty="0"/>
          </a:p>
          <a:p>
            <a:r>
              <a:rPr lang="nl-NL" dirty="0"/>
              <a:t>Waarom arbobeleid?</a:t>
            </a:r>
          </a:p>
          <a:p>
            <a:pPr lvl="1"/>
            <a:r>
              <a:rPr lang="nl-NL" dirty="0"/>
              <a:t>Verplicht volgens V&amp;G-wetgeving.</a:t>
            </a:r>
          </a:p>
          <a:p>
            <a:pPr lvl="1"/>
            <a:r>
              <a:rPr lang="nl-NL" dirty="0"/>
              <a:t>Plan voor veilige en gezonde werkomstandigheden.</a:t>
            </a:r>
          </a:p>
          <a:p>
            <a:r>
              <a:rPr lang="nl-NL" dirty="0"/>
              <a:t>Ondersteuning:</a:t>
            </a:r>
          </a:p>
          <a:p>
            <a:pPr lvl="1"/>
            <a:r>
              <a:rPr lang="nl-NL" dirty="0"/>
              <a:t>Intern: Preventiemedewerker.</a:t>
            </a:r>
          </a:p>
          <a:p>
            <a:pPr lvl="2"/>
            <a:r>
              <a:rPr lang="nl-NL" dirty="0"/>
              <a:t>Elke werkgever: minimaal 1 preventiemedewerker.</a:t>
            </a:r>
          </a:p>
          <a:p>
            <a:pPr lvl="2"/>
            <a:r>
              <a:rPr lang="nl-NL" dirty="0"/>
              <a:t>Bij &lt; 25 medewerkers → werkgever mag taak zelf doen.</a:t>
            </a:r>
          </a:p>
          <a:p>
            <a:pPr lvl="1"/>
            <a:r>
              <a:rPr lang="nl-NL" dirty="0"/>
              <a:t>Extern: Arbodienst of bedrijfsarts.</a:t>
            </a:r>
          </a:p>
          <a:p>
            <a:r>
              <a:rPr lang="nl-NL" dirty="0"/>
              <a:t>Taken preventiemedewerker:</a:t>
            </a:r>
          </a:p>
          <a:p>
            <a:pPr lvl="1"/>
            <a:r>
              <a:rPr lang="nl-NL" dirty="0"/>
              <a:t>Adviseert over veiligheid en gezondheid.</a:t>
            </a:r>
          </a:p>
          <a:p>
            <a:pPr lvl="1"/>
            <a:r>
              <a:rPr lang="nl-NL" dirty="0"/>
              <a:t>Helpt bij RI&amp;E en plan van aanpak.</a:t>
            </a:r>
          </a:p>
          <a:p>
            <a:pPr lvl="1"/>
            <a:r>
              <a:rPr lang="nl-NL" dirty="0"/>
              <a:t>Aanspreekpunt voor NLA en arbodienst.</a:t>
            </a:r>
          </a:p>
          <a:p>
            <a:pPr lvl="1"/>
            <a:r>
              <a:rPr lang="nl-NL" dirty="0"/>
              <a:t>Geeft voorlichting en instructies.</a:t>
            </a:r>
          </a:p>
          <a:p>
            <a:pPr lvl="1"/>
            <a:r>
              <a:rPr lang="nl-NL" dirty="0"/>
              <a:t>Beheert arbozorgsysteem.</a:t>
            </a:r>
          </a:p>
          <a:p>
            <a:pPr lvl="1"/>
            <a:endParaRPr lang="nl-NL" dirty="0"/>
          </a:p>
        </p:txBody>
      </p:sp>
      <p:sp>
        <p:nvSpPr>
          <p:cNvPr id="3" name="Titel 2">
            <a:extLst>
              <a:ext uri="{FF2B5EF4-FFF2-40B4-BE49-F238E27FC236}">
                <a16:creationId xmlns:a16="http://schemas.microsoft.com/office/drawing/2014/main" id="{3FEBC655-E694-4A0A-50CA-F8CAC1BA6964}"/>
              </a:ext>
            </a:extLst>
          </p:cNvPr>
          <p:cNvSpPr>
            <a:spLocks noGrp="1"/>
          </p:cNvSpPr>
          <p:nvPr>
            <p:ph type="title"/>
          </p:nvPr>
        </p:nvSpPr>
        <p:spPr/>
        <p:txBody>
          <a:bodyPr/>
          <a:lstStyle/>
          <a:p>
            <a:r>
              <a:rPr lang="nl-NL" b="1" dirty="0"/>
              <a:t>1.2 Arbobeleid en hulp bij veiligheid en gezondheid</a:t>
            </a:r>
          </a:p>
        </p:txBody>
      </p:sp>
    </p:spTree>
    <p:extLst>
      <p:ext uri="{BB962C8B-B14F-4D97-AF65-F5344CB8AC3E}">
        <p14:creationId xmlns:p14="http://schemas.microsoft.com/office/powerpoint/2010/main" val="16446224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A8F6DD1-00DD-26BC-08C0-D7114116A221}"/>
              </a:ext>
            </a:extLst>
          </p:cNvPr>
          <p:cNvSpPr>
            <a:spLocks noGrp="1"/>
          </p:cNvSpPr>
          <p:nvPr>
            <p:ph idx="1"/>
          </p:nvPr>
        </p:nvSpPr>
        <p:spPr/>
        <p:txBody>
          <a:bodyPr>
            <a:normAutofit fontScale="92500" lnSpcReduction="10000"/>
          </a:bodyPr>
          <a:lstStyle/>
          <a:p>
            <a:r>
              <a:rPr lang="nl-NL"/>
              <a:t>Risico’s:</a:t>
            </a:r>
          </a:p>
          <a:p>
            <a:pPr lvl="1"/>
            <a:r>
              <a:rPr lang="nl-NL"/>
              <a:t>Werken met gasflessen → brandbaar/explosief.</a:t>
            </a:r>
          </a:p>
          <a:p>
            <a:pPr lvl="1"/>
            <a:r>
              <a:rPr lang="nl-NL"/>
              <a:t>Vlamterugslag.</a:t>
            </a:r>
          </a:p>
          <a:p>
            <a:pPr lvl="1"/>
            <a:r>
              <a:rPr lang="nl-NL"/>
              <a:t>Slangbreuk → gaslekkage.</a:t>
            </a:r>
          </a:p>
          <a:p>
            <a:pPr lvl="1"/>
            <a:r>
              <a:rPr lang="nl-NL"/>
              <a:t>Propaan blijft hangen in putten/kelders.</a:t>
            </a:r>
          </a:p>
          <a:p>
            <a:r>
              <a:rPr lang="nl-NL"/>
              <a:t>Veiligheidsregels:</a:t>
            </a:r>
          </a:p>
          <a:p>
            <a:pPr lvl="1"/>
            <a:r>
              <a:rPr lang="nl-NL"/>
              <a:t>PBM: lasbril, lasschort, laskleding.</a:t>
            </a:r>
          </a:p>
          <a:p>
            <a:pPr lvl="1"/>
            <a:r>
              <a:rPr lang="nl-NL"/>
              <a:t>Brandbare materialen verwijderen/afdekken.</a:t>
            </a:r>
          </a:p>
          <a:p>
            <a:pPr lvl="1"/>
            <a:r>
              <a:rPr lang="nl-NL" err="1"/>
              <a:t>Vlamdover</a:t>
            </a:r>
            <a:r>
              <a:rPr lang="nl-NL"/>
              <a:t> + terugstroombegrenzers.</a:t>
            </a:r>
          </a:p>
          <a:p>
            <a:pPr lvl="1"/>
            <a:r>
              <a:rPr lang="nl-NL"/>
              <a:t>Slangbreukbeveiliging.</a:t>
            </a:r>
          </a:p>
          <a:p>
            <a:pPr lvl="1"/>
            <a:r>
              <a:rPr lang="nl-NL"/>
              <a:t>Ventilatie + afzuiging.</a:t>
            </a:r>
          </a:p>
          <a:p>
            <a:pPr lvl="1"/>
            <a:r>
              <a:rPr lang="nl-NL"/>
              <a:t>Continu meten (zuurstof, rookgas).</a:t>
            </a:r>
          </a:p>
          <a:p>
            <a:pPr lvl="1"/>
            <a:r>
              <a:rPr lang="nl-NL"/>
              <a:t>Heetwerkvergunning.</a:t>
            </a:r>
          </a:p>
          <a:p>
            <a:endParaRPr lang="nl-NL"/>
          </a:p>
        </p:txBody>
      </p:sp>
      <p:sp>
        <p:nvSpPr>
          <p:cNvPr id="3" name="Titel 2">
            <a:extLst>
              <a:ext uri="{FF2B5EF4-FFF2-40B4-BE49-F238E27FC236}">
                <a16:creationId xmlns:a16="http://schemas.microsoft.com/office/drawing/2014/main" id="{29B92835-6AE2-7962-4482-B3A6D237F9AC}"/>
              </a:ext>
            </a:extLst>
          </p:cNvPr>
          <p:cNvSpPr>
            <a:spLocks noGrp="1"/>
          </p:cNvSpPr>
          <p:nvPr>
            <p:ph type="title"/>
          </p:nvPr>
        </p:nvSpPr>
        <p:spPr/>
        <p:txBody>
          <a:bodyPr/>
          <a:lstStyle/>
          <a:p>
            <a:r>
              <a:rPr lang="nl-NL" b="1"/>
              <a:t>Autogeen lassen, snijden en branden</a:t>
            </a:r>
          </a:p>
        </p:txBody>
      </p:sp>
      <p:pic>
        <p:nvPicPr>
          <p:cNvPr id="5" name="Afbeelding 4">
            <a:extLst>
              <a:ext uri="{FF2B5EF4-FFF2-40B4-BE49-F238E27FC236}">
                <a16:creationId xmlns:a16="http://schemas.microsoft.com/office/drawing/2014/main" id="{4C6D20A6-44BC-3FA2-7DCF-C8949AF8EE51}"/>
              </a:ext>
            </a:extLst>
          </p:cNvPr>
          <p:cNvPicPr>
            <a:picLocks noChangeAspect="1"/>
          </p:cNvPicPr>
          <p:nvPr/>
        </p:nvPicPr>
        <p:blipFill>
          <a:blip r:embed="rId2"/>
          <a:stretch>
            <a:fillRect/>
          </a:stretch>
        </p:blipFill>
        <p:spPr>
          <a:xfrm>
            <a:off x="7316618" y="2261642"/>
            <a:ext cx="3343742" cy="3915321"/>
          </a:xfrm>
          <a:prstGeom prst="rect">
            <a:avLst/>
          </a:prstGeom>
        </p:spPr>
      </p:pic>
    </p:spTree>
    <p:extLst>
      <p:ext uri="{BB962C8B-B14F-4D97-AF65-F5344CB8AC3E}">
        <p14:creationId xmlns:p14="http://schemas.microsoft.com/office/powerpoint/2010/main" val="5868748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BF38C4A-C9E1-FB86-3988-D11451260050}"/>
              </a:ext>
            </a:extLst>
          </p:cNvPr>
          <p:cNvSpPr>
            <a:spLocks noGrp="1"/>
          </p:cNvSpPr>
          <p:nvPr>
            <p:ph idx="1"/>
          </p:nvPr>
        </p:nvSpPr>
        <p:spPr/>
        <p:txBody>
          <a:bodyPr>
            <a:normAutofit fontScale="77500" lnSpcReduction="20000"/>
          </a:bodyPr>
          <a:lstStyle/>
          <a:p>
            <a:pPr marL="0" indent="0">
              <a:buNone/>
            </a:pPr>
            <a:r>
              <a:rPr lang="nl-NL" b="1" dirty="0"/>
              <a:t>Veilig werken bij sloopwerk</a:t>
            </a:r>
          </a:p>
          <a:p>
            <a:pPr marL="0" indent="0">
              <a:buNone/>
            </a:pPr>
            <a:endParaRPr lang="nl-NL" b="1" dirty="0"/>
          </a:p>
          <a:p>
            <a:pPr marL="0" indent="0">
              <a:buNone/>
            </a:pPr>
            <a:r>
              <a:rPr lang="nl-NL" dirty="0"/>
              <a:t>Deze werkzaamheden vragen om instructie of aanvullende opleiding.</a:t>
            </a:r>
          </a:p>
          <a:p>
            <a:r>
              <a:rPr lang="nl-NL" dirty="0"/>
              <a:t>Risico’s:</a:t>
            </a:r>
          </a:p>
          <a:p>
            <a:pPr lvl="1"/>
            <a:r>
              <a:rPr lang="nl-NL" dirty="0"/>
              <a:t>Verstappen, struikelen, werken op hoogte.</a:t>
            </a:r>
          </a:p>
          <a:p>
            <a:pPr lvl="1"/>
            <a:r>
              <a:rPr lang="nl-NL" dirty="0"/>
              <a:t>Instabiliteit, vallend materiaal, instorting.</a:t>
            </a:r>
          </a:p>
          <a:p>
            <a:pPr lvl="1"/>
            <a:r>
              <a:rPr lang="nl-NL" dirty="0"/>
              <a:t>Vrijkomen gevaarlijke stoffen (asbest, kwartsstof, keramische vezels).</a:t>
            </a:r>
          </a:p>
          <a:p>
            <a:pPr lvl="1"/>
            <a:r>
              <a:rPr lang="nl-NL" dirty="0"/>
              <a:t>Gehoorschade door lawaai.</a:t>
            </a:r>
          </a:p>
          <a:p>
            <a:r>
              <a:rPr lang="nl-NL" dirty="0"/>
              <a:t>Voorbereiding:</a:t>
            </a:r>
          </a:p>
          <a:p>
            <a:pPr lvl="1"/>
            <a:r>
              <a:rPr lang="nl-NL" dirty="0"/>
              <a:t>Sloopplan met draagkrachtberekeningen.</a:t>
            </a:r>
          </a:p>
          <a:p>
            <a:pPr lvl="1"/>
            <a:r>
              <a:rPr lang="nl-NL" dirty="0"/>
              <a:t>Inventarisatie gevaarlijke stoffen.</a:t>
            </a:r>
          </a:p>
          <a:p>
            <a:pPr lvl="1"/>
            <a:r>
              <a:rPr lang="nl-NL" dirty="0"/>
              <a:t>Werkschema → geen gelijktijdig werken boven/onder elkaar.</a:t>
            </a:r>
          </a:p>
          <a:p>
            <a:r>
              <a:rPr lang="nl-NL" dirty="0"/>
              <a:t>Veiligheidsmaatregelen:</a:t>
            </a:r>
          </a:p>
          <a:p>
            <a:pPr lvl="1"/>
            <a:r>
              <a:rPr lang="nl-NL" dirty="0"/>
              <a:t>Gebruik stortkokers voor afvoer materiaal.</a:t>
            </a:r>
          </a:p>
          <a:p>
            <a:pPr lvl="1"/>
            <a:r>
              <a:rPr lang="nl-NL" dirty="0"/>
              <a:t>PBM: beschermende kleding + masker bij keramische vezels.</a:t>
            </a:r>
          </a:p>
          <a:p>
            <a:pPr lvl="1"/>
            <a:r>
              <a:rPr lang="nl-NL" dirty="0"/>
              <a:t>Gehoorbescherming bij lawaai.</a:t>
            </a:r>
          </a:p>
        </p:txBody>
      </p:sp>
      <p:sp>
        <p:nvSpPr>
          <p:cNvPr id="3" name="Titel 2">
            <a:extLst>
              <a:ext uri="{FF2B5EF4-FFF2-40B4-BE49-F238E27FC236}">
                <a16:creationId xmlns:a16="http://schemas.microsoft.com/office/drawing/2014/main" id="{B2045A38-FBFB-3A74-409F-4518C5A632B3}"/>
              </a:ext>
            </a:extLst>
          </p:cNvPr>
          <p:cNvSpPr>
            <a:spLocks noGrp="1"/>
          </p:cNvSpPr>
          <p:nvPr>
            <p:ph type="title"/>
          </p:nvPr>
        </p:nvSpPr>
        <p:spPr/>
        <p:txBody>
          <a:bodyPr/>
          <a:lstStyle/>
          <a:p>
            <a:r>
              <a:rPr lang="nl-NL" b="1"/>
              <a:t>7.3 Sloopwerkzaamheden</a:t>
            </a:r>
          </a:p>
        </p:txBody>
      </p:sp>
    </p:spTree>
    <p:extLst>
      <p:ext uri="{BB962C8B-B14F-4D97-AF65-F5344CB8AC3E}">
        <p14:creationId xmlns:p14="http://schemas.microsoft.com/office/powerpoint/2010/main" val="40249372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95F3A6C-FBFE-A40B-805D-A416E3D790B9}"/>
              </a:ext>
            </a:extLst>
          </p:cNvPr>
          <p:cNvSpPr>
            <a:spLocks noGrp="1"/>
          </p:cNvSpPr>
          <p:nvPr>
            <p:ph idx="1"/>
          </p:nvPr>
        </p:nvSpPr>
        <p:spPr/>
        <p:txBody>
          <a:bodyPr>
            <a:normAutofit fontScale="77500" lnSpcReduction="20000"/>
          </a:bodyPr>
          <a:lstStyle/>
          <a:p>
            <a:pPr marL="0" indent="0">
              <a:buNone/>
            </a:pPr>
            <a:r>
              <a:rPr lang="nl-NL" b="1"/>
              <a:t>Veilig werken bij graafwerk</a:t>
            </a:r>
          </a:p>
          <a:p>
            <a:pPr marL="0" indent="0">
              <a:buNone/>
            </a:pPr>
            <a:endParaRPr lang="nl-NL" b="1"/>
          </a:p>
          <a:p>
            <a:r>
              <a:rPr lang="nl-NL"/>
              <a:t>Risico’s:</a:t>
            </a:r>
          </a:p>
          <a:p>
            <a:pPr lvl="1"/>
            <a:r>
              <a:rPr lang="nl-NL"/>
              <a:t>Instortingsgevaar van sleuf of bouwput.</a:t>
            </a:r>
          </a:p>
          <a:p>
            <a:pPr lvl="1"/>
            <a:r>
              <a:rPr lang="nl-NL"/>
              <a:t>Beschadiging kabels/leidingen → elektrocutie, explosie, verstikking.</a:t>
            </a:r>
          </a:p>
          <a:p>
            <a:pPr lvl="1"/>
            <a:r>
              <a:rPr lang="nl-NL"/>
              <a:t>Vrijkomen gevaarlijke stoffen (asbest, kwartsstof, vervuilde grond).</a:t>
            </a:r>
          </a:p>
          <a:p>
            <a:pPr lvl="1"/>
            <a:r>
              <a:rPr lang="nl-NL"/>
              <a:t>Werken in diepe uitgraving = besloten ruimte.</a:t>
            </a:r>
          </a:p>
          <a:p>
            <a:r>
              <a:rPr lang="nl-NL"/>
              <a:t>Voorbereiding:</a:t>
            </a:r>
          </a:p>
          <a:p>
            <a:pPr lvl="1"/>
            <a:r>
              <a:rPr lang="nl-NL"/>
              <a:t>Proefsleuf graven + KLIC-melding.</a:t>
            </a:r>
          </a:p>
          <a:p>
            <a:pPr lvl="1"/>
            <a:r>
              <a:rPr lang="nl-NL"/>
              <a:t>Sloopplan met stut- en taludvoorzieningen.</a:t>
            </a:r>
          </a:p>
          <a:p>
            <a:pPr lvl="1"/>
            <a:r>
              <a:rPr lang="nl-NL"/>
              <a:t>Digitale kabelinfo op locatie.</a:t>
            </a:r>
          </a:p>
          <a:p>
            <a:r>
              <a:rPr lang="nl-NL"/>
              <a:t>Veiligheidsmaatregelen:</a:t>
            </a:r>
          </a:p>
          <a:p>
            <a:pPr lvl="1"/>
            <a:r>
              <a:rPr lang="nl-NL"/>
              <a:t>Deponeer aarde, voertuigen en materieel op veilige afstand.</a:t>
            </a:r>
          </a:p>
          <a:p>
            <a:pPr lvl="1"/>
            <a:r>
              <a:rPr lang="nl-NL"/>
              <a:t>Beschoeiing goed aansluiten + hekwerk plaatsen.</a:t>
            </a:r>
          </a:p>
          <a:p>
            <a:pPr lvl="1"/>
            <a:r>
              <a:rPr lang="nl-NL"/>
              <a:t>Twee toegangen bij diepe </a:t>
            </a:r>
            <a:r>
              <a:rPr lang="nl-NL" err="1"/>
              <a:t>uitgraving.Geen</a:t>
            </a:r>
            <a:r>
              <a:rPr lang="nl-NL"/>
              <a:t> gascilinders in sleuf.</a:t>
            </a:r>
          </a:p>
          <a:p>
            <a:pPr lvl="1"/>
            <a:r>
              <a:rPr lang="nl-NL"/>
              <a:t>PBM: beschermende kleding, masker.</a:t>
            </a:r>
          </a:p>
        </p:txBody>
      </p:sp>
      <p:sp>
        <p:nvSpPr>
          <p:cNvPr id="3" name="Titel 2">
            <a:extLst>
              <a:ext uri="{FF2B5EF4-FFF2-40B4-BE49-F238E27FC236}">
                <a16:creationId xmlns:a16="http://schemas.microsoft.com/office/drawing/2014/main" id="{0EA23C63-5D30-5A11-EE02-B141B8FCFF09}"/>
              </a:ext>
            </a:extLst>
          </p:cNvPr>
          <p:cNvSpPr>
            <a:spLocks noGrp="1"/>
          </p:cNvSpPr>
          <p:nvPr>
            <p:ph type="title"/>
          </p:nvPr>
        </p:nvSpPr>
        <p:spPr/>
        <p:txBody>
          <a:bodyPr/>
          <a:lstStyle/>
          <a:p>
            <a:r>
              <a:rPr lang="nl-NL" b="1"/>
              <a:t>7.4 Graafwerkzaamheden</a:t>
            </a:r>
            <a:endParaRPr lang="nl-NL"/>
          </a:p>
        </p:txBody>
      </p:sp>
    </p:spTree>
    <p:extLst>
      <p:ext uri="{BB962C8B-B14F-4D97-AF65-F5344CB8AC3E}">
        <p14:creationId xmlns:p14="http://schemas.microsoft.com/office/powerpoint/2010/main" val="3453921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D29B17A-E943-9FF2-E72A-658FD32C5A6D}"/>
              </a:ext>
            </a:extLst>
          </p:cNvPr>
          <p:cNvSpPr>
            <a:spLocks noGrp="1"/>
          </p:cNvSpPr>
          <p:nvPr>
            <p:ph idx="1"/>
          </p:nvPr>
        </p:nvSpPr>
        <p:spPr/>
        <p:txBody>
          <a:bodyPr/>
          <a:lstStyle/>
          <a:p>
            <a:pPr marL="0" indent="0">
              <a:buNone/>
            </a:pPr>
            <a:r>
              <a:rPr lang="nl-NL" dirty="0"/>
              <a:t>Grondroerdersregeling verplichtingen: </a:t>
            </a:r>
          </a:p>
          <a:p>
            <a:r>
              <a:rPr lang="nl-NL" dirty="0"/>
              <a:t>Oriëntatie door middel van opvragen gegevens over ligging van leidingen.</a:t>
            </a:r>
          </a:p>
          <a:p>
            <a:r>
              <a:rPr lang="nl-NL" dirty="0"/>
              <a:t> Zorgvuldig graven en het bieden van gelegenheid daartoe.</a:t>
            </a:r>
          </a:p>
          <a:p>
            <a:r>
              <a:rPr lang="nl-NL" dirty="0"/>
              <a:t>Melden van schade aan kabel of leiding bij netbeheerder.</a:t>
            </a:r>
          </a:p>
          <a:p>
            <a:r>
              <a:rPr lang="nl-NL" dirty="0"/>
              <a:t>Verplichte melding van elke graafactiviteit bij KLIC/Kadaster.</a:t>
            </a:r>
          </a:p>
          <a:p>
            <a:r>
              <a:rPr lang="nl-NL" dirty="0"/>
              <a:t>Melding van afwijkende ligging (afwijking &gt; 1 meter) en aanwezigheid van een onbekend net (zgn. weesleiding) aan KLIC/Kadaster. </a:t>
            </a:r>
          </a:p>
          <a:p>
            <a:r>
              <a:rPr lang="nl-NL" dirty="0"/>
              <a:t>Alleen graven wanneer KLIC/Kadaster informatie beschikbaar is.</a:t>
            </a:r>
          </a:p>
        </p:txBody>
      </p:sp>
      <p:sp>
        <p:nvSpPr>
          <p:cNvPr id="3" name="Titel 2">
            <a:extLst>
              <a:ext uri="{FF2B5EF4-FFF2-40B4-BE49-F238E27FC236}">
                <a16:creationId xmlns:a16="http://schemas.microsoft.com/office/drawing/2014/main" id="{7D449502-9C77-0DB4-6DB2-0F7E8FCB7D84}"/>
              </a:ext>
            </a:extLst>
          </p:cNvPr>
          <p:cNvSpPr>
            <a:spLocks noGrp="1"/>
          </p:cNvSpPr>
          <p:nvPr>
            <p:ph type="title"/>
          </p:nvPr>
        </p:nvSpPr>
        <p:spPr/>
        <p:txBody>
          <a:bodyPr/>
          <a:lstStyle/>
          <a:p>
            <a:r>
              <a:rPr lang="nl-NL" b="1" dirty="0"/>
              <a:t>Grondroerdersregeling</a:t>
            </a:r>
          </a:p>
        </p:txBody>
      </p:sp>
    </p:spTree>
    <p:extLst>
      <p:ext uri="{BB962C8B-B14F-4D97-AF65-F5344CB8AC3E}">
        <p14:creationId xmlns:p14="http://schemas.microsoft.com/office/powerpoint/2010/main" val="38042376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A710BA3-A4B5-5B38-172E-F64B18E66404}"/>
              </a:ext>
            </a:extLst>
          </p:cNvPr>
          <p:cNvSpPr>
            <a:spLocks noGrp="1"/>
          </p:cNvSpPr>
          <p:nvPr>
            <p:ph idx="1"/>
          </p:nvPr>
        </p:nvSpPr>
        <p:spPr/>
        <p:txBody>
          <a:bodyPr>
            <a:normAutofit fontScale="92500" lnSpcReduction="10000"/>
          </a:bodyPr>
          <a:lstStyle/>
          <a:p>
            <a:r>
              <a:rPr lang="nl-NL" dirty="0"/>
              <a:t>Risico’s:</a:t>
            </a:r>
          </a:p>
          <a:p>
            <a:pPr lvl="1"/>
            <a:r>
              <a:rPr lang="nl-NL" dirty="0"/>
              <a:t>Valgevaar vanaf &gt;2,5 meter → ernstig letsel.</a:t>
            </a:r>
          </a:p>
          <a:p>
            <a:pPr lvl="1"/>
            <a:r>
              <a:rPr lang="nl-NL" dirty="0"/>
              <a:t>Werken boven water, bewegende delen of openingen.</a:t>
            </a:r>
          </a:p>
          <a:p>
            <a:pPr lvl="1"/>
            <a:r>
              <a:rPr lang="nl-NL" dirty="0"/>
              <a:t>Instabiele constructies, weersomstandigheden (regen, wind).</a:t>
            </a:r>
          </a:p>
          <a:p>
            <a:r>
              <a:rPr lang="nl-NL" dirty="0"/>
              <a:t>Veiligheidsmaatregelen:</a:t>
            </a:r>
          </a:p>
          <a:p>
            <a:pPr lvl="1"/>
            <a:r>
              <a:rPr lang="nl-NL" dirty="0"/>
              <a:t>Veilige steiger/stelling, werkvloeren.</a:t>
            </a:r>
          </a:p>
          <a:p>
            <a:pPr lvl="1"/>
            <a:r>
              <a:rPr lang="nl-NL" dirty="0"/>
              <a:t>Dakrandbeveiliging, hekwerken, leuningen, kantplank.</a:t>
            </a:r>
          </a:p>
          <a:p>
            <a:pPr lvl="1"/>
            <a:r>
              <a:rPr lang="nl-NL" dirty="0"/>
              <a:t>Vangnetten of veiligheidsharnas (als collectieve maatregelen niet mogelijk zijn).</a:t>
            </a:r>
          </a:p>
          <a:p>
            <a:pPr lvl="1"/>
            <a:r>
              <a:rPr lang="nl-NL" dirty="0"/>
              <a:t>Afzetten of dichtleggen van wand- en vloeropeningen.</a:t>
            </a:r>
          </a:p>
          <a:p>
            <a:pPr lvl="1"/>
            <a:r>
              <a:rPr lang="nl-NL" dirty="0"/>
              <a:t>Weercheck in LMRA.</a:t>
            </a:r>
          </a:p>
          <a:p>
            <a:r>
              <a:rPr lang="nl-NL" dirty="0"/>
              <a:t>PBM:</a:t>
            </a:r>
          </a:p>
          <a:p>
            <a:pPr lvl="1"/>
            <a:r>
              <a:rPr lang="nl-NL" dirty="0"/>
              <a:t>Veiligheidsharnas, gehoorbescherming, stevige schoenen.</a:t>
            </a:r>
          </a:p>
          <a:p>
            <a:r>
              <a:rPr lang="nl-NL" dirty="0"/>
              <a:t>Werken op hoogte vereist extra training.</a:t>
            </a:r>
          </a:p>
          <a:p>
            <a:endParaRPr lang="nl-NL" dirty="0"/>
          </a:p>
        </p:txBody>
      </p:sp>
      <p:sp>
        <p:nvSpPr>
          <p:cNvPr id="3" name="Titel 2">
            <a:extLst>
              <a:ext uri="{FF2B5EF4-FFF2-40B4-BE49-F238E27FC236}">
                <a16:creationId xmlns:a16="http://schemas.microsoft.com/office/drawing/2014/main" id="{DB8A1657-5F9D-9681-48AA-15094087B2EF}"/>
              </a:ext>
            </a:extLst>
          </p:cNvPr>
          <p:cNvSpPr>
            <a:spLocks noGrp="1"/>
          </p:cNvSpPr>
          <p:nvPr>
            <p:ph type="title"/>
          </p:nvPr>
        </p:nvSpPr>
        <p:spPr/>
        <p:txBody>
          <a:bodyPr/>
          <a:lstStyle/>
          <a:p>
            <a:r>
              <a:rPr lang="nl-NL" b="1"/>
              <a:t>7.5 Werken op hoogte</a:t>
            </a:r>
          </a:p>
        </p:txBody>
      </p:sp>
    </p:spTree>
    <p:extLst>
      <p:ext uri="{BB962C8B-B14F-4D97-AF65-F5344CB8AC3E}">
        <p14:creationId xmlns:p14="http://schemas.microsoft.com/office/powerpoint/2010/main" val="19586360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07134DB-F40E-51AE-F13B-3278D75161A8}"/>
              </a:ext>
            </a:extLst>
          </p:cNvPr>
          <p:cNvSpPr>
            <a:spLocks noGrp="1"/>
          </p:cNvSpPr>
          <p:nvPr>
            <p:ph idx="1"/>
          </p:nvPr>
        </p:nvSpPr>
        <p:spPr/>
        <p:txBody>
          <a:bodyPr>
            <a:normAutofit fontScale="70000" lnSpcReduction="20000"/>
          </a:bodyPr>
          <a:lstStyle/>
          <a:p>
            <a:r>
              <a:rPr lang="nl-NL"/>
              <a:t>Opties:</a:t>
            </a:r>
          </a:p>
          <a:p>
            <a:pPr lvl="1"/>
            <a:r>
              <a:rPr lang="nl-NL"/>
              <a:t>Ladder, trap, steiger, rolsteiger.</a:t>
            </a:r>
          </a:p>
          <a:p>
            <a:pPr lvl="1"/>
            <a:r>
              <a:rPr lang="nl-NL"/>
              <a:t>Hoogwerker of personenwerkbak.</a:t>
            </a:r>
          </a:p>
          <a:p>
            <a:r>
              <a:rPr lang="nl-NL"/>
              <a:t>Ladders – regels:</a:t>
            </a:r>
          </a:p>
          <a:p>
            <a:pPr lvl="1"/>
            <a:r>
              <a:rPr lang="nl-NL"/>
              <a:t>Alleen voor lichte, korte klussen (&lt;2 uur, &lt;5 m hoog).</a:t>
            </a:r>
          </a:p>
          <a:p>
            <a:pPr lvl="1"/>
            <a:r>
              <a:rPr lang="nl-NL"/>
              <a:t>Ladder gekeurd + keuringssticker.</a:t>
            </a:r>
          </a:p>
          <a:p>
            <a:pPr lvl="1"/>
            <a:r>
              <a:rPr lang="nl-NL"/>
              <a:t>Niet bij windkracht ≥6.</a:t>
            </a:r>
          </a:p>
          <a:p>
            <a:pPr lvl="1"/>
            <a:r>
              <a:rPr lang="nl-NL"/>
              <a:t>Hoek ±75°, stevige ondergrond, niet wegglijden.</a:t>
            </a:r>
          </a:p>
          <a:p>
            <a:pPr lvl="1"/>
            <a:r>
              <a:rPr lang="nl-NL"/>
              <a:t>Altijd 3 contactpunten.</a:t>
            </a:r>
          </a:p>
          <a:p>
            <a:r>
              <a:rPr lang="nl-NL"/>
              <a:t>Steigers:</a:t>
            </a:r>
          </a:p>
          <a:p>
            <a:pPr lvl="1"/>
            <a:r>
              <a:rPr lang="nl-NL"/>
              <a:t>Opbouw door gecertificeerde steigermonteurs.</a:t>
            </a:r>
          </a:p>
          <a:p>
            <a:pPr lvl="1"/>
            <a:r>
              <a:rPr lang="nl-NL"/>
              <a:t>Steigerkaart aanwezig → belasting niet overschrijden.</a:t>
            </a:r>
          </a:p>
          <a:p>
            <a:pPr lvl="1"/>
            <a:r>
              <a:rPr lang="nl-NL"/>
              <a:t>Geen gereedschap/materiaal achterlaten.</a:t>
            </a:r>
          </a:p>
          <a:p>
            <a:pPr lvl="1"/>
            <a:r>
              <a:rPr lang="nl-NL"/>
              <a:t>Gladde vloeren bestrooien.</a:t>
            </a:r>
          </a:p>
          <a:p>
            <a:r>
              <a:rPr lang="nl-NL"/>
              <a:t>Rolsteigers:</a:t>
            </a:r>
          </a:p>
          <a:p>
            <a:pPr lvl="1"/>
            <a:r>
              <a:rPr lang="nl-NL"/>
              <a:t>Wielen blokkeren, stabilisatoren gebruiken.</a:t>
            </a:r>
          </a:p>
          <a:p>
            <a:pPr lvl="1"/>
            <a:r>
              <a:rPr lang="nl-NL"/>
              <a:t>Alleen verplaatsen over vlakke, harde ondergrond.</a:t>
            </a:r>
          </a:p>
          <a:p>
            <a:pPr lvl="1"/>
            <a:r>
              <a:rPr lang="nl-NL"/>
              <a:t>Geen personen of materiaal op steiger tijdens verplaatsen.</a:t>
            </a:r>
          </a:p>
          <a:p>
            <a:endParaRPr lang="nl-NL"/>
          </a:p>
        </p:txBody>
      </p:sp>
      <p:sp>
        <p:nvSpPr>
          <p:cNvPr id="3" name="Titel 2">
            <a:extLst>
              <a:ext uri="{FF2B5EF4-FFF2-40B4-BE49-F238E27FC236}">
                <a16:creationId xmlns:a16="http://schemas.microsoft.com/office/drawing/2014/main" id="{206694CD-E53C-2E52-A359-027D70D27DF7}"/>
              </a:ext>
            </a:extLst>
          </p:cNvPr>
          <p:cNvSpPr>
            <a:spLocks noGrp="1"/>
          </p:cNvSpPr>
          <p:nvPr>
            <p:ph type="title"/>
          </p:nvPr>
        </p:nvSpPr>
        <p:spPr/>
        <p:txBody>
          <a:bodyPr/>
          <a:lstStyle/>
          <a:p>
            <a:r>
              <a:rPr lang="nl-NL" b="1"/>
              <a:t>7.6 Materialen voor werken op hoogte</a:t>
            </a:r>
          </a:p>
        </p:txBody>
      </p:sp>
    </p:spTree>
    <p:extLst>
      <p:ext uri="{BB962C8B-B14F-4D97-AF65-F5344CB8AC3E}">
        <p14:creationId xmlns:p14="http://schemas.microsoft.com/office/powerpoint/2010/main" val="21644575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99BD758-2D80-C14D-9D4C-FB692C091161}"/>
              </a:ext>
            </a:extLst>
          </p:cNvPr>
          <p:cNvSpPr>
            <a:spLocks noGrp="1"/>
          </p:cNvSpPr>
          <p:nvPr>
            <p:ph idx="1"/>
          </p:nvPr>
        </p:nvSpPr>
        <p:spPr/>
        <p:txBody>
          <a:bodyPr>
            <a:normAutofit fontScale="85000" lnSpcReduction="20000"/>
          </a:bodyPr>
          <a:lstStyle/>
          <a:p>
            <a:pPr marL="0" indent="0">
              <a:buNone/>
            </a:pPr>
            <a:r>
              <a:rPr lang="nl-NL" b="1"/>
              <a:t>Hoogwerkers, hangsteigers &amp; werkbakken</a:t>
            </a:r>
          </a:p>
          <a:p>
            <a:pPr marL="0" indent="0">
              <a:buNone/>
            </a:pPr>
            <a:endParaRPr lang="nl-NL" b="1"/>
          </a:p>
          <a:p>
            <a:r>
              <a:rPr lang="nl-NL"/>
              <a:t>Hoogwerkers:</a:t>
            </a:r>
          </a:p>
          <a:p>
            <a:pPr lvl="1"/>
            <a:r>
              <a:rPr lang="nl-NL"/>
              <a:t>Verplaatsbare arbeidsmiddelen (telescoop, schaar, zelfrijdend).</a:t>
            </a:r>
          </a:p>
          <a:p>
            <a:pPr lvl="1"/>
            <a:r>
              <a:rPr lang="nl-NL"/>
              <a:t>Opleiding verplicht.</a:t>
            </a:r>
          </a:p>
          <a:p>
            <a:pPr lvl="1"/>
            <a:r>
              <a:rPr lang="nl-NL"/>
              <a:t>Risico’s: beknelling, omvallen, uit de bak vallen, aanrijding, elektrocutie.</a:t>
            </a:r>
          </a:p>
          <a:p>
            <a:r>
              <a:rPr lang="nl-NL"/>
              <a:t>Hangsteigers:</a:t>
            </a:r>
          </a:p>
          <a:p>
            <a:pPr lvl="1"/>
            <a:r>
              <a:rPr lang="nl-NL"/>
              <a:t>Werkbak hangt aan dak/gevel met contragewichten of rails.</a:t>
            </a:r>
          </a:p>
          <a:p>
            <a:pPr lvl="1"/>
            <a:r>
              <a:rPr lang="nl-NL"/>
              <a:t>Veiligheidsregels: terrein afzetten, installatie testen, veiligheidsharnas, communicatiehulpmiddelen, nooit onbeheerd achterlaten, max. belasting respecteren.</a:t>
            </a:r>
          </a:p>
          <a:p>
            <a:r>
              <a:rPr lang="nl-NL"/>
              <a:t>Personenwerkbak:</a:t>
            </a:r>
          </a:p>
          <a:p>
            <a:pPr lvl="1"/>
            <a:r>
              <a:rPr lang="nl-NL"/>
              <a:t>Alleen als geen andere veilige methode mogelijk is.</a:t>
            </a:r>
          </a:p>
          <a:p>
            <a:pPr lvl="1"/>
            <a:r>
              <a:rPr lang="nl-NL"/>
              <a:t>Voorwaarden: melding NLA, veiligheidsplan, werkvergunning.</a:t>
            </a:r>
          </a:p>
          <a:p>
            <a:pPr lvl="1"/>
            <a:r>
              <a:rPr lang="nl-NL"/>
              <a:t>Bak gekeurd + info over werklast en aantal personen.</a:t>
            </a:r>
          </a:p>
          <a:p>
            <a:pPr lvl="1"/>
            <a:r>
              <a:rPr lang="nl-NL"/>
              <a:t>PBM: veiligheidsharnas, communicatie met kraanmachinist.</a:t>
            </a:r>
          </a:p>
        </p:txBody>
      </p:sp>
      <p:sp>
        <p:nvSpPr>
          <p:cNvPr id="3" name="Titel 2">
            <a:extLst>
              <a:ext uri="{FF2B5EF4-FFF2-40B4-BE49-F238E27FC236}">
                <a16:creationId xmlns:a16="http://schemas.microsoft.com/office/drawing/2014/main" id="{1EDCE0DC-23E4-227F-BD73-770DC8E9346F}"/>
              </a:ext>
            </a:extLst>
          </p:cNvPr>
          <p:cNvSpPr>
            <a:spLocks noGrp="1"/>
          </p:cNvSpPr>
          <p:nvPr>
            <p:ph type="title"/>
          </p:nvPr>
        </p:nvSpPr>
        <p:spPr/>
        <p:txBody>
          <a:bodyPr/>
          <a:lstStyle/>
          <a:p>
            <a:r>
              <a:rPr lang="nl-NL" b="1"/>
              <a:t>7.7 Materialen voor werken op hoogte (vervolg)</a:t>
            </a:r>
          </a:p>
        </p:txBody>
      </p:sp>
    </p:spTree>
    <p:extLst>
      <p:ext uri="{BB962C8B-B14F-4D97-AF65-F5344CB8AC3E}">
        <p14:creationId xmlns:p14="http://schemas.microsoft.com/office/powerpoint/2010/main" val="32699446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C3B5411-ED20-6B46-532D-8FFF7961B37D}"/>
              </a:ext>
            </a:extLst>
          </p:cNvPr>
          <p:cNvSpPr>
            <a:spLocks noGrp="1"/>
          </p:cNvSpPr>
          <p:nvPr>
            <p:ph idx="1"/>
          </p:nvPr>
        </p:nvSpPr>
        <p:spPr/>
        <p:txBody>
          <a:bodyPr>
            <a:normAutofit/>
          </a:bodyPr>
          <a:lstStyle/>
          <a:p>
            <a:pPr marL="0" indent="0">
              <a:buNone/>
            </a:pPr>
            <a:r>
              <a:rPr lang="nl-NL" b="1"/>
              <a:t>Werken in besloten ruimten – risico’s &amp; kenmerken</a:t>
            </a:r>
          </a:p>
          <a:p>
            <a:pPr marL="0" indent="0">
              <a:buNone/>
            </a:pPr>
            <a:endParaRPr lang="nl-NL" b="1"/>
          </a:p>
          <a:p>
            <a:r>
              <a:rPr lang="nl-NL"/>
              <a:t>Kenmerken:</a:t>
            </a:r>
          </a:p>
          <a:p>
            <a:pPr lvl="1"/>
            <a:r>
              <a:rPr lang="nl-NL"/>
              <a:t>Nauwe, slecht bereikbare ruimte.</a:t>
            </a:r>
          </a:p>
          <a:p>
            <a:pPr lvl="1"/>
            <a:r>
              <a:rPr lang="nl-NL"/>
              <a:t>Geen of weinig ventilatie, slechte verlichting.</a:t>
            </a:r>
          </a:p>
          <a:p>
            <a:pPr lvl="1"/>
            <a:r>
              <a:rPr lang="nl-NL"/>
              <a:t>Moeilijke vluchtmogelijkheden.</a:t>
            </a:r>
          </a:p>
          <a:p>
            <a:r>
              <a:rPr lang="nl-NL"/>
              <a:t>Risico’s:</a:t>
            </a:r>
          </a:p>
          <a:p>
            <a:pPr lvl="1"/>
            <a:r>
              <a:rPr lang="nl-NL"/>
              <a:t>Brand/explosie door dampen of vonken.</a:t>
            </a:r>
          </a:p>
          <a:p>
            <a:pPr lvl="1"/>
            <a:r>
              <a:rPr lang="nl-NL"/>
              <a:t>Verstikking of vergiftiging door zuurstoftekort of giftige stoffen.</a:t>
            </a:r>
          </a:p>
          <a:p>
            <a:pPr lvl="1"/>
            <a:r>
              <a:rPr lang="nl-NL"/>
              <a:t>Elektrocutie (geleidende wanden, vocht).</a:t>
            </a:r>
          </a:p>
          <a:p>
            <a:pPr lvl="1"/>
            <a:r>
              <a:rPr lang="nl-NL"/>
              <a:t>Bewegende delen, leidingwerk.</a:t>
            </a:r>
          </a:p>
          <a:p>
            <a:pPr marL="0" indent="0">
              <a:buNone/>
            </a:pPr>
            <a:endParaRPr lang="nl-NL" b="1"/>
          </a:p>
        </p:txBody>
      </p:sp>
      <p:sp>
        <p:nvSpPr>
          <p:cNvPr id="3" name="Titel 2">
            <a:extLst>
              <a:ext uri="{FF2B5EF4-FFF2-40B4-BE49-F238E27FC236}">
                <a16:creationId xmlns:a16="http://schemas.microsoft.com/office/drawing/2014/main" id="{011F2133-1C87-5E2A-A674-396B62620B14}"/>
              </a:ext>
            </a:extLst>
          </p:cNvPr>
          <p:cNvSpPr>
            <a:spLocks noGrp="1"/>
          </p:cNvSpPr>
          <p:nvPr>
            <p:ph type="title"/>
          </p:nvPr>
        </p:nvSpPr>
        <p:spPr/>
        <p:txBody>
          <a:bodyPr/>
          <a:lstStyle/>
          <a:p>
            <a:r>
              <a:rPr lang="nl-NL" b="1"/>
              <a:t>7.8 Besloten ruimten</a:t>
            </a:r>
          </a:p>
        </p:txBody>
      </p:sp>
    </p:spTree>
    <p:extLst>
      <p:ext uri="{BB962C8B-B14F-4D97-AF65-F5344CB8AC3E}">
        <p14:creationId xmlns:p14="http://schemas.microsoft.com/office/powerpoint/2010/main" val="4887397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18BDEA3-C052-1743-8C26-8434374C4B7D}"/>
              </a:ext>
            </a:extLst>
          </p:cNvPr>
          <p:cNvSpPr>
            <a:spLocks noGrp="1"/>
          </p:cNvSpPr>
          <p:nvPr>
            <p:ph idx="1"/>
          </p:nvPr>
        </p:nvSpPr>
        <p:spPr/>
        <p:txBody>
          <a:bodyPr/>
          <a:lstStyle/>
          <a:p>
            <a:r>
              <a:rPr lang="nl-NL"/>
              <a:t>Voorbereiding:</a:t>
            </a:r>
          </a:p>
          <a:p>
            <a:pPr lvl="1"/>
            <a:r>
              <a:rPr lang="nl-NL"/>
              <a:t>Speciale opleiding + werkvergunning.</a:t>
            </a:r>
          </a:p>
          <a:p>
            <a:pPr lvl="1"/>
            <a:r>
              <a:rPr lang="nl-NL"/>
              <a:t>Metingen: O₂ ≥19%, giftige stoffen &lt; grenswaarde, explosieve stoffen &lt;10% LEL.</a:t>
            </a:r>
          </a:p>
          <a:p>
            <a:pPr lvl="1"/>
            <a:r>
              <a:rPr lang="nl-NL"/>
              <a:t>Ventilatie, waarschuwingsborden, mangatwacht aanwezig.</a:t>
            </a:r>
          </a:p>
          <a:p>
            <a:r>
              <a:rPr lang="nl-NL"/>
              <a:t>Extra maatregelen:</a:t>
            </a:r>
          </a:p>
          <a:p>
            <a:pPr lvl="1"/>
            <a:r>
              <a:rPr lang="nl-NL"/>
              <a:t>Geen gas-/zuurstofflessen in ruimte.</a:t>
            </a:r>
          </a:p>
          <a:p>
            <a:pPr lvl="1"/>
            <a:r>
              <a:rPr lang="nl-NL"/>
              <a:t>Blusmiddelen bij laswerk.</a:t>
            </a:r>
          </a:p>
          <a:p>
            <a:pPr lvl="1"/>
            <a:r>
              <a:rPr lang="nl-NL"/>
              <a:t>PBM: adembescherming, gaspak, reddingslijn.</a:t>
            </a:r>
          </a:p>
          <a:p>
            <a:pPr lvl="1"/>
            <a:r>
              <a:rPr lang="nl-NL"/>
              <a:t>Leidingen afkoppelen, apparatuur spanningsvrij maken.</a:t>
            </a:r>
          </a:p>
          <a:p>
            <a:endParaRPr lang="nl-NL"/>
          </a:p>
        </p:txBody>
      </p:sp>
      <p:sp>
        <p:nvSpPr>
          <p:cNvPr id="3" name="Titel 2">
            <a:extLst>
              <a:ext uri="{FF2B5EF4-FFF2-40B4-BE49-F238E27FC236}">
                <a16:creationId xmlns:a16="http://schemas.microsoft.com/office/drawing/2014/main" id="{65BC7E6B-4D81-430D-648F-BA6955C321A1}"/>
              </a:ext>
            </a:extLst>
          </p:cNvPr>
          <p:cNvSpPr>
            <a:spLocks noGrp="1"/>
          </p:cNvSpPr>
          <p:nvPr>
            <p:ph type="title"/>
          </p:nvPr>
        </p:nvSpPr>
        <p:spPr/>
        <p:txBody>
          <a:bodyPr/>
          <a:lstStyle/>
          <a:p>
            <a:r>
              <a:rPr lang="nl-NL" b="1"/>
              <a:t>Veiligheidsmaatregelen</a:t>
            </a:r>
          </a:p>
        </p:txBody>
      </p:sp>
    </p:spTree>
    <p:extLst>
      <p:ext uri="{BB962C8B-B14F-4D97-AF65-F5344CB8AC3E}">
        <p14:creationId xmlns:p14="http://schemas.microsoft.com/office/powerpoint/2010/main" val="14486741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1C95515-0A5B-E7BE-D791-9F971DFED603}"/>
              </a:ext>
            </a:extLst>
          </p:cNvPr>
          <p:cNvPicPr>
            <a:picLocks noGrp="1" noChangeAspect="1"/>
          </p:cNvPicPr>
          <p:nvPr>
            <p:ph idx="1"/>
          </p:nvPr>
        </p:nvPicPr>
        <p:blipFill>
          <a:blip r:embed="rId2"/>
          <a:stretch>
            <a:fillRect/>
          </a:stretch>
        </p:blipFill>
        <p:spPr>
          <a:xfrm>
            <a:off x="838200" y="1546175"/>
            <a:ext cx="7049484" cy="4201111"/>
          </a:xfrm>
          <a:prstGeom prst="rect">
            <a:avLst/>
          </a:prstGeom>
        </p:spPr>
      </p:pic>
      <p:sp>
        <p:nvSpPr>
          <p:cNvPr id="3" name="Titel 2">
            <a:extLst>
              <a:ext uri="{FF2B5EF4-FFF2-40B4-BE49-F238E27FC236}">
                <a16:creationId xmlns:a16="http://schemas.microsoft.com/office/drawing/2014/main" id="{F9815D7F-3DAD-5CDD-2577-20D969A75F50}"/>
              </a:ext>
            </a:extLst>
          </p:cNvPr>
          <p:cNvSpPr>
            <a:spLocks noGrp="1"/>
          </p:cNvSpPr>
          <p:nvPr>
            <p:ph type="title"/>
          </p:nvPr>
        </p:nvSpPr>
        <p:spPr/>
        <p:txBody>
          <a:bodyPr/>
          <a:lstStyle/>
          <a:p>
            <a:r>
              <a:rPr lang="nl-NL" b="1"/>
              <a:t>Thema C</a:t>
            </a:r>
          </a:p>
        </p:txBody>
      </p:sp>
    </p:spTree>
    <p:extLst>
      <p:ext uri="{BB962C8B-B14F-4D97-AF65-F5344CB8AC3E}">
        <p14:creationId xmlns:p14="http://schemas.microsoft.com/office/powerpoint/2010/main" val="1326304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C17786B-3F38-6CDB-02F0-AA3780371748}"/>
              </a:ext>
            </a:extLst>
          </p:cNvPr>
          <p:cNvSpPr>
            <a:spLocks noGrp="1"/>
          </p:cNvSpPr>
          <p:nvPr>
            <p:ph idx="1"/>
          </p:nvPr>
        </p:nvSpPr>
        <p:spPr/>
        <p:txBody>
          <a:bodyPr>
            <a:normAutofit fontScale="85000" lnSpcReduction="20000"/>
          </a:bodyPr>
          <a:lstStyle/>
          <a:p>
            <a:pPr marL="0" indent="0">
              <a:buNone/>
            </a:pPr>
            <a:r>
              <a:rPr lang="nl-NL" sz="2800" b="1" dirty="0"/>
              <a:t>Arbodienst, Bedrijfsarts &amp; PMO</a:t>
            </a:r>
          </a:p>
          <a:p>
            <a:pPr marL="0" indent="0">
              <a:buNone/>
            </a:pPr>
            <a:endParaRPr lang="nl-NL" b="1" dirty="0"/>
          </a:p>
          <a:p>
            <a:r>
              <a:rPr lang="nl-NL" dirty="0"/>
              <a:t>Arbodienst/Bedrijfsarts:</a:t>
            </a:r>
          </a:p>
          <a:p>
            <a:pPr lvl="1"/>
            <a:r>
              <a:rPr lang="nl-NL" dirty="0"/>
              <a:t>Begeleiding bij ziekte.</a:t>
            </a:r>
          </a:p>
          <a:p>
            <a:pPr lvl="1"/>
            <a:r>
              <a:rPr lang="nl-NL" dirty="0"/>
              <a:t>Periodiek Medisch Onderzoek (PMO).</a:t>
            </a:r>
          </a:p>
          <a:p>
            <a:pPr lvl="1"/>
            <a:r>
              <a:rPr lang="nl-NL" dirty="0"/>
              <a:t>Aanstellingskeuringen (bij risicovol werk).</a:t>
            </a:r>
          </a:p>
          <a:p>
            <a:r>
              <a:rPr lang="nl-NL" dirty="0"/>
              <a:t>PMO:</a:t>
            </a:r>
          </a:p>
          <a:p>
            <a:pPr lvl="1"/>
            <a:r>
              <a:rPr lang="nl-NL" dirty="0"/>
              <a:t>Recht van medewerker.</a:t>
            </a:r>
          </a:p>
          <a:p>
            <a:pPr lvl="1"/>
            <a:r>
              <a:rPr lang="nl-NL" dirty="0"/>
              <a:t>Verplicht bij risicovolle beroepen (hijskraan, adembescherming, booreiland).</a:t>
            </a:r>
          </a:p>
          <a:p>
            <a:r>
              <a:rPr lang="nl-NL" dirty="0"/>
              <a:t>Belangrijk:</a:t>
            </a:r>
          </a:p>
          <a:p>
            <a:pPr lvl="1"/>
            <a:r>
              <a:rPr lang="nl-NL" dirty="0"/>
              <a:t>Resultaten PMO zijn privé.</a:t>
            </a:r>
          </a:p>
          <a:p>
            <a:pPr lvl="1"/>
            <a:r>
              <a:rPr lang="nl-NL" dirty="0"/>
              <a:t>Beroepsziekten worden anoniem gemeld bij Nederlands Centrum voor Beroepsziekten.</a:t>
            </a:r>
          </a:p>
          <a:p>
            <a:r>
              <a:rPr lang="nl-NL" dirty="0"/>
              <a:t>Ook recht op:</a:t>
            </a:r>
          </a:p>
          <a:p>
            <a:pPr lvl="1"/>
            <a:r>
              <a:rPr lang="nl-NL" dirty="0"/>
              <a:t>Informatie en opleiding over Arbo-zaken.</a:t>
            </a:r>
          </a:p>
        </p:txBody>
      </p:sp>
      <p:sp>
        <p:nvSpPr>
          <p:cNvPr id="3" name="Titel 2">
            <a:extLst>
              <a:ext uri="{FF2B5EF4-FFF2-40B4-BE49-F238E27FC236}">
                <a16:creationId xmlns:a16="http://schemas.microsoft.com/office/drawing/2014/main" id="{6EFB4802-BA7E-67A7-E2FE-C6C403BDB1A2}"/>
              </a:ext>
            </a:extLst>
          </p:cNvPr>
          <p:cNvSpPr>
            <a:spLocks noGrp="1"/>
          </p:cNvSpPr>
          <p:nvPr>
            <p:ph type="title"/>
          </p:nvPr>
        </p:nvSpPr>
        <p:spPr/>
        <p:txBody>
          <a:bodyPr/>
          <a:lstStyle/>
          <a:p>
            <a:r>
              <a:rPr lang="nl-NL" b="1"/>
              <a:t>Externe ondersteuning &amp; PMO</a:t>
            </a:r>
          </a:p>
        </p:txBody>
      </p:sp>
    </p:spTree>
    <p:extLst>
      <p:ext uri="{BB962C8B-B14F-4D97-AF65-F5344CB8AC3E}">
        <p14:creationId xmlns:p14="http://schemas.microsoft.com/office/powerpoint/2010/main" val="2038556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CE15C58-0184-A42F-61EE-15C6F5AC51F9}"/>
              </a:ext>
            </a:extLst>
          </p:cNvPr>
          <p:cNvSpPr>
            <a:spLocks noGrp="1"/>
          </p:cNvSpPr>
          <p:nvPr>
            <p:ph idx="1"/>
          </p:nvPr>
        </p:nvSpPr>
        <p:spPr/>
        <p:txBody>
          <a:bodyPr>
            <a:normAutofit fontScale="62500" lnSpcReduction="20000"/>
          </a:bodyPr>
          <a:lstStyle/>
          <a:p>
            <a:pPr marL="0" indent="0">
              <a:buNone/>
            </a:pPr>
            <a:r>
              <a:rPr lang="nl-NL" sz="3800" b="1" dirty="0"/>
              <a:t>Gevaarlijke stoffen – soorten &amp; herkenning</a:t>
            </a:r>
          </a:p>
          <a:p>
            <a:pPr marL="0" indent="0">
              <a:buNone/>
            </a:pPr>
            <a:endParaRPr lang="nl-NL" b="1" dirty="0"/>
          </a:p>
          <a:p>
            <a:r>
              <a:rPr lang="nl-NL" dirty="0"/>
              <a:t>Vormen:</a:t>
            </a:r>
          </a:p>
          <a:p>
            <a:pPr lvl="1"/>
            <a:r>
              <a:rPr lang="nl-NL" dirty="0"/>
              <a:t>Vast, vloeibaar, gas, nevel, stof, damp.</a:t>
            </a:r>
          </a:p>
          <a:p>
            <a:pPr lvl="1"/>
            <a:r>
              <a:rPr lang="nl-NL" dirty="0"/>
              <a:t>Herkenning:</a:t>
            </a:r>
          </a:p>
          <a:p>
            <a:r>
              <a:rPr lang="nl-NL" dirty="0"/>
              <a:t>Pictogrammen en etiketten op verpakking.</a:t>
            </a:r>
          </a:p>
          <a:p>
            <a:r>
              <a:rPr lang="nl-NL" dirty="0"/>
              <a:t>Etiket bevat: </a:t>
            </a:r>
          </a:p>
          <a:p>
            <a:pPr lvl="1"/>
            <a:r>
              <a:rPr lang="nl-NL" dirty="0"/>
              <a:t>Chemische naam.</a:t>
            </a:r>
          </a:p>
          <a:p>
            <a:pPr lvl="1"/>
            <a:r>
              <a:rPr lang="nl-NL" dirty="0"/>
              <a:t>Gevarenpictogram.</a:t>
            </a:r>
          </a:p>
          <a:p>
            <a:pPr lvl="1"/>
            <a:r>
              <a:rPr lang="nl-NL" dirty="0"/>
              <a:t>H-zinnen (Hazard = gevaar).</a:t>
            </a:r>
          </a:p>
          <a:p>
            <a:pPr lvl="1"/>
            <a:r>
              <a:rPr lang="nl-NL" dirty="0"/>
              <a:t>P-zinnen (</a:t>
            </a:r>
            <a:r>
              <a:rPr lang="nl-NL" dirty="0" err="1"/>
              <a:t>Precaution</a:t>
            </a:r>
            <a:r>
              <a:rPr lang="nl-NL" dirty="0"/>
              <a:t> = voorzorg).</a:t>
            </a:r>
          </a:p>
          <a:p>
            <a:pPr lvl="1"/>
            <a:r>
              <a:rPr lang="nl-NL" dirty="0"/>
              <a:t>Naam fabrikant/leverancier.</a:t>
            </a:r>
          </a:p>
          <a:p>
            <a:r>
              <a:rPr lang="nl-NL" dirty="0"/>
              <a:t>Info ook in MSDS (veiligheidsinformatieblad).</a:t>
            </a:r>
          </a:p>
          <a:p>
            <a:r>
              <a:rPr lang="nl-NL" dirty="0"/>
              <a:t>Soorten gevaren:</a:t>
            </a:r>
          </a:p>
          <a:p>
            <a:pPr lvl="1"/>
            <a:r>
              <a:rPr lang="nl-NL" dirty="0"/>
              <a:t>Explosief, oxiderend, licht ontvlambaar.</a:t>
            </a:r>
          </a:p>
          <a:p>
            <a:pPr lvl="1"/>
            <a:r>
              <a:rPr lang="nl-NL" dirty="0"/>
              <a:t>Giftig / zeer giftig, schadelijk, irriterend.</a:t>
            </a:r>
          </a:p>
          <a:p>
            <a:pPr lvl="1"/>
            <a:r>
              <a:rPr lang="nl-NL" dirty="0"/>
              <a:t>Bijtend (corrosief), gezondheidsgevaarlijk (bv. asbest).</a:t>
            </a:r>
          </a:p>
          <a:p>
            <a:pPr lvl="1"/>
            <a:r>
              <a:rPr lang="nl-NL" dirty="0"/>
              <a:t>Milieugevaarlijk, sensibiliserend, gassen onder druk.</a:t>
            </a:r>
          </a:p>
          <a:p>
            <a:pPr marL="0" indent="0">
              <a:buNone/>
            </a:pPr>
            <a:endParaRPr lang="nl-NL" b="1" dirty="0"/>
          </a:p>
        </p:txBody>
      </p:sp>
      <p:sp>
        <p:nvSpPr>
          <p:cNvPr id="3" name="Titel 2">
            <a:extLst>
              <a:ext uri="{FF2B5EF4-FFF2-40B4-BE49-F238E27FC236}">
                <a16:creationId xmlns:a16="http://schemas.microsoft.com/office/drawing/2014/main" id="{C0C3FE26-F08F-B072-331D-F4F442861111}"/>
              </a:ext>
            </a:extLst>
          </p:cNvPr>
          <p:cNvSpPr>
            <a:spLocks noGrp="1"/>
          </p:cNvSpPr>
          <p:nvPr>
            <p:ph type="title"/>
          </p:nvPr>
        </p:nvSpPr>
        <p:spPr/>
        <p:txBody>
          <a:bodyPr/>
          <a:lstStyle/>
          <a:p>
            <a:r>
              <a:rPr lang="nl-NL" b="1" dirty="0"/>
              <a:t>8.1 Risico’s en veiligheidsmaatregelen bij</a:t>
            </a:r>
            <a:br>
              <a:rPr lang="nl-NL" b="1" dirty="0"/>
            </a:br>
            <a:r>
              <a:rPr lang="nl-NL" b="1" dirty="0"/>
              <a:t>gevaarlijke stoffen</a:t>
            </a:r>
          </a:p>
        </p:txBody>
      </p:sp>
    </p:spTree>
    <p:extLst>
      <p:ext uri="{BB962C8B-B14F-4D97-AF65-F5344CB8AC3E}">
        <p14:creationId xmlns:p14="http://schemas.microsoft.com/office/powerpoint/2010/main" val="17746906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3478DEA-C651-B2C7-0425-62F6129550F6}"/>
              </a:ext>
            </a:extLst>
          </p:cNvPr>
          <p:cNvSpPr>
            <a:spLocks noGrp="1"/>
          </p:cNvSpPr>
          <p:nvPr>
            <p:ph idx="1"/>
          </p:nvPr>
        </p:nvSpPr>
        <p:spPr/>
        <p:txBody>
          <a:bodyPr>
            <a:normAutofit lnSpcReduction="10000"/>
          </a:bodyPr>
          <a:lstStyle/>
          <a:p>
            <a:r>
              <a:rPr lang="nl-NL"/>
              <a:t>Risico’s afhankelijk van:</a:t>
            </a:r>
          </a:p>
          <a:p>
            <a:pPr lvl="1"/>
            <a:r>
              <a:rPr lang="nl-NL"/>
              <a:t>Hoeveelheid, fijnheid, schadelijkheid.</a:t>
            </a:r>
          </a:p>
          <a:p>
            <a:pPr lvl="1"/>
            <a:r>
              <a:rPr lang="nl-NL"/>
              <a:t>Temperatuur, ventilatie, combinatie met andere stoffen.</a:t>
            </a:r>
          </a:p>
          <a:p>
            <a:r>
              <a:rPr lang="nl-NL"/>
              <a:t>Veiligheidsmaatregelen:</a:t>
            </a:r>
          </a:p>
          <a:p>
            <a:pPr lvl="1"/>
            <a:r>
              <a:rPr lang="nl-NL"/>
              <a:t>Lees etiketten en MSDS.</a:t>
            </a:r>
          </a:p>
          <a:p>
            <a:pPr lvl="1"/>
            <a:r>
              <a:rPr lang="nl-NL"/>
              <a:t>Gebruik PBM: handschoenen, bril, masker.</a:t>
            </a:r>
          </a:p>
          <a:p>
            <a:pPr lvl="1"/>
            <a:r>
              <a:rPr lang="nl-NL"/>
              <a:t>Goede ventilatie.</a:t>
            </a:r>
          </a:p>
          <a:p>
            <a:pPr lvl="1"/>
            <a:r>
              <a:rPr lang="nl-NL"/>
              <a:t>Opslag volgens voorschriften (druk, temperatuur).</a:t>
            </a:r>
          </a:p>
          <a:p>
            <a:pPr lvl="1"/>
            <a:r>
              <a:rPr lang="nl-NL"/>
              <a:t>Vermijd mengen van incompatibele stoffen.</a:t>
            </a:r>
          </a:p>
          <a:p>
            <a:r>
              <a:rPr lang="nl-NL"/>
              <a:t>Vervoer:</a:t>
            </a:r>
          </a:p>
          <a:p>
            <a:pPr lvl="1"/>
            <a:r>
              <a:rPr lang="nl-NL"/>
              <a:t>Gevarensymbolen op tanks/vaten (ruitvormig).</a:t>
            </a:r>
          </a:p>
          <a:p>
            <a:pPr lvl="1"/>
            <a:r>
              <a:rPr lang="nl-NL"/>
              <a:t>ADR-regelgeving voor weg-, water- en spoorvervoer.</a:t>
            </a:r>
          </a:p>
          <a:p>
            <a:endParaRPr lang="nl-NL"/>
          </a:p>
        </p:txBody>
      </p:sp>
      <p:sp>
        <p:nvSpPr>
          <p:cNvPr id="3" name="Titel 2">
            <a:extLst>
              <a:ext uri="{FF2B5EF4-FFF2-40B4-BE49-F238E27FC236}">
                <a16:creationId xmlns:a16="http://schemas.microsoft.com/office/drawing/2014/main" id="{59C25BE7-9199-A541-27D6-98AEB0D7925E}"/>
              </a:ext>
            </a:extLst>
          </p:cNvPr>
          <p:cNvSpPr>
            <a:spLocks noGrp="1"/>
          </p:cNvSpPr>
          <p:nvPr>
            <p:ph type="title"/>
          </p:nvPr>
        </p:nvSpPr>
        <p:spPr/>
        <p:txBody>
          <a:bodyPr/>
          <a:lstStyle/>
          <a:p>
            <a:r>
              <a:rPr lang="nl-NL" b="1"/>
              <a:t>Veilig omgaan &amp; vervoer</a:t>
            </a:r>
          </a:p>
        </p:txBody>
      </p:sp>
    </p:spTree>
    <p:extLst>
      <p:ext uri="{BB962C8B-B14F-4D97-AF65-F5344CB8AC3E}">
        <p14:creationId xmlns:p14="http://schemas.microsoft.com/office/powerpoint/2010/main" val="13297392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8382580-C3C5-DCF0-5476-B574E27ABE81}"/>
              </a:ext>
            </a:extLst>
          </p:cNvPr>
          <p:cNvSpPr>
            <a:spLocks noGrp="1"/>
          </p:cNvSpPr>
          <p:nvPr>
            <p:ph idx="1"/>
          </p:nvPr>
        </p:nvSpPr>
        <p:spPr>
          <a:xfrm>
            <a:off x="838200" y="1825625"/>
            <a:ext cx="6921500" cy="4351338"/>
          </a:xfrm>
        </p:spPr>
        <p:txBody>
          <a:bodyPr>
            <a:normAutofit fontScale="77500" lnSpcReduction="20000"/>
          </a:bodyPr>
          <a:lstStyle/>
          <a:p>
            <a:pPr marL="0" indent="0">
              <a:buNone/>
            </a:pPr>
            <a:r>
              <a:rPr lang="nl-NL" b="1" dirty="0"/>
              <a:t>Gevarendiamant</a:t>
            </a:r>
          </a:p>
          <a:p>
            <a:pPr marL="0" indent="0">
              <a:buNone/>
            </a:pPr>
            <a:endParaRPr lang="nl-NL" b="1" dirty="0"/>
          </a:p>
          <a:p>
            <a:r>
              <a:rPr lang="nl-NL" dirty="0"/>
              <a:t>Het </a:t>
            </a:r>
            <a:r>
              <a:rPr lang="nl-NL" dirty="0" err="1"/>
              <a:t>linkervak</a:t>
            </a:r>
            <a:r>
              <a:rPr lang="nl-NL" dirty="0"/>
              <a:t> is blauw en noemen we het H-vak - H = health. Het cijfer geeft aan wat het gevaar voor de gezondheid is. Een 0 betekent ‘geen gevaar’,4 geeft aan: ‘levensgevaarlijk’.</a:t>
            </a:r>
          </a:p>
          <a:p>
            <a:r>
              <a:rPr lang="nl-NL" dirty="0"/>
              <a:t>Het bovenste vak is rood en noemen we het F-vak - F = </a:t>
            </a:r>
            <a:r>
              <a:rPr lang="nl-NL" dirty="0" err="1"/>
              <a:t>fire</a:t>
            </a:r>
            <a:r>
              <a:rPr lang="nl-NL" dirty="0"/>
              <a:t>. Het vak geeft het brandgevaar aan. Een 0 betekent ‘niet ontvlambaar’, 4 geeft aan: ‘zeer brandgevaarlijk’ . </a:t>
            </a:r>
          </a:p>
          <a:p>
            <a:r>
              <a:rPr lang="nl-NL" dirty="0"/>
              <a:t>Het </a:t>
            </a:r>
            <a:r>
              <a:rPr lang="nl-NL" dirty="0" err="1"/>
              <a:t>rechtervak</a:t>
            </a:r>
            <a:r>
              <a:rPr lang="nl-NL" dirty="0"/>
              <a:t> is geel en noemen we het R-vak - R </a:t>
            </a:r>
            <a:r>
              <a:rPr lang="nl-NL" dirty="0" err="1"/>
              <a:t>reactivity</a:t>
            </a:r>
            <a:r>
              <a:rPr lang="nl-NL" dirty="0"/>
              <a:t>. Het vak geeft de reactiviteit aan. Een 0 betekent dat de stof stabiel is, ook in geval van brand, 4 geeft aan dat de stof zelfs bij normale temperatuur kan ontploffen.</a:t>
            </a:r>
          </a:p>
          <a:p>
            <a:r>
              <a:rPr lang="nl-NL" dirty="0"/>
              <a:t>Het onderste vak is wit en geeft bijzonderheden aan. Een leeg vak geeft aan dat er geblust mag worden met water. Staat er een W dan mag er absoluut niet met water worden geblust. Het internationale tekentje voor radioactiviteit waarschuwt voor de gevaren van een radioactieve stof.</a:t>
            </a:r>
          </a:p>
          <a:p>
            <a:endParaRPr lang="nl-NL" dirty="0"/>
          </a:p>
        </p:txBody>
      </p:sp>
      <p:sp>
        <p:nvSpPr>
          <p:cNvPr id="3" name="Titel 2">
            <a:extLst>
              <a:ext uri="{FF2B5EF4-FFF2-40B4-BE49-F238E27FC236}">
                <a16:creationId xmlns:a16="http://schemas.microsoft.com/office/drawing/2014/main" id="{45F873CC-7BF9-F258-F729-EDD3DFCAD826}"/>
              </a:ext>
            </a:extLst>
          </p:cNvPr>
          <p:cNvSpPr>
            <a:spLocks noGrp="1"/>
          </p:cNvSpPr>
          <p:nvPr>
            <p:ph type="title"/>
          </p:nvPr>
        </p:nvSpPr>
        <p:spPr/>
        <p:txBody>
          <a:bodyPr/>
          <a:lstStyle/>
          <a:p>
            <a:r>
              <a:rPr lang="nl-NL" b="1" dirty="0"/>
              <a:t>8.2 Risico’s en veiligheidsmaatregelen bij</a:t>
            </a:r>
            <a:br>
              <a:rPr lang="nl-NL" b="1" dirty="0"/>
            </a:br>
            <a:r>
              <a:rPr lang="nl-NL" b="1" dirty="0"/>
              <a:t>gevaarlijke stoffen (vervolg)</a:t>
            </a:r>
          </a:p>
        </p:txBody>
      </p:sp>
      <p:pic>
        <p:nvPicPr>
          <p:cNvPr id="5" name="Afbeelding 4">
            <a:extLst>
              <a:ext uri="{FF2B5EF4-FFF2-40B4-BE49-F238E27FC236}">
                <a16:creationId xmlns:a16="http://schemas.microsoft.com/office/drawing/2014/main" id="{640FA818-FD80-B381-7B1C-7B070E427777}"/>
              </a:ext>
            </a:extLst>
          </p:cNvPr>
          <p:cNvPicPr>
            <a:picLocks noChangeAspect="1"/>
          </p:cNvPicPr>
          <p:nvPr/>
        </p:nvPicPr>
        <p:blipFill>
          <a:blip r:embed="rId3"/>
          <a:stretch>
            <a:fillRect/>
          </a:stretch>
        </p:blipFill>
        <p:spPr>
          <a:xfrm>
            <a:off x="7905750" y="2477414"/>
            <a:ext cx="4192872" cy="3047760"/>
          </a:xfrm>
          <a:prstGeom prst="rect">
            <a:avLst/>
          </a:prstGeom>
        </p:spPr>
      </p:pic>
    </p:spTree>
    <p:extLst>
      <p:ext uri="{BB962C8B-B14F-4D97-AF65-F5344CB8AC3E}">
        <p14:creationId xmlns:p14="http://schemas.microsoft.com/office/powerpoint/2010/main" val="37371550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6196DF5-6141-8525-7BAD-A053F096C933}"/>
              </a:ext>
            </a:extLst>
          </p:cNvPr>
          <p:cNvSpPr>
            <a:spLocks noGrp="1"/>
          </p:cNvSpPr>
          <p:nvPr>
            <p:ph idx="1"/>
          </p:nvPr>
        </p:nvSpPr>
        <p:spPr/>
        <p:txBody>
          <a:bodyPr>
            <a:normAutofit fontScale="62500" lnSpcReduction="20000"/>
          </a:bodyPr>
          <a:lstStyle/>
          <a:p>
            <a:pPr marL="0" indent="0">
              <a:buNone/>
            </a:pPr>
            <a:r>
              <a:rPr lang="nl-NL" b="1"/>
              <a:t>Werken met gevaarlijke stoffen – risico’s &amp; preventie</a:t>
            </a:r>
          </a:p>
          <a:p>
            <a:pPr marL="0" indent="0">
              <a:buNone/>
            </a:pPr>
            <a:endParaRPr lang="nl-NL" b="1"/>
          </a:p>
          <a:p>
            <a:r>
              <a:rPr lang="nl-NL"/>
              <a:t>Risico’s:</a:t>
            </a:r>
          </a:p>
          <a:p>
            <a:pPr lvl="1"/>
            <a:r>
              <a:rPr lang="nl-NL"/>
              <a:t>Giftig, brandgevaarlijk, bedwelmend, explosief.</a:t>
            </a:r>
          </a:p>
          <a:p>
            <a:pPr lvl="1"/>
            <a:r>
              <a:rPr lang="nl-NL"/>
              <a:t>Gevolgen soms pas na jaren (bv. asbest).</a:t>
            </a:r>
          </a:p>
          <a:p>
            <a:r>
              <a:rPr lang="nl-NL"/>
              <a:t>Werkwijze bij vermoeden:</a:t>
            </a:r>
          </a:p>
          <a:p>
            <a:pPr lvl="1"/>
            <a:r>
              <a:rPr lang="nl-NL"/>
              <a:t>Stop direct (LMRA).</a:t>
            </a:r>
          </a:p>
          <a:p>
            <a:pPr lvl="1"/>
            <a:r>
              <a:rPr lang="nl-NL"/>
              <a:t>Waarschuw collega’s.</a:t>
            </a:r>
          </a:p>
          <a:p>
            <a:pPr lvl="1"/>
            <a:r>
              <a:rPr lang="nl-NL"/>
              <a:t>Informeer leidinggevende.</a:t>
            </a:r>
          </a:p>
          <a:p>
            <a:pPr lvl="1"/>
            <a:r>
              <a:rPr lang="nl-NL"/>
              <a:t>Blijf uit de buurt.</a:t>
            </a:r>
          </a:p>
          <a:p>
            <a:pPr lvl="1"/>
            <a:r>
              <a:rPr lang="nl-NL"/>
              <a:t>Volg instructies.</a:t>
            </a:r>
          </a:p>
          <a:p>
            <a:r>
              <a:rPr lang="nl-NL"/>
              <a:t>Hoe komen stoffen binnen?</a:t>
            </a:r>
          </a:p>
          <a:p>
            <a:pPr lvl="1"/>
            <a:r>
              <a:rPr lang="nl-NL"/>
              <a:t>Mond (eten met vuile handen).</a:t>
            </a:r>
          </a:p>
          <a:p>
            <a:pPr lvl="1"/>
            <a:r>
              <a:rPr lang="nl-NL"/>
              <a:t>Huid (spetters).Ademhaling (stof, damp, gas).</a:t>
            </a:r>
          </a:p>
          <a:p>
            <a:pPr lvl="1"/>
            <a:r>
              <a:rPr lang="nl-NL"/>
              <a:t>Wond → direct in bloedbaan.</a:t>
            </a:r>
          </a:p>
          <a:p>
            <a:r>
              <a:rPr lang="nl-NL"/>
              <a:t>Voorkomen:</a:t>
            </a:r>
          </a:p>
          <a:p>
            <a:pPr lvl="1"/>
            <a:r>
              <a:rPr lang="nl-NL"/>
              <a:t>PBM: overall, handschoenen, masker.</a:t>
            </a:r>
          </a:p>
          <a:p>
            <a:pPr lvl="1"/>
            <a:r>
              <a:rPr lang="nl-NL"/>
              <a:t>Goede </a:t>
            </a:r>
            <a:r>
              <a:rPr lang="nl-NL" err="1"/>
              <a:t>ventilatie.Niet</a:t>
            </a:r>
            <a:r>
              <a:rPr lang="nl-NL"/>
              <a:t> eten/drinken/roken op werkplek.</a:t>
            </a:r>
          </a:p>
          <a:p>
            <a:pPr lvl="1"/>
            <a:r>
              <a:rPr lang="nl-NL"/>
              <a:t>Handen wassen, wondjes afdekken.</a:t>
            </a:r>
          </a:p>
        </p:txBody>
      </p:sp>
      <p:sp>
        <p:nvSpPr>
          <p:cNvPr id="3" name="Titel 2">
            <a:extLst>
              <a:ext uri="{FF2B5EF4-FFF2-40B4-BE49-F238E27FC236}">
                <a16:creationId xmlns:a16="http://schemas.microsoft.com/office/drawing/2014/main" id="{588F7D02-E7EC-1FF1-5001-F0F6FEBB143A}"/>
              </a:ext>
            </a:extLst>
          </p:cNvPr>
          <p:cNvSpPr>
            <a:spLocks noGrp="1"/>
          </p:cNvSpPr>
          <p:nvPr>
            <p:ph type="title"/>
          </p:nvPr>
        </p:nvSpPr>
        <p:spPr/>
        <p:txBody>
          <a:bodyPr/>
          <a:lstStyle/>
          <a:p>
            <a:r>
              <a:rPr lang="nl-NL" b="1" dirty="0"/>
              <a:t>8.3 Blootstelling aan of opname van gevaarlijke stoffen</a:t>
            </a:r>
            <a:endParaRPr lang="nl-NL" dirty="0"/>
          </a:p>
        </p:txBody>
      </p:sp>
    </p:spTree>
    <p:extLst>
      <p:ext uri="{BB962C8B-B14F-4D97-AF65-F5344CB8AC3E}">
        <p14:creationId xmlns:p14="http://schemas.microsoft.com/office/powerpoint/2010/main" val="14555472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2D2DBCB-11FF-69A0-B668-254C5EC04574}"/>
              </a:ext>
            </a:extLst>
          </p:cNvPr>
          <p:cNvSpPr>
            <a:spLocks noGrp="1"/>
          </p:cNvSpPr>
          <p:nvPr>
            <p:ph idx="1"/>
          </p:nvPr>
        </p:nvSpPr>
        <p:spPr/>
        <p:txBody>
          <a:bodyPr/>
          <a:lstStyle/>
          <a:p>
            <a:pPr marL="0" indent="0">
              <a:buNone/>
            </a:pPr>
            <a:r>
              <a:rPr lang="nl-NL" b="1"/>
              <a:t>4 stappen van de </a:t>
            </a:r>
            <a:r>
              <a:rPr lang="nl-NL" b="1" err="1"/>
              <a:t>Arbeidshygiënische</a:t>
            </a:r>
            <a:r>
              <a:rPr lang="nl-NL" b="1"/>
              <a:t> strategie:</a:t>
            </a:r>
          </a:p>
          <a:p>
            <a:pPr marL="457200" indent="-457200">
              <a:buFont typeface="+mj-lt"/>
              <a:buAutoNum type="arabicPeriod"/>
            </a:pPr>
            <a:r>
              <a:rPr lang="nl-NL"/>
              <a:t>Bronaanpak: elimineren, vervangen, werkwijze aanpassen.</a:t>
            </a:r>
          </a:p>
          <a:p>
            <a:pPr marL="457200" indent="-457200">
              <a:buFont typeface="+mj-lt"/>
              <a:buAutoNum type="arabicPeriod"/>
            </a:pPr>
            <a:r>
              <a:rPr lang="nl-NL"/>
              <a:t>Technische maatregelen: ventilatie, afzuiging, gesloten systemen.</a:t>
            </a:r>
          </a:p>
          <a:p>
            <a:pPr marL="457200" indent="-457200">
              <a:buFont typeface="+mj-lt"/>
              <a:buAutoNum type="arabicPeriod"/>
            </a:pPr>
            <a:r>
              <a:rPr lang="nl-NL"/>
              <a:t>Organisatorische maatregelen: taakroulatie, schermen, zuurkast.</a:t>
            </a:r>
          </a:p>
          <a:p>
            <a:pPr marL="457200" indent="-457200">
              <a:buFont typeface="+mj-lt"/>
              <a:buAutoNum type="arabicPeriod"/>
            </a:pPr>
            <a:r>
              <a:rPr lang="nl-NL"/>
              <a:t>Persoonlijke bescherming: PBM, persoonlijke monitor.</a:t>
            </a:r>
          </a:p>
          <a:p>
            <a:r>
              <a:rPr lang="nl-NL"/>
              <a:t>Extra:</a:t>
            </a:r>
          </a:p>
          <a:p>
            <a:pPr lvl="1"/>
            <a:r>
              <a:rPr lang="nl-NL"/>
              <a:t>Instructie gebruik meetapparatuur.</a:t>
            </a:r>
          </a:p>
          <a:p>
            <a:pPr lvl="1"/>
            <a:r>
              <a:rPr lang="nl-NL"/>
              <a:t>Medisch onderzoek vóór en tijdens werk (PMO).</a:t>
            </a:r>
          </a:p>
          <a:p>
            <a:endParaRPr lang="nl-NL"/>
          </a:p>
        </p:txBody>
      </p:sp>
      <p:sp>
        <p:nvSpPr>
          <p:cNvPr id="3" name="Titel 2">
            <a:extLst>
              <a:ext uri="{FF2B5EF4-FFF2-40B4-BE49-F238E27FC236}">
                <a16:creationId xmlns:a16="http://schemas.microsoft.com/office/drawing/2014/main" id="{9041D2EE-B121-A0E4-B291-215A3618CC0C}"/>
              </a:ext>
            </a:extLst>
          </p:cNvPr>
          <p:cNvSpPr>
            <a:spLocks noGrp="1"/>
          </p:cNvSpPr>
          <p:nvPr>
            <p:ph type="title"/>
          </p:nvPr>
        </p:nvSpPr>
        <p:spPr/>
        <p:txBody>
          <a:bodyPr/>
          <a:lstStyle/>
          <a:p>
            <a:r>
              <a:rPr lang="nl-NL" b="1" err="1"/>
              <a:t>Arbeidshygiënische</a:t>
            </a:r>
            <a:r>
              <a:rPr lang="nl-NL" b="1"/>
              <a:t> strategie</a:t>
            </a:r>
          </a:p>
        </p:txBody>
      </p:sp>
    </p:spTree>
    <p:extLst>
      <p:ext uri="{BB962C8B-B14F-4D97-AF65-F5344CB8AC3E}">
        <p14:creationId xmlns:p14="http://schemas.microsoft.com/office/powerpoint/2010/main" val="31746693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1CB552-BFB8-52C3-2A73-8D9A78738DA5}"/>
              </a:ext>
            </a:extLst>
          </p:cNvPr>
          <p:cNvSpPr>
            <a:spLocks noGrp="1"/>
          </p:cNvSpPr>
          <p:nvPr>
            <p:ph idx="1"/>
          </p:nvPr>
        </p:nvSpPr>
        <p:spPr/>
        <p:txBody>
          <a:bodyPr>
            <a:normAutofit fontScale="92500" lnSpcReduction="20000"/>
          </a:bodyPr>
          <a:lstStyle/>
          <a:p>
            <a:pPr marL="0" indent="0">
              <a:buNone/>
            </a:pPr>
            <a:r>
              <a:rPr lang="nl-NL" sz="3100" b="1"/>
              <a:t>Vergiftiging &amp; grenswaarden</a:t>
            </a:r>
          </a:p>
          <a:p>
            <a:pPr marL="0" indent="0">
              <a:buNone/>
            </a:pPr>
            <a:endParaRPr lang="nl-NL" b="1"/>
          </a:p>
          <a:p>
            <a:r>
              <a:rPr lang="nl-NL"/>
              <a:t>Vergiftiging:</a:t>
            </a:r>
          </a:p>
          <a:p>
            <a:pPr lvl="1"/>
            <a:r>
              <a:rPr lang="nl-NL"/>
              <a:t>Acuut: direct effect na één contact (bv. voedselvergiftiging).</a:t>
            </a:r>
          </a:p>
          <a:p>
            <a:pPr lvl="1"/>
            <a:r>
              <a:rPr lang="nl-NL"/>
              <a:t>Chronisch: na langdurige blootstelling (bv. lood, oplosmiddelen).</a:t>
            </a:r>
          </a:p>
          <a:p>
            <a:r>
              <a:rPr lang="nl-NL"/>
              <a:t>Grenswaarde:</a:t>
            </a:r>
          </a:p>
          <a:p>
            <a:pPr lvl="1"/>
            <a:r>
              <a:rPr lang="nl-NL"/>
              <a:t>Max. concentratie van stof in lucht op werkplek.</a:t>
            </a:r>
          </a:p>
          <a:p>
            <a:pPr lvl="1"/>
            <a:r>
              <a:rPr lang="nl-NL"/>
              <a:t>Vastgesteld om gezondheidsschade te voorkomen.</a:t>
            </a:r>
          </a:p>
          <a:p>
            <a:pPr lvl="1"/>
            <a:r>
              <a:rPr lang="nl-NL"/>
              <a:t>Geldt voor normale werkdag (8 uur) en werkweek (40 uur).</a:t>
            </a:r>
          </a:p>
          <a:p>
            <a:r>
              <a:rPr lang="nl-NL"/>
              <a:t>Soorten grenswaarden:</a:t>
            </a:r>
          </a:p>
          <a:p>
            <a:pPr lvl="1"/>
            <a:r>
              <a:rPr lang="nl-NL"/>
              <a:t>TGG: Tijd Gewogen Gemiddelde (8 uur of 15 min).</a:t>
            </a:r>
          </a:p>
          <a:p>
            <a:pPr lvl="1"/>
            <a:r>
              <a:rPr lang="nl-NL"/>
              <a:t>C: </a:t>
            </a:r>
            <a:r>
              <a:rPr lang="nl-NL" err="1"/>
              <a:t>Ceiling</a:t>
            </a:r>
            <a:r>
              <a:rPr lang="nl-NL"/>
              <a:t> → nooit overschrijden.</a:t>
            </a:r>
          </a:p>
          <a:p>
            <a:pPr lvl="1"/>
            <a:r>
              <a:rPr lang="nl-NL"/>
              <a:t>H: Huid → extra maatregelen tegen huidcontact.</a:t>
            </a:r>
          </a:p>
          <a:p>
            <a:pPr marL="0" indent="0">
              <a:buNone/>
            </a:pPr>
            <a:endParaRPr lang="nl-NL" b="1"/>
          </a:p>
        </p:txBody>
      </p:sp>
      <p:sp>
        <p:nvSpPr>
          <p:cNvPr id="3" name="Titel 2">
            <a:extLst>
              <a:ext uri="{FF2B5EF4-FFF2-40B4-BE49-F238E27FC236}">
                <a16:creationId xmlns:a16="http://schemas.microsoft.com/office/drawing/2014/main" id="{7D32A7DC-163A-7B7F-7364-C80F4962820C}"/>
              </a:ext>
            </a:extLst>
          </p:cNvPr>
          <p:cNvSpPr>
            <a:spLocks noGrp="1"/>
          </p:cNvSpPr>
          <p:nvPr>
            <p:ph type="title"/>
          </p:nvPr>
        </p:nvSpPr>
        <p:spPr/>
        <p:txBody>
          <a:bodyPr/>
          <a:lstStyle/>
          <a:p>
            <a:r>
              <a:rPr lang="nl-NL" b="1" dirty="0"/>
              <a:t>8.4 Grenswaarden en reukwaarneming</a:t>
            </a:r>
          </a:p>
        </p:txBody>
      </p:sp>
    </p:spTree>
    <p:extLst>
      <p:ext uri="{BB962C8B-B14F-4D97-AF65-F5344CB8AC3E}">
        <p14:creationId xmlns:p14="http://schemas.microsoft.com/office/powerpoint/2010/main" val="33580432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1696692-A5E5-FB82-68CF-F6A4B5DFBD68}"/>
              </a:ext>
            </a:extLst>
          </p:cNvPr>
          <p:cNvSpPr>
            <a:spLocks noGrp="1"/>
          </p:cNvSpPr>
          <p:nvPr>
            <p:ph idx="1"/>
          </p:nvPr>
        </p:nvSpPr>
        <p:spPr/>
        <p:txBody>
          <a:bodyPr>
            <a:normAutofit/>
          </a:bodyPr>
          <a:lstStyle/>
          <a:p>
            <a:r>
              <a:rPr lang="nl-NL"/>
              <a:t>Herkenning:</a:t>
            </a:r>
          </a:p>
          <a:p>
            <a:pPr lvl="1"/>
            <a:r>
              <a:rPr lang="nl-NL"/>
              <a:t>Geurwaarneming is onbetrouwbaar (bv. H₂S → geur verdwijnt bij hogere concentratie).</a:t>
            </a:r>
          </a:p>
          <a:p>
            <a:pPr lvl="1"/>
            <a:r>
              <a:rPr lang="nl-NL"/>
              <a:t>Veel stoffen zijn kleurloos en geurloos.</a:t>
            </a:r>
          </a:p>
          <a:p>
            <a:pPr lvl="1"/>
            <a:r>
              <a:rPr lang="nl-NL"/>
              <a:t>Info altijd op etiket en MSDS: </a:t>
            </a:r>
          </a:p>
          <a:p>
            <a:pPr lvl="2"/>
            <a:r>
              <a:rPr lang="nl-NL"/>
              <a:t>Chemische naam.</a:t>
            </a:r>
          </a:p>
          <a:p>
            <a:pPr lvl="2"/>
            <a:r>
              <a:rPr lang="nl-NL"/>
              <a:t>Gevarenpictogram.</a:t>
            </a:r>
          </a:p>
          <a:p>
            <a:pPr lvl="2"/>
            <a:r>
              <a:rPr lang="nl-NL"/>
              <a:t>H-zinnen (Hazard).</a:t>
            </a:r>
          </a:p>
          <a:p>
            <a:pPr lvl="2"/>
            <a:r>
              <a:rPr lang="nl-NL"/>
              <a:t>P-zinnen (</a:t>
            </a:r>
            <a:r>
              <a:rPr lang="nl-NL" err="1"/>
              <a:t>Precaution</a:t>
            </a:r>
            <a:r>
              <a:rPr lang="nl-NL"/>
              <a:t>).</a:t>
            </a:r>
          </a:p>
          <a:p>
            <a:pPr lvl="2"/>
            <a:r>
              <a:rPr lang="nl-NL"/>
              <a:t>Naam fabrikant.</a:t>
            </a:r>
          </a:p>
          <a:p>
            <a:r>
              <a:rPr lang="nl-NL"/>
              <a:t>Veiligheidsmaatregelen:</a:t>
            </a:r>
          </a:p>
          <a:p>
            <a:pPr lvl="1"/>
            <a:r>
              <a:rPr lang="nl-NL"/>
              <a:t>Ventilatie, PBM, bronaanpak.</a:t>
            </a:r>
          </a:p>
          <a:p>
            <a:pPr lvl="1"/>
            <a:r>
              <a:rPr lang="nl-NL"/>
              <a:t>Controleer grenswaarden vóór start werk.</a:t>
            </a:r>
          </a:p>
          <a:p>
            <a:endParaRPr lang="nl-NL"/>
          </a:p>
        </p:txBody>
      </p:sp>
      <p:sp>
        <p:nvSpPr>
          <p:cNvPr id="3" name="Titel 2">
            <a:extLst>
              <a:ext uri="{FF2B5EF4-FFF2-40B4-BE49-F238E27FC236}">
                <a16:creationId xmlns:a16="http://schemas.microsoft.com/office/drawing/2014/main" id="{2C6ECA9B-5D7B-AB6F-93DF-95EA4182016A}"/>
              </a:ext>
            </a:extLst>
          </p:cNvPr>
          <p:cNvSpPr>
            <a:spLocks noGrp="1"/>
          </p:cNvSpPr>
          <p:nvPr>
            <p:ph type="title"/>
          </p:nvPr>
        </p:nvSpPr>
        <p:spPr/>
        <p:txBody>
          <a:bodyPr/>
          <a:lstStyle/>
          <a:p>
            <a:r>
              <a:rPr lang="nl-NL" b="1"/>
              <a:t>Herkenning &amp; veiligheid</a:t>
            </a:r>
          </a:p>
        </p:txBody>
      </p:sp>
    </p:spTree>
    <p:extLst>
      <p:ext uri="{BB962C8B-B14F-4D97-AF65-F5344CB8AC3E}">
        <p14:creationId xmlns:p14="http://schemas.microsoft.com/office/powerpoint/2010/main" val="23245451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ED46995-3974-902D-F49B-38BD849A27F6}"/>
              </a:ext>
            </a:extLst>
          </p:cNvPr>
          <p:cNvSpPr>
            <a:spLocks noGrp="1"/>
          </p:cNvSpPr>
          <p:nvPr>
            <p:ph idx="1"/>
          </p:nvPr>
        </p:nvSpPr>
        <p:spPr/>
        <p:txBody>
          <a:bodyPr>
            <a:normAutofit lnSpcReduction="10000"/>
          </a:bodyPr>
          <a:lstStyle/>
          <a:p>
            <a:pPr marL="0" indent="0">
              <a:buNone/>
            </a:pPr>
            <a:r>
              <a:rPr lang="nl-NL" b="1"/>
              <a:t>Hoofdgroepen gevaarlijke stoffen</a:t>
            </a:r>
          </a:p>
          <a:p>
            <a:pPr marL="0" indent="0">
              <a:buNone/>
            </a:pPr>
            <a:endParaRPr lang="nl-NL" b="1"/>
          </a:p>
          <a:p>
            <a:pPr marL="457200" indent="-457200">
              <a:buFont typeface="+mj-lt"/>
              <a:buAutoNum type="arabicPeriod"/>
            </a:pPr>
            <a:r>
              <a:rPr lang="nl-NL"/>
              <a:t>Organische oplosmiddelen</a:t>
            </a:r>
          </a:p>
          <a:p>
            <a:pPr lvl="1"/>
            <a:r>
              <a:rPr lang="nl-NL"/>
              <a:t>Terpentine, </a:t>
            </a:r>
            <a:r>
              <a:rPr lang="nl-NL" err="1"/>
              <a:t>white</a:t>
            </a:r>
            <a:r>
              <a:rPr lang="nl-NL"/>
              <a:t> spirit → hoofdpijn, hersenschade, huid ontvetten.</a:t>
            </a:r>
          </a:p>
          <a:p>
            <a:pPr marL="457200" indent="-457200">
              <a:buFont typeface="+mj-lt"/>
              <a:buAutoNum type="arabicPeriod"/>
            </a:pPr>
            <a:r>
              <a:rPr lang="nl-NL"/>
              <a:t>Cyclische verbindingen</a:t>
            </a:r>
          </a:p>
          <a:p>
            <a:pPr lvl="1"/>
            <a:r>
              <a:rPr lang="nl-NL"/>
              <a:t>Benzeen, tolueen → giftig, kankerverwekkend (OPS: </a:t>
            </a:r>
            <a:r>
              <a:rPr lang="nl-NL" err="1"/>
              <a:t>schildersziekte</a:t>
            </a:r>
            <a:r>
              <a:rPr lang="nl-NL"/>
              <a:t>).</a:t>
            </a:r>
          </a:p>
          <a:p>
            <a:pPr marL="457200" indent="-457200">
              <a:buFont typeface="+mj-lt"/>
              <a:buAutoNum type="arabicPeriod"/>
            </a:pPr>
            <a:r>
              <a:rPr lang="nl-NL"/>
              <a:t>Cement &amp; kwartsstof</a:t>
            </a:r>
          </a:p>
          <a:p>
            <a:pPr lvl="1"/>
            <a:r>
              <a:rPr lang="nl-NL"/>
              <a:t>Cement → huidirritatie, chemische brandwonden.</a:t>
            </a:r>
          </a:p>
          <a:p>
            <a:pPr lvl="1"/>
            <a:r>
              <a:rPr lang="nl-NL"/>
              <a:t>Kwartsstof → stoflongen.</a:t>
            </a:r>
          </a:p>
          <a:p>
            <a:pPr marL="457200" indent="-457200">
              <a:buFont typeface="+mj-lt"/>
              <a:buAutoNum type="arabicPeriod"/>
            </a:pPr>
            <a:r>
              <a:rPr lang="nl-NL"/>
              <a:t>Zuren &amp; logen</a:t>
            </a:r>
          </a:p>
          <a:p>
            <a:pPr lvl="1"/>
            <a:r>
              <a:rPr lang="nl-NL"/>
              <a:t>Bijtend → huid/ogen ernstig beschadigd.</a:t>
            </a:r>
          </a:p>
        </p:txBody>
      </p:sp>
      <p:sp>
        <p:nvSpPr>
          <p:cNvPr id="3" name="Titel 2">
            <a:extLst>
              <a:ext uri="{FF2B5EF4-FFF2-40B4-BE49-F238E27FC236}">
                <a16:creationId xmlns:a16="http://schemas.microsoft.com/office/drawing/2014/main" id="{A784B102-80D2-998B-CEC8-2EDD5906C608}"/>
              </a:ext>
            </a:extLst>
          </p:cNvPr>
          <p:cNvSpPr>
            <a:spLocks noGrp="1"/>
          </p:cNvSpPr>
          <p:nvPr>
            <p:ph type="title"/>
          </p:nvPr>
        </p:nvSpPr>
        <p:spPr/>
        <p:txBody>
          <a:bodyPr/>
          <a:lstStyle/>
          <a:p>
            <a:r>
              <a:rPr lang="nl-NL" b="1" dirty="0"/>
              <a:t>8.5 Veel voorkomende gevaarlijke stoffen</a:t>
            </a:r>
          </a:p>
        </p:txBody>
      </p:sp>
    </p:spTree>
    <p:extLst>
      <p:ext uri="{BB962C8B-B14F-4D97-AF65-F5344CB8AC3E}">
        <p14:creationId xmlns:p14="http://schemas.microsoft.com/office/powerpoint/2010/main" val="23437467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26238C3-50DB-E164-FC45-961291162B27}"/>
              </a:ext>
            </a:extLst>
          </p:cNvPr>
          <p:cNvSpPr>
            <a:spLocks noGrp="1"/>
          </p:cNvSpPr>
          <p:nvPr>
            <p:ph idx="1"/>
          </p:nvPr>
        </p:nvSpPr>
        <p:spPr/>
        <p:txBody>
          <a:bodyPr>
            <a:normAutofit fontScale="92500" lnSpcReduction="10000"/>
          </a:bodyPr>
          <a:lstStyle/>
          <a:p>
            <a:pPr marL="0" indent="0">
              <a:buNone/>
            </a:pPr>
            <a:r>
              <a:rPr lang="nl-NL"/>
              <a:t>5. Zware metalen </a:t>
            </a:r>
          </a:p>
          <a:p>
            <a:pPr lvl="1"/>
            <a:r>
              <a:rPr lang="nl-NL"/>
              <a:t>Lood, kwik, tin → zeer giftig, schade bij inademen/inslikken.</a:t>
            </a:r>
          </a:p>
          <a:p>
            <a:pPr marL="0" indent="0">
              <a:buNone/>
            </a:pPr>
            <a:r>
              <a:rPr lang="nl-NL"/>
              <a:t>6. Koolmonoxide </a:t>
            </a:r>
          </a:p>
          <a:p>
            <a:pPr lvl="1"/>
            <a:r>
              <a:rPr lang="nl-NL"/>
              <a:t>Reukloos, verdringt zuurstof → dodelijk, explosiegevaar.</a:t>
            </a:r>
          </a:p>
          <a:p>
            <a:pPr marL="0" indent="0">
              <a:buNone/>
            </a:pPr>
            <a:r>
              <a:rPr lang="nl-NL"/>
              <a:t>7. Asbest </a:t>
            </a:r>
          </a:p>
          <a:p>
            <a:pPr lvl="1"/>
            <a:r>
              <a:rPr lang="nl-NL"/>
              <a:t>Vezels → asbestose, longkanker.</a:t>
            </a:r>
          </a:p>
          <a:p>
            <a:pPr lvl="1"/>
            <a:r>
              <a:rPr lang="nl-NL"/>
              <a:t>Verwijderen volgens wettelijke voorschriften.</a:t>
            </a:r>
          </a:p>
          <a:p>
            <a:pPr marL="0" indent="0">
              <a:buNone/>
            </a:pPr>
            <a:r>
              <a:rPr lang="nl-NL"/>
              <a:t>8. Huishoudmiddelen </a:t>
            </a:r>
          </a:p>
          <a:p>
            <a:pPr lvl="1"/>
            <a:r>
              <a:rPr lang="nl-NL"/>
              <a:t>Ontstoppers, vaatwasmiddelen → bijtend, oogletsel.</a:t>
            </a:r>
          </a:p>
          <a:p>
            <a:r>
              <a:rPr lang="nl-NL"/>
              <a:t>Belangrijk</a:t>
            </a:r>
            <a:r>
              <a:rPr lang="nl-NL" b="1"/>
              <a:t>:</a:t>
            </a:r>
            <a:endParaRPr lang="nl-NL"/>
          </a:p>
          <a:p>
            <a:pPr lvl="1"/>
            <a:r>
              <a:rPr lang="nl-NL"/>
              <a:t>Altijd PBM gebruiken.</a:t>
            </a:r>
          </a:p>
          <a:p>
            <a:pPr lvl="1"/>
            <a:r>
              <a:rPr lang="nl-NL"/>
              <a:t>Bij asbest: werk direct stilleggen, labonderzoek, wettelijk verwijderen.</a:t>
            </a:r>
          </a:p>
          <a:p>
            <a:pPr lvl="1"/>
            <a:r>
              <a:rPr lang="nl-NL"/>
              <a:t>Voorbeelden van vervangers: glaswol, steenwol.</a:t>
            </a:r>
          </a:p>
          <a:p>
            <a:endParaRPr lang="nl-NL"/>
          </a:p>
        </p:txBody>
      </p:sp>
      <p:sp>
        <p:nvSpPr>
          <p:cNvPr id="3" name="Titel 2">
            <a:extLst>
              <a:ext uri="{FF2B5EF4-FFF2-40B4-BE49-F238E27FC236}">
                <a16:creationId xmlns:a16="http://schemas.microsoft.com/office/drawing/2014/main" id="{1F664607-E877-5D93-A9DC-EA71B8A032AE}"/>
              </a:ext>
            </a:extLst>
          </p:cNvPr>
          <p:cNvSpPr>
            <a:spLocks noGrp="1"/>
          </p:cNvSpPr>
          <p:nvPr>
            <p:ph type="title"/>
          </p:nvPr>
        </p:nvSpPr>
        <p:spPr/>
        <p:txBody>
          <a:bodyPr/>
          <a:lstStyle/>
          <a:p>
            <a:r>
              <a:rPr lang="nl-NL" b="1"/>
              <a:t>Overige groepen &amp; extra info</a:t>
            </a:r>
          </a:p>
        </p:txBody>
      </p:sp>
    </p:spTree>
    <p:extLst>
      <p:ext uri="{BB962C8B-B14F-4D97-AF65-F5344CB8AC3E}">
        <p14:creationId xmlns:p14="http://schemas.microsoft.com/office/powerpoint/2010/main" val="22453891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0831165-EEE7-D424-583A-56D0C34A09A1}"/>
              </a:ext>
            </a:extLst>
          </p:cNvPr>
          <p:cNvSpPr>
            <a:spLocks noGrp="1"/>
          </p:cNvSpPr>
          <p:nvPr>
            <p:ph idx="1"/>
          </p:nvPr>
        </p:nvSpPr>
        <p:spPr/>
        <p:txBody>
          <a:bodyPr>
            <a:normAutofit fontScale="92500" lnSpcReduction="20000"/>
          </a:bodyPr>
          <a:lstStyle/>
          <a:p>
            <a:pPr marL="0" indent="0">
              <a:buNone/>
            </a:pPr>
            <a:r>
              <a:rPr lang="nl-NL" b="1"/>
              <a:t>Biologische stoffen – risico’s &amp; herkomst</a:t>
            </a:r>
          </a:p>
          <a:p>
            <a:pPr marL="0" indent="0">
              <a:buNone/>
            </a:pPr>
            <a:endParaRPr lang="nl-NL" b="1"/>
          </a:p>
          <a:p>
            <a:r>
              <a:rPr lang="nl-NL"/>
              <a:t>Waar kom je ze tegen?</a:t>
            </a:r>
          </a:p>
          <a:p>
            <a:pPr lvl="1"/>
            <a:r>
              <a:rPr lang="nl-NL"/>
              <a:t>Afvalverwerking, gezondheidszorg, landbouw, voedingsindustrie.</a:t>
            </a:r>
          </a:p>
          <a:p>
            <a:pPr lvl="1"/>
            <a:r>
              <a:rPr lang="nl-NL"/>
              <a:t>Waterzuivering, riolen, vervuilde grond, contact met dieren.</a:t>
            </a:r>
          </a:p>
          <a:p>
            <a:r>
              <a:rPr lang="nl-NL"/>
              <a:t>Risico’s:</a:t>
            </a:r>
          </a:p>
          <a:p>
            <a:pPr lvl="1"/>
            <a:r>
              <a:rPr lang="nl-NL"/>
              <a:t>Infecties (afweerreactie).</a:t>
            </a:r>
          </a:p>
          <a:p>
            <a:pPr lvl="1"/>
            <a:r>
              <a:rPr lang="nl-NL"/>
              <a:t>Vergiftiging (afscheidingsproducten).</a:t>
            </a:r>
          </a:p>
          <a:p>
            <a:pPr lvl="1"/>
            <a:r>
              <a:rPr lang="nl-NL"/>
              <a:t>Allergie (heftige reactie bij lage concentraties).</a:t>
            </a:r>
          </a:p>
          <a:p>
            <a:pPr lvl="1"/>
            <a:r>
              <a:rPr lang="nl-NL"/>
              <a:t>Schimmels.</a:t>
            </a:r>
          </a:p>
          <a:p>
            <a:r>
              <a:rPr lang="nl-NL"/>
              <a:t>Indeling naar herkomst:</a:t>
            </a:r>
          </a:p>
          <a:p>
            <a:pPr lvl="1"/>
            <a:r>
              <a:rPr lang="nl-NL"/>
              <a:t>Dieren: haren, mest, schilfers, beten (teken/insecten).</a:t>
            </a:r>
          </a:p>
          <a:p>
            <a:pPr lvl="1"/>
            <a:r>
              <a:rPr lang="nl-NL"/>
              <a:t>Micro-organismen: virussen, bacteriën (salmonella, legionella), schimmels.</a:t>
            </a:r>
          </a:p>
          <a:p>
            <a:pPr lvl="1"/>
            <a:r>
              <a:rPr lang="nl-NL"/>
              <a:t>Planten: hout, papier, plantensappen.</a:t>
            </a:r>
          </a:p>
        </p:txBody>
      </p:sp>
      <p:sp>
        <p:nvSpPr>
          <p:cNvPr id="3" name="Titel 2">
            <a:extLst>
              <a:ext uri="{FF2B5EF4-FFF2-40B4-BE49-F238E27FC236}">
                <a16:creationId xmlns:a16="http://schemas.microsoft.com/office/drawing/2014/main" id="{E0C35559-A5E4-0F2C-8969-24DB7F3177DE}"/>
              </a:ext>
            </a:extLst>
          </p:cNvPr>
          <p:cNvSpPr>
            <a:spLocks noGrp="1"/>
          </p:cNvSpPr>
          <p:nvPr>
            <p:ph type="title"/>
          </p:nvPr>
        </p:nvSpPr>
        <p:spPr/>
        <p:txBody>
          <a:bodyPr/>
          <a:lstStyle/>
          <a:p>
            <a:r>
              <a:rPr lang="nl-NL" b="1" dirty="0"/>
              <a:t>8.6 Biologische stoffen</a:t>
            </a:r>
            <a:endParaRPr lang="nl-NL" dirty="0"/>
          </a:p>
        </p:txBody>
      </p:sp>
    </p:spTree>
    <p:extLst>
      <p:ext uri="{BB962C8B-B14F-4D97-AF65-F5344CB8AC3E}">
        <p14:creationId xmlns:p14="http://schemas.microsoft.com/office/powerpoint/2010/main" val="326400230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potx" id="{E817D039-B24C-4FB5-9A6E-8E061F7F379E}" vid="{3AF37519-D98A-43DD-B89C-839DACAB397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92f5dc4-3c8a-4810-9d7e-a916316d8ce4" xsi:nil="true"/>
    <lcf76f155ced4ddcb4097134ff3c332f xmlns="1a8fb450-4424-48c7-8b64-df9fecc5cd24">
      <Terms xmlns="http://schemas.microsoft.com/office/infopath/2007/PartnerControls"/>
    </lcf76f155ced4ddcb4097134ff3c332f>
    <Link xmlns="1a8fb450-4424-48c7-8b64-df9fecc5cd24">
      <Url xsi:nil="true"/>
      <Description xsi:nil="true"/>
    </Lin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90AF45CDDEE84397396FED002D8220" ma:contentTypeVersion="22" ma:contentTypeDescription="Een nieuw document maken." ma:contentTypeScope="" ma:versionID="09305dae66cd22fda9f9a0ad9f6c7cd1">
  <xsd:schema xmlns:xsd="http://www.w3.org/2001/XMLSchema" xmlns:xs="http://www.w3.org/2001/XMLSchema" xmlns:p="http://schemas.microsoft.com/office/2006/metadata/properties" xmlns:ns2="1a8fb450-4424-48c7-8b64-df9fecc5cd24" xmlns:ns3="292f5dc4-3c8a-4810-9d7e-a916316d8ce4" targetNamespace="http://schemas.microsoft.com/office/2006/metadata/properties" ma:root="true" ma:fieldsID="da38ec619824186d6797ee32ef501158" ns2:_="" ns3:_="">
    <xsd:import namespace="1a8fb450-4424-48c7-8b64-df9fecc5cd24"/>
    <xsd:import namespace="292f5dc4-3c8a-4810-9d7e-a916316d8ce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BillingMetadata" minOccurs="0"/>
                <xsd:element ref="ns2: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fb450-4424-48c7-8b64-df9fecc5cd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07f9317d-0ce6-49d2-aac4-5dcd6a4d870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Link" ma:index="21"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92f5dc4-3c8a-4810-9d7e-a916316d8ce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1e88e6d-237d-48d1-a16b-eda07c7e61be}" ma:internalName="TaxCatchAll" ma:showField="CatchAllData" ma:web="292f5dc4-3c8a-4810-9d7e-a916316d8c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2A9CFF-B757-4724-86FC-7B8E3AB05408}">
  <ds:schemaRefs>
    <ds:schemaRef ds:uri="http://schemas.microsoft.com/sharepoint/v3/contenttype/forms"/>
  </ds:schemaRefs>
</ds:datastoreItem>
</file>

<file path=customXml/itemProps2.xml><?xml version="1.0" encoding="utf-8"?>
<ds:datastoreItem xmlns:ds="http://schemas.openxmlformats.org/officeDocument/2006/customXml" ds:itemID="{FF866C8C-CC72-4FB9-AC3E-E1D0280CD8CE}">
  <ds:schemaRefs>
    <ds:schemaRef ds:uri="1a8fb450-4424-48c7-8b64-df9fecc5cd24"/>
    <ds:schemaRef ds:uri="292f5dc4-3c8a-4810-9d7e-a916316d8ce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71F5835-1F3D-4831-A4A1-817E868E7C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fb450-4424-48c7-8b64-df9fecc5cd24"/>
    <ds:schemaRef ds:uri="292f5dc4-3c8a-4810-9d7e-a916316d8c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4086e73-b190-4b84-b59f-38c75e45d1cf}" enabled="1" method="Standard" siteId="{de1fb6ee-54ae-40a2-8c2a-0cfdee0c7a03}" removed="0"/>
</clbl:labelList>
</file>

<file path=docProps/app.xml><?xml version="1.0" encoding="utf-8"?>
<Properties xmlns="http://schemas.openxmlformats.org/officeDocument/2006/extended-properties" xmlns:vt="http://schemas.openxmlformats.org/officeDocument/2006/docPropsVTypes">
  <Template>Standaardpresentatie 1</Template>
  <TotalTime>3094</TotalTime>
  <Words>11085</Words>
  <Application>Microsoft Office PowerPoint</Application>
  <PresentationFormat>Breedbeeld</PresentationFormat>
  <Paragraphs>1938</Paragraphs>
  <Slides>138</Slides>
  <Notes>28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138</vt:i4>
      </vt:variant>
    </vt:vector>
  </HeadingPairs>
  <TitlesOfParts>
    <vt:vector size="144" baseType="lpstr">
      <vt:lpstr>Arial</vt:lpstr>
      <vt:lpstr>Arial Narrow</vt:lpstr>
      <vt:lpstr>Calibri</vt:lpstr>
      <vt:lpstr>Calibri Light</vt:lpstr>
      <vt:lpstr>Wingdings</vt:lpstr>
      <vt:lpstr>Kantoorthema</vt:lpstr>
      <vt:lpstr>VOL-VCA en VIL-VCU</vt:lpstr>
      <vt:lpstr>Informatie voor de docent</vt:lpstr>
      <vt:lpstr>Opbouw van het boek</vt:lpstr>
      <vt:lpstr>Hoofdstukken</vt:lpstr>
      <vt:lpstr>Thema A</vt:lpstr>
      <vt:lpstr>1.1 Veiligheid en gezondheid; V&amp;G-wetgeving</vt:lpstr>
      <vt:lpstr>Controle &amp; handhaving door NLA</vt:lpstr>
      <vt:lpstr>1.2 Arbobeleid en hulp bij veiligheid en gezondheid</vt:lpstr>
      <vt:lpstr>Externe ondersteuning &amp; PMO</vt:lpstr>
      <vt:lpstr>1.3 Arbeidstijdenwet, milieuwetgeving en CE-markering</vt:lpstr>
      <vt:lpstr>Europese richtlijnen &amp; CE-markering</vt:lpstr>
      <vt:lpstr>1.4 Taken, verantwoordelijkheden en bevoegdheden</vt:lpstr>
      <vt:lpstr>Plichten &amp; rechten van medewerkers</vt:lpstr>
      <vt:lpstr>Onderdelen &amp; rollen bij werkvergunning</vt:lpstr>
      <vt:lpstr>1.5 Afspraken over veilige werkuitvoering</vt:lpstr>
      <vt:lpstr>1.6 Richtlijnen voor algemene en specifieke veiligheidsmaatregelen</vt:lpstr>
      <vt:lpstr>Procedures &amp; instructies</vt:lpstr>
      <vt:lpstr>1.7 VCA en bedrijfscertificering</vt:lpstr>
      <vt:lpstr>VCA-certificaten &amp; SOG-toetsen</vt:lpstr>
      <vt:lpstr>1.8 Taken en verantwoordelijkheden inlener en uitzendorganisatie</vt:lpstr>
      <vt:lpstr>Veiligheidsaspecten &amp; dossier uitzendkracht</vt:lpstr>
      <vt:lpstr>2.1 Veilig werken en gedrag</vt:lpstr>
      <vt:lpstr>Good Housekeeping</vt:lpstr>
      <vt:lpstr>2.2 Overleg en voorlichting</vt:lpstr>
      <vt:lpstr>VGM-bijeenkomst (Toolboxmeeting)</vt:lpstr>
      <vt:lpstr>2.3 Werkplekinspectie en observatieronden</vt:lpstr>
      <vt:lpstr> Rapportage &amp; voordelen</vt:lpstr>
      <vt:lpstr>2.4 Veilig gedrag van uitzendkrachten bevorderen</vt:lpstr>
      <vt:lpstr>Rol uitzendbureau &amp; informatie-inwinning</vt:lpstr>
      <vt:lpstr>3.1 Arbeidshygiënische strategie?</vt:lpstr>
      <vt:lpstr>Voorbeeld uit de praktijk</vt:lpstr>
      <vt:lpstr>3.2 Gevaren en risico’s</vt:lpstr>
      <vt:lpstr>Risico, onveilige handelingen &amp; situaties</vt:lpstr>
      <vt:lpstr>3.3 Voorkomen van ongevallen</vt:lpstr>
      <vt:lpstr>Good Housekeeping</vt:lpstr>
      <vt:lpstr>Preventief beleid &amp; RI&amp;E</vt:lpstr>
      <vt:lpstr>Preventief beleid &amp; ongevallenpiramide</vt:lpstr>
      <vt:lpstr>Oorzaken-gevolgenreeks &amp; acties</vt:lpstr>
      <vt:lpstr>3.4 Taak Risico Analyse en Laatste Minuut Risico Analyse</vt:lpstr>
      <vt:lpstr>Laatste Minuut Risico Analyse (LMRA)</vt:lpstr>
      <vt:lpstr>3.5 Preventie en de rol van de leidinggevende</vt:lpstr>
      <vt:lpstr>Voorlichting &amp; motivatie</vt:lpstr>
      <vt:lpstr>3.6 RI&amp;E, V&amp;G-jaarplan en plan van aanpak</vt:lpstr>
      <vt:lpstr>Plan van aanpak – uitvoering van RI&amp;E</vt:lpstr>
      <vt:lpstr>Thema B</vt:lpstr>
      <vt:lpstr>4.1 Risico’s van de werkomgeving</vt:lpstr>
      <vt:lpstr>Geluidshinder &amp; gehoorbescherming</vt:lpstr>
      <vt:lpstr>Geluidsniveau</vt:lpstr>
      <vt:lpstr>4.2 Risico’s van lichamelijke belasting</vt:lpstr>
      <vt:lpstr>Organisatorische maatregelen bij tillen</vt:lpstr>
      <vt:lpstr>Risico’s door trillingen</vt:lpstr>
      <vt:lpstr>4.3 Veiligstellen van de werkplek en installatie</vt:lpstr>
      <vt:lpstr>LOTOTO &amp; steekflens</vt:lpstr>
      <vt:lpstr>4.4 Veiligheids- en gezondheidssignalering op de werkplek</vt:lpstr>
      <vt:lpstr>Voorbeelden &amp; markeringen</vt:lpstr>
      <vt:lpstr>5.1 Persoonlijke bescherming</vt:lpstr>
      <vt:lpstr>Eisen &amp; gebruik van PBM</vt:lpstr>
      <vt:lpstr>5.2 PBM voor hoofd, handen, voeten</vt:lpstr>
      <vt:lpstr>5.3 Oogbescherming</vt:lpstr>
      <vt:lpstr>5.4 Gehoorbescherming</vt:lpstr>
      <vt:lpstr>5.5 Valbescherming</vt:lpstr>
      <vt:lpstr>Valopvangsystemen &amp; veilig gebruik</vt:lpstr>
      <vt:lpstr>5.6 Ademhalingsbescherming</vt:lpstr>
      <vt:lpstr>Gebruik &amp; onderhoud</vt:lpstr>
      <vt:lpstr>6.1 Werken met vastopgestelde machines</vt:lpstr>
      <vt:lpstr>Veiligheidsvoorzieningen &amp; maatregelen</vt:lpstr>
      <vt:lpstr>6.2 Werken met vastopgestelde machines (vervolg)</vt:lpstr>
      <vt:lpstr>Cirkelzaag – eisen &amp; veiligheidsregels</vt:lpstr>
      <vt:lpstr>PowerPoint-presentatie</vt:lpstr>
      <vt:lpstr>6.3 Werken met aangedreven handgereedschappen</vt:lpstr>
      <vt:lpstr>Specifieke gereedschappen &amp; veiligheidsregels</vt:lpstr>
      <vt:lpstr>6.4 Werken met handgereedschap</vt:lpstr>
      <vt:lpstr>6.5 Werken met hijswerktuigen</vt:lpstr>
      <vt:lpstr>Veiligheidsmaatregelen &amp; keuring</vt:lpstr>
      <vt:lpstr>6.6 Werken met hijstoebehoren</vt:lpstr>
      <vt:lpstr>6.7 Vorkheftrucks en palletwagens</vt:lpstr>
      <vt:lpstr>Palletwagen – veilig gebruik</vt:lpstr>
      <vt:lpstr>7.1 Wat je moet weten bij risicovol werk</vt:lpstr>
      <vt:lpstr>7.2 Lassen, snijden en branden</vt:lpstr>
      <vt:lpstr>Autogeen lassen, snijden en branden</vt:lpstr>
      <vt:lpstr>7.3 Sloopwerkzaamheden</vt:lpstr>
      <vt:lpstr>7.4 Graafwerkzaamheden</vt:lpstr>
      <vt:lpstr>Grondroerdersregeling</vt:lpstr>
      <vt:lpstr>7.5 Werken op hoogte</vt:lpstr>
      <vt:lpstr>7.6 Materialen voor werken op hoogte</vt:lpstr>
      <vt:lpstr>7.7 Materialen voor werken op hoogte (vervolg)</vt:lpstr>
      <vt:lpstr>7.8 Besloten ruimten</vt:lpstr>
      <vt:lpstr>Veiligheidsmaatregelen</vt:lpstr>
      <vt:lpstr>Thema C</vt:lpstr>
      <vt:lpstr>8.1 Risico’s en veiligheidsmaatregelen bij gevaarlijke stoffen</vt:lpstr>
      <vt:lpstr>Veilig omgaan &amp; vervoer</vt:lpstr>
      <vt:lpstr>8.2 Risico’s en veiligheidsmaatregelen bij gevaarlijke stoffen (vervolg)</vt:lpstr>
      <vt:lpstr>8.3 Blootstelling aan of opname van gevaarlijke stoffen</vt:lpstr>
      <vt:lpstr>Arbeidshygiënische strategie</vt:lpstr>
      <vt:lpstr>8.4 Grenswaarden en reukwaarneming</vt:lpstr>
      <vt:lpstr>Herkenning &amp; veiligheid</vt:lpstr>
      <vt:lpstr>8.5 Veel voorkomende gevaarlijke stoffen</vt:lpstr>
      <vt:lpstr>Overige groepen &amp; extra info</vt:lpstr>
      <vt:lpstr>8.6 Biologische stoffen</vt:lpstr>
      <vt:lpstr>Bescherming &amp; PBM</vt:lpstr>
      <vt:lpstr>8.7 Industriële gascilinders</vt:lpstr>
      <vt:lpstr>Kleurcodering &amp; opslag/transport</vt:lpstr>
      <vt:lpstr>8.8 Toezicht door de leidinggevende en monitoring</vt:lpstr>
      <vt:lpstr>Toezicht &amp; monitoring bij gevaarlijke stoffen</vt:lpstr>
      <vt:lpstr>9.1 Elektriciteit, gevaren en risico’s</vt:lpstr>
      <vt:lpstr>Werken met elektriciteit</vt:lpstr>
      <vt:lpstr>9.2 Veilig werken met elektriciteit</vt:lpstr>
      <vt:lpstr>Extra maatregelen &amp; praktische tips</vt:lpstr>
      <vt:lpstr>9.3 Bijzondere gevaren bij elektriciteit</vt:lpstr>
      <vt:lpstr>Voorkomen van statische elektriciteit &amp; extra gevaren</vt:lpstr>
      <vt:lpstr>9.4 Straling</vt:lpstr>
      <vt:lpstr>Veiligheidsmaatregelen bij straling</vt:lpstr>
      <vt:lpstr>10.1 Brand en explosie</vt:lpstr>
      <vt:lpstr>Andere risico’s &amp; preventie</vt:lpstr>
      <vt:lpstr>10.2 Brand- en explosiegevaarlijke werkomgeving</vt:lpstr>
      <vt:lpstr>Explosiegevaarlijke omgevingen &amp; maatregelen</vt:lpstr>
      <vt:lpstr>10.3 Brandklassen en blusmiddelen</vt:lpstr>
      <vt:lpstr>Brandklassen</vt:lpstr>
      <vt:lpstr>Blusmiddelen &amp; gevaren</vt:lpstr>
      <vt:lpstr>10.4 Wat te doen bij brand?</vt:lpstr>
      <vt:lpstr>Veiligheidstips bij brand</vt:lpstr>
      <vt:lpstr>10.5 Explosiegevaarlijke werkomgeving</vt:lpstr>
      <vt:lpstr> Veiligheidsmaatregelen &amp; explosiemeting</vt:lpstr>
      <vt:lpstr>Thema D</vt:lpstr>
      <vt:lpstr>11.1 Wat te doen bij incidenten?</vt:lpstr>
      <vt:lpstr>Registratie &amp; wettelijke verplichtingen</vt:lpstr>
      <vt:lpstr>11.2 Ongevalsonderzoek en registratie van incidenten</vt:lpstr>
      <vt:lpstr>Ongevalsonderzoek &amp; wetgeving</vt:lpstr>
      <vt:lpstr>12.1 Noodsituaties</vt:lpstr>
      <vt:lpstr>Fasen &amp; bedrijfsnoodplan</vt:lpstr>
      <vt:lpstr>12.2 Bedrijfshulpverlening (BHV)</vt:lpstr>
      <vt:lpstr>Examen VOL-VCA en VIL-VCU per 1-1-2026</vt:lpstr>
      <vt:lpstr>Examen: meerkeuzevraag (Puntentelling: 0 of 100 punten, alleen goed of fout) </vt:lpstr>
      <vt:lpstr>Examen: meervoudige antwoordvraag (Puntentelling: tussen 0 en 100 punten: een fout antwoord geeft min-punten) </vt:lpstr>
      <vt:lpstr>Examen: matrixvraag (Puntentelling: tussen 0 en 100 punten,  een fout antwoord geeft min-punten)</vt:lpstr>
      <vt:lpstr>Examen: rangschikvraag (Puntentelling: tussen 0 en 100 punten, een fout antwoord geeft min-punten)</vt:lpstr>
      <vt:lpstr>Examen: matchingvraag (Puntentelling: tussen 0 en 100 punten, een fout antwoord geeft min-punten)</vt:lpstr>
      <vt:lpstr>Tips voor het examen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B-VCA / VOL-VCA / VIL-VCU</dc:title>
  <dc:creator>Thelma Pama</dc:creator>
  <cp:lastModifiedBy>Marije van der Lee</cp:lastModifiedBy>
  <cp:revision>11</cp:revision>
  <dcterms:created xsi:type="dcterms:W3CDTF">2023-07-27T14:04:38Z</dcterms:created>
  <dcterms:modified xsi:type="dcterms:W3CDTF">2026-01-27T14:47:20Z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4086e73-b190-4b84-b59f-38c75e45d1cf_Enabled">
    <vt:lpwstr>true</vt:lpwstr>
  </property>
  <property fmtid="{D5CDD505-2E9C-101B-9397-08002B2CF9AE}" pid="3" name="MSIP_Label_94086e73-b190-4b84-b59f-38c75e45d1cf_SetDate">
    <vt:lpwstr>2023-06-01T07:40:57Z</vt:lpwstr>
  </property>
  <property fmtid="{D5CDD505-2E9C-101B-9397-08002B2CF9AE}" pid="4" name="MSIP_Label_94086e73-b190-4b84-b59f-38c75e45d1cf_Method">
    <vt:lpwstr>Standard</vt:lpwstr>
  </property>
  <property fmtid="{D5CDD505-2E9C-101B-9397-08002B2CF9AE}" pid="5" name="MSIP_Label_94086e73-b190-4b84-b59f-38c75e45d1cf_Name">
    <vt:lpwstr>General</vt:lpwstr>
  </property>
  <property fmtid="{D5CDD505-2E9C-101B-9397-08002B2CF9AE}" pid="6" name="MSIP_Label_94086e73-b190-4b84-b59f-38c75e45d1cf_SiteId">
    <vt:lpwstr>de1fb6ee-54ae-40a2-8c2a-0cfdee0c7a03</vt:lpwstr>
  </property>
  <property fmtid="{D5CDD505-2E9C-101B-9397-08002B2CF9AE}" pid="7" name="MSIP_Label_94086e73-b190-4b84-b59f-38c75e45d1cf_ActionId">
    <vt:lpwstr>bfca6c89-d077-4441-ab29-057273177788</vt:lpwstr>
  </property>
  <property fmtid="{D5CDD505-2E9C-101B-9397-08002B2CF9AE}" pid="8" name="MSIP_Label_94086e73-b190-4b84-b59f-38c75e45d1cf_ContentBits">
    <vt:lpwstr>2</vt:lpwstr>
  </property>
  <property fmtid="{D5CDD505-2E9C-101B-9397-08002B2CF9AE}" pid="9" name="ClassificationContentMarkingFooterLocations">
    <vt:lpwstr>Kantoorthema:8</vt:lpwstr>
  </property>
  <property fmtid="{D5CDD505-2E9C-101B-9397-08002B2CF9AE}" pid="10" name="ClassificationContentMarkingFooterText">
    <vt:lpwstr>Classificatie: Corporate</vt:lpwstr>
  </property>
  <property fmtid="{D5CDD505-2E9C-101B-9397-08002B2CF9AE}" pid="11" name="ContentTypeId">
    <vt:lpwstr>0x0101006990AF45CDDEE84397396FED002D8220</vt:lpwstr>
  </property>
  <property fmtid="{D5CDD505-2E9C-101B-9397-08002B2CF9AE}" pid="12" name="Order">
    <vt:r8>903400</vt:r8>
  </property>
  <property fmtid="{D5CDD505-2E9C-101B-9397-08002B2CF9AE}" pid="13" name="MediaServiceImageTags">
    <vt:lpwstr/>
  </property>
</Properties>
</file>