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64" r:id="rId2"/>
    <p:sldId id="266" r:id="rId3"/>
    <p:sldId id="359" r:id="rId4"/>
    <p:sldId id="370" r:id="rId5"/>
    <p:sldId id="360" r:id="rId6"/>
    <p:sldId id="271" r:id="rId7"/>
    <p:sldId id="273" r:id="rId8"/>
    <p:sldId id="274" r:id="rId9"/>
    <p:sldId id="272" r:id="rId10"/>
    <p:sldId id="276" r:id="rId11"/>
    <p:sldId id="275" r:id="rId12"/>
    <p:sldId id="277" r:id="rId13"/>
    <p:sldId id="278" r:id="rId14"/>
    <p:sldId id="279" r:id="rId15"/>
    <p:sldId id="280" r:id="rId16"/>
    <p:sldId id="361" r:id="rId17"/>
    <p:sldId id="362" r:id="rId18"/>
    <p:sldId id="281" r:id="rId19"/>
    <p:sldId id="290" r:id="rId20"/>
    <p:sldId id="363" r:id="rId21"/>
    <p:sldId id="364" r:id="rId22"/>
    <p:sldId id="291" r:id="rId23"/>
    <p:sldId id="306" r:id="rId24"/>
    <p:sldId id="307" r:id="rId25"/>
    <p:sldId id="292" r:id="rId26"/>
    <p:sldId id="293" r:id="rId27"/>
    <p:sldId id="365" r:id="rId28"/>
    <p:sldId id="339" r:id="rId29"/>
    <p:sldId id="294" r:id="rId30"/>
    <p:sldId id="295" r:id="rId31"/>
    <p:sldId id="296" r:id="rId32"/>
    <p:sldId id="340" r:id="rId33"/>
    <p:sldId id="297" r:id="rId34"/>
    <p:sldId id="298" r:id="rId35"/>
    <p:sldId id="366" r:id="rId36"/>
    <p:sldId id="299" r:id="rId37"/>
    <p:sldId id="301" r:id="rId38"/>
    <p:sldId id="302" r:id="rId39"/>
    <p:sldId id="300" r:id="rId40"/>
    <p:sldId id="303" r:id="rId41"/>
    <p:sldId id="304" r:id="rId42"/>
    <p:sldId id="263" r:id="rId43"/>
    <p:sldId id="305" r:id="rId44"/>
    <p:sldId id="308" r:id="rId45"/>
    <p:sldId id="309" r:id="rId46"/>
    <p:sldId id="310" r:id="rId47"/>
    <p:sldId id="311" r:id="rId48"/>
    <p:sldId id="341" r:id="rId49"/>
    <p:sldId id="312" r:id="rId50"/>
    <p:sldId id="367" r:id="rId51"/>
    <p:sldId id="313" r:id="rId52"/>
    <p:sldId id="315" r:id="rId53"/>
    <p:sldId id="314" r:id="rId54"/>
    <p:sldId id="316" r:id="rId55"/>
    <p:sldId id="346" r:id="rId56"/>
    <p:sldId id="317" r:id="rId57"/>
    <p:sldId id="347" r:id="rId58"/>
    <p:sldId id="349" r:id="rId59"/>
    <p:sldId id="348" r:id="rId60"/>
    <p:sldId id="368" r:id="rId61"/>
    <p:sldId id="342" r:id="rId62"/>
    <p:sldId id="320" r:id="rId63"/>
    <p:sldId id="321" r:id="rId64"/>
    <p:sldId id="322" r:id="rId65"/>
    <p:sldId id="323" r:id="rId66"/>
    <p:sldId id="324" r:id="rId67"/>
    <p:sldId id="325" r:id="rId68"/>
    <p:sldId id="351" r:id="rId69"/>
    <p:sldId id="326" r:id="rId70"/>
    <p:sldId id="267" r:id="rId71"/>
    <p:sldId id="327" r:id="rId72"/>
    <p:sldId id="328" r:id="rId73"/>
    <p:sldId id="329" r:id="rId74"/>
    <p:sldId id="343" r:id="rId75"/>
    <p:sldId id="268" r:id="rId76"/>
    <p:sldId id="330" r:id="rId77"/>
    <p:sldId id="331" r:id="rId78"/>
    <p:sldId id="332" r:id="rId79"/>
    <p:sldId id="333" r:id="rId80"/>
    <p:sldId id="269" r:id="rId81"/>
    <p:sldId id="334" r:id="rId82"/>
    <p:sldId id="352" r:id="rId83"/>
    <p:sldId id="337" r:id="rId84"/>
    <p:sldId id="270" r:id="rId85"/>
    <p:sldId id="338" r:id="rId86"/>
    <p:sldId id="336" r:id="rId87"/>
    <p:sldId id="289" r:id="rId88"/>
    <p:sldId id="285" r:id="rId89"/>
    <p:sldId id="288" r:id="rId90"/>
    <p:sldId id="353" r:id="rId91"/>
    <p:sldId id="354" r:id="rId92"/>
    <p:sldId id="355" r:id="rId93"/>
    <p:sldId id="356" r:id="rId94"/>
    <p:sldId id="357" r:id="rId95"/>
    <p:sldId id="358" r:id="rId96"/>
    <p:sldId id="369" r:id="rId9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7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26833-59EE-4575-BA84-65D7EA147CF0}" type="datetimeFigureOut">
              <a:rPr lang="nl-NL" smtClean="0"/>
              <a:t>17-8-2023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BC31D-0338-465E-ADDF-DC9117C7E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259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D21-D301-4A59-8E60-492FF4FA46A2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1946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 pitchFamily="34" charset="-128"/>
              </a:rPr>
              <a:t>Basisveiligheid VCA</a:t>
            </a:r>
          </a:p>
        </p:txBody>
      </p:sp>
      <p:sp>
        <p:nvSpPr>
          <p:cNvPr id="1689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nl-NL">
                <a:ea typeface="ＭＳ Ｐゴシック" pitchFamily="34" charset="-128"/>
              </a:rPr>
              <a:t>6652_705</a:t>
            </a:r>
          </a:p>
        </p:txBody>
      </p:sp>
      <p:sp>
        <p:nvSpPr>
          <p:cNvPr id="168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4EA65-125D-4600-AC1A-1017B8578A9A}" type="slidenum">
              <a:rPr lang="nl-NL" smtClean="0">
                <a:latin typeface="Arial" charset="0"/>
              </a:rPr>
              <a:pPr/>
              <a:t>10</a:t>
            </a:fld>
            <a:endParaRPr lang="nl-NL">
              <a:latin typeface="Arial" charset="0"/>
            </a:endParaRPr>
          </a:p>
        </p:txBody>
      </p:sp>
      <p:sp>
        <p:nvSpPr>
          <p:cNvPr id="168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465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Basisveiligheid VCA</a:t>
            </a:r>
          </a:p>
        </p:txBody>
      </p:sp>
      <p:sp>
        <p:nvSpPr>
          <p:cNvPr id="19046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6652_705</a:t>
            </a:r>
          </a:p>
        </p:txBody>
      </p:sp>
      <p:sp>
        <p:nvSpPr>
          <p:cNvPr id="194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0ADF1-B53E-43D5-A4A7-BCD37AC42ECF}" type="slidenum">
              <a:rPr lang="nl-NL" smtClean="0">
                <a:latin typeface="Arial" charset="0"/>
              </a:rPr>
              <a:pPr/>
              <a:t>61</a:t>
            </a:fld>
            <a:endParaRPr lang="nl-NL">
              <a:latin typeface="Arial" charset="0"/>
            </a:endParaRPr>
          </a:p>
        </p:txBody>
      </p:sp>
      <p:sp>
        <p:nvSpPr>
          <p:cNvPr id="194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91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7BD4E970-2643-2C10-AC8B-29441A66E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996871"/>
            <a:ext cx="6494698" cy="339427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AEF906A-EAE2-5378-12EA-DA0D2379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783E421-4ABC-1A77-18FA-DA849BF02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2854" y="5934479"/>
            <a:ext cx="2307712" cy="7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174414-5850-9E17-396F-04C17537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Tijdelijke aanduiding voor inhoud 4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BAF8586A-B561-5950-64A0-E94B19858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0" y="6003740"/>
            <a:ext cx="2211631" cy="67272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AA4CA45-6E22-FD0F-09C0-953EC5329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>
                <a:solidFill>
                  <a:schemeClr val="tx1">
                    <a:lumMod val="65000"/>
                    <a:lumOff val="35000"/>
                  </a:schemeClr>
                </a:solidFill>
              </a:rPr>
              <a:t>Klik om stijl te bewerken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6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36C-8AB9-4A33-8FF0-36175B373366}" type="datetimeFigureOut">
              <a:rPr lang="nl-NL" smtClean="0"/>
              <a:pPr/>
              <a:t>17-8-2023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1220-6311-4EBA-AFC8-21ABA0C816C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09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36C-8AB9-4A33-8FF0-36175B373366}" type="datetimeFigureOut">
              <a:rPr lang="nl-NL" smtClean="0"/>
              <a:pPr/>
              <a:t>17-8-2023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1220-6311-4EBA-AFC8-21ABA0C816C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30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85CFC29-4027-E442-22E0-D988B464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C7BEAF-6B4D-6254-EA4E-0A90DA832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458FA3-52FC-F75A-4072-DE7609CB5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20574-6956-4B4A-AD2E-149BB9B6BD87}" type="datetimeFigureOut">
              <a:rPr lang="nl-NL" smtClean="0"/>
              <a:t>17-8-2023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58DDD1-B117-A416-A035-2A3471EA1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439A65-EF78-080C-D90A-0C9689FF6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1CEE8-327F-4C29-95A0-07EA4615A90D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8692C96-04AD-D0BC-9ACA-66259AB29A0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51320"/>
            <a:ext cx="860425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7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Classificatie: Corporate</a:t>
            </a:r>
          </a:p>
        </p:txBody>
      </p:sp>
    </p:spTree>
    <p:extLst>
      <p:ext uri="{BB962C8B-B14F-4D97-AF65-F5344CB8AC3E}">
        <p14:creationId xmlns:p14="http://schemas.microsoft.com/office/powerpoint/2010/main" val="7370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ca-proefexamens.nl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emf"/><Relationship Id="rId7" Type="http://schemas.openxmlformats.org/officeDocument/2006/relationships/hyperlink" Target="http://www.bedrijfs-kleding.nl/handschoen-ansell-alphatec-535-356mm-p-2528.html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1.jpeg"/><Relationship Id="rId4" Type="http://schemas.openxmlformats.org/officeDocument/2006/relationships/image" Target="../media/image26.emf"/><Relationship Id="rId9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s://commons.wikimedia.org/wiki/File:Cirkelzaag_(Circular_saw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ihl.nl/STIHL-Producten/Kettingzagen/0130/Benzine-kettingzagen-voor-bosbouw.aspx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s://www.praxis.nl/gereedschap-installatiemateriaal/elektrisch-gereedschap/slijpmachines/haakse-slijpers/bosch-haakse-slijper-pws850-125-850w/5314775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pixabay.com/nl/hulpmiddelen-werk-reparatie-hamer-2145770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hyperlink" Target="https://pixabay.com/nl/tools-instellen-klusjesman-hand-1551451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hyperlink" Target="https://www.werktuigen.nl/ads/hijswerktuigen/werkplaatskranen/rolbrug-bovenloopkraan-15-mtr/cluma-3-2-ton-x-12-000-mm-306377.html" TargetMode="External"/><Relationship Id="rId7" Type="http://schemas.openxmlformats.org/officeDocument/2006/relationships/hyperlink" Target="https://nl.dreamstime.com/stock-foto-vrachtwagen-met-kraan-image81961307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nl.dreamstime.com/royalty-vrije-stock-fotografie-herberg-kraan-image62109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37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horstgroep.nl/bestanden/Afbeeldingen/Onze-diensten/Speciaal-transport-en-kraanverhuur/w800-320-1/verreiker_met_werkbak.j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esign.hsdev.com/main.php?g2_itemId=1733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esign.hsdev.com/main.php?g2_itemId=271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://www.tandra.nl/images/Ontruimingsplattegrond-NEN1414.jpg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F93BF-AF73-52F8-715B-6CEE3248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B-VCA / VOL-VCA / VIL-VCU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447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/>
          <p:cNvSpPr/>
          <p:nvPr/>
        </p:nvSpPr>
        <p:spPr>
          <a:xfrm>
            <a:off x="9797424" y="21585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35100"/>
            <a:ext cx="100965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endParaRPr lang="nl-NL" sz="2200" b="1" dirty="0">
              <a:latin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nl-NL" sz="2200" b="1" dirty="0">
                <a:latin typeface="Calibri" panose="020F0502020204030204" pitchFamily="34" charset="0"/>
                <a:cs typeface="Calibri" panose="020F0502020204030204" pitchFamily="34" charset="0"/>
              </a:rPr>
              <a:t>Verantwoordelijkheden van de werkgever:</a:t>
            </a:r>
          </a:p>
          <a:p>
            <a:pPr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risico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inventarisatie en -evaluatie (RI&amp;E)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opstellen van plan van aanpak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voeren van beleid</a:t>
            </a:r>
          </a:p>
          <a:p>
            <a:pPr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onderzoeken, melden en registreren van ongevallen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geven van voorlichting</a:t>
            </a:r>
          </a:p>
          <a:p>
            <a:pPr>
              <a:defRPr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zorgen voor veilige arbeidsmiddelen en werkmethoden</a:t>
            </a:r>
          </a:p>
          <a:p>
            <a:pPr marL="0" indent="0">
              <a:buNone/>
              <a:defRPr/>
            </a:pP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524000" y="551073"/>
            <a:ext cx="8496944" cy="1345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nl-NL" sz="3200" b="1" dirty="0">
                <a:latin typeface="+mj-lt"/>
              </a:rPr>
              <a:t>1.4 Taken verantwoordelijkheden &amp; bevoegdheden</a:t>
            </a:r>
            <a:endParaRPr lang="nl-NL" sz="3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/>
          <p:cNvSpPr/>
          <p:nvPr/>
        </p:nvSpPr>
        <p:spPr>
          <a:xfrm>
            <a:off x="9770571" y="17979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47800" y="162952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200" b="1" dirty="0"/>
              <a:t>Verantwoordelijkheden  van werknemers:</a:t>
            </a:r>
          </a:p>
          <a:p>
            <a:pPr>
              <a:defRPr/>
            </a:pPr>
            <a:r>
              <a:rPr lang="nl-NL" sz="2200" dirty="0"/>
              <a:t>geen gevaar veroorzaken</a:t>
            </a:r>
          </a:p>
          <a:p>
            <a:pPr>
              <a:defRPr/>
            </a:pPr>
            <a:r>
              <a:rPr lang="nl-NL" sz="2200" dirty="0"/>
              <a:t>beveiligingen en persoonlijke beschermingsmiddelen toepassen</a:t>
            </a:r>
          </a:p>
          <a:p>
            <a:pPr>
              <a:defRPr/>
            </a:pPr>
            <a:r>
              <a:rPr lang="nl-NL" sz="2200" dirty="0"/>
              <a:t>voorlichting en instructie volgen</a:t>
            </a:r>
          </a:p>
          <a:p>
            <a:pPr>
              <a:defRPr/>
            </a:pPr>
            <a:r>
              <a:rPr lang="nl-NL" sz="2200" dirty="0"/>
              <a:t>gereedschap (en machines) op de juiste manier gebruiken</a:t>
            </a:r>
          </a:p>
          <a:p>
            <a:pPr>
              <a:defRPr/>
            </a:pPr>
            <a:r>
              <a:rPr lang="nl-NL" sz="2200" dirty="0"/>
              <a:t>melden van gevaar</a:t>
            </a:r>
          </a:p>
          <a:p>
            <a:pPr>
              <a:defRPr/>
            </a:pPr>
            <a:r>
              <a:rPr lang="nl-NL" sz="2200" dirty="0"/>
              <a:t>meewerken aan ongevalsonderzoek </a:t>
            </a:r>
          </a:p>
          <a:p>
            <a:pPr>
              <a:defRPr/>
            </a:pPr>
            <a:endParaRPr lang="en-US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7800" y="179796"/>
            <a:ext cx="8420100" cy="1325563"/>
          </a:xfrm>
        </p:spPr>
        <p:txBody>
          <a:bodyPr anchor="t">
            <a:normAutofit/>
          </a:bodyPr>
          <a:lstStyle/>
          <a:p>
            <a:pPr lvl="0" algn="l">
              <a:defRPr/>
            </a:pPr>
            <a:r>
              <a:rPr lang="nl-NL" sz="3200" b="1" dirty="0"/>
              <a:t>1.4 Taken verantwoordelijkheden &amp; bevoegdheden</a:t>
            </a:r>
            <a:br>
              <a:rPr lang="nl-NL" sz="3200" dirty="0"/>
            </a:br>
            <a:endParaRPr lang="nl-NL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92648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Werkvergunning:</a:t>
            </a:r>
          </a:p>
          <a:p>
            <a:pPr>
              <a:defRPr/>
            </a:pPr>
            <a:r>
              <a:rPr lang="nl-NL" sz="2200" dirty="0"/>
              <a:t>overleg tussen betrokkenen</a:t>
            </a:r>
          </a:p>
          <a:p>
            <a:pPr>
              <a:defRPr/>
            </a:pPr>
            <a:r>
              <a:rPr lang="nl-NL" sz="2200" dirty="0"/>
              <a:t>bindende afspraken</a:t>
            </a:r>
          </a:p>
          <a:p>
            <a:pPr>
              <a:defRPr/>
            </a:pPr>
            <a:r>
              <a:rPr lang="nl-NL" sz="2200" dirty="0"/>
              <a:t>vastleggen van voorwaarden voor uitvoeren van werk</a:t>
            </a:r>
          </a:p>
          <a:p>
            <a:pPr>
              <a:buNone/>
            </a:pPr>
            <a:endParaRPr lang="nl-NL" sz="2200" dirty="0"/>
          </a:p>
          <a:p>
            <a:pPr marL="0" indent="0">
              <a:buNone/>
              <a:defRPr/>
            </a:pPr>
            <a:r>
              <a:rPr lang="nl-NL" sz="2200" dirty="0"/>
              <a:t>Specifieke werkvergunningen zijn:</a:t>
            </a:r>
          </a:p>
          <a:p>
            <a:pPr>
              <a:defRPr/>
            </a:pPr>
            <a:r>
              <a:rPr lang="nl-NL" sz="2200" dirty="0"/>
              <a:t>heetwerkvergunningen</a:t>
            </a:r>
          </a:p>
          <a:p>
            <a:pPr>
              <a:defRPr/>
            </a:pPr>
            <a:r>
              <a:rPr lang="nl-NL" sz="2200" dirty="0"/>
              <a:t>graafvergunningen graven in vervuilde grond</a:t>
            </a:r>
          </a:p>
          <a:p>
            <a:pPr>
              <a:defRPr/>
            </a:pPr>
            <a:r>
              <a:rPr lang="nl-NL" sz="2200" dirty="0"/>
              <a:t>werken aan/bij gevaarlijke stralingsbronnen</a:t>
            </a:r>
          </a:p>
          <a:p>
            <a:pPr>
              <a:defRPr/>
            </a:pPr>
            <a:r>
              <a:rPr lang="nl-NL" sz="2200" dirty="0"/>
              <a:t>verwijderen van asbest</a:t>
            </a:r>
          </a:p>
          <a:p>
            <a:pPr>
              <a:buNone/>
            </a:pPr>
            <a:endParaRPr lang="nl-NL" sz="22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84536"/>
            <a:ext cx="7743825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1.5 Werkvergunningen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727603" y="28453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7485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/>
              <a:t>Onderdelen werkvergunning:</a:t>
            </a:r>
          </a:p>
          <a:p>
            <a:pPr>
              <a:defRPr/>
            </a:pPr>
            <a:r>
              <a:rPr lang="nl-NL" sz="2200" dirty="0"/>
              <a:t>omschrijving van de werkzaamheden</a:t>
            </a:r>
          </a:p>
          <a:p>
            <a:pPr>
              <a:defRPr/>
            </a:pPr>
            <a:r>
              <a:rPr lang="nl-NL" sz="2200" dirty="0"/>
              <a:t>maatregelen door verstrekkende afdeling</a:t>
            </a:r>
          </a:p>
          <a:p>
            <a:pPr>
              <a:defRPr/>
            </a:pPr>
            <a:r>
              <a:rPr lang="nl-NL" sz="2200" dirty="0"/>
              <a:t>maatregelen door houder</a:t>
            </a:r>
          </a:p>
          <a:p>
            <a:pPr>
              <a:defRPr/>
            </a:pPr>
            <a:r>
              <a:rPr lang="nl-NL" sz="2200" dirty="0"/>
              <a:t>bekrachtiging</a:t>
            </a:r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42294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1.5 Werkvergunningen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32776" y="254098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14" y="2996953"/>
            <a:ext cx="3106263" cy="30253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74651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sz="2600" dirty="0"/>
              <a:t>Algemene veiligheidsregels: </a:t>
            </a:r>
          </a:p>
          <a:p>
            <a:r>
              <a:rPr lang="nl-NL" sz="2600" dirty="0"/>
              <a:t>voor gehele organisatie</a:t>
            </a:r>
          </a:p>
          <a:p>
            <a:r>
              <a:rPr lang="nl-NL" sz="2600" dirty="0"/>
              <a:t>duidelijk en eenduidig</a:t>
            </a:r>
          </a:p>
          <a:p>
            <a:pPr>
              <a:buNone/>
            </a:pPr>
            <a:endParaRPr lang="nl-NL" sz="2600" dirty="0"/>
          </a:p>
          <a:p>
            <a:pPr>
              <a:buNone/>
            </a:pPr>
            <a:r>
              <a:rPr lang="nl-NL" sz="2600" dirty="0"/>
              <a:t>Specifieke veiligheidsregels: </a:t>
            </a:r>
          </a:p>
          <a:p>
            <a:r>
              <a:rPr lang="nl-NL" sz="2600" dirty="0"/>
              <a:t>aanvulling op algemene veiligheidsregels</a:t>
            </a:r>
          </a:p>
          <a:p>
            <a:r>
              <a:rPr lang="nl-NL" sz="2600" dirty="0"/>
              <a:t>voor specifieke taken en functies</a:t>
            </a:r>
          </a:p>
          <a:p>
            <a:endParaRPr lang="nl-NL" sz="2600" dirty="0"/>
          </a:p>
          <a:p>
            <a:pPr>
              <a:buNone/>
            </a:pPr>
            <a:r>
              <a:rPr lang="nl-NL" sz="2600" dirty="0"/>
              <a:t>Procedures: </a:t>
            </a:r>
          </a:p>
          <a:p>
            <a:r>
              <a:rPr lang="nl-NL" sz="2600" dirty="0"/>
              <a:t>puntsgewijze beschrijving van taken en werkwijzen</a:t>
            </a:r>
          </a:p>
          <a:p>
            <a:r>
              <a:rPr lang="nl-NL" sz="2600" dirty="0"/>
              <a:t>belangrijk onderdeel bij veiligheidsinstructies op de werkvloer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49088"/>
            <a:ext cx="7867650" cy="1325563"/>
          </a:xfrm>
        </p:spPr>
        <p:txBody>
          <a:bodyPr>
            <a:normAutofit/>
          </a:bodyPr>
          <a:lstStyle/>
          <a:p>
            <a:pPr algn="l"/>
            <a:r>
              <a:rPr lang="nl-NL" sz="3200" b="1" dirty="0"/>
              <a:t>1.6 Richtlijnen voor algemene en </a:t>
            </a:r>
            <a:br>
              <a:rPr lang="nl-NL" sz="3200" b="1" dirty="0"/>
            </a:br>
            <a:r>
              <a:rPr lang="nl-NL" sz="3200" b="1" dirty="0"/>
              <a:t>      specifieke veiligheidsmaatregelen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480376" y="28453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2" name="Rechthoek 1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388544"/>
            <a:ext cx="10515600" cy="46122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3100" dirty="0"/>
              <a:t>VCA**	algemene goedkeuring </a:t>
            </a:r>
          </a:p>
          <a:p>
            <a:pPr marL="0" indent="0">
              <a:buNone/>
            </a:pPr>
            <a:r>
              <a:rPr lang="nl-NL" sz="3100" dirty="0"/>
              <a:t>	(voor bedrijven met 35 of meer medewerkers en hoofdaannemers)</a:t>
            </a:r>
          </a:p>
          <a:p>
            <a:pPr marL="0" indent="0">
              <a:buNone/>
            </a:pPr>
            <a:r>
              <a:rPr lang="nl-NL" sz="3100" dirty="0"/>
              <a:t>VCA*	beperkte goedkeuring </a:t>
            </a:r>
          </a:p>
          <a:p>
            <a:pPr marL="0" indent="0">
              <a:buNone/>
            </a:pPr>
            <a:r>
              <a:rPr lang="nl-NL" sz="3100" dirty="0"/>
              <a:t>	(voor bedrijven met minder dan 35 werknemers)</a:t>
            </a:r>
          </a:p>
          <a:p>
            <a:pPr marL="0" indent="0">
              <a:buNone/>
            </a:pPr>
            <a:endParaRPr lang="nl-NL" sz="3100" dirty="0"/>
          </a:p>
          <a:p>
            <a:pPr marL="0" indent="0">
              <a:buNone/>
            </a:pPr>
            <a:r>
              <a:rPr lang="nl-NL" sz="3100" dirty="0"/>
              <a:t>VCA 	petrochemie  aanvullende eisen op VCA**</a:t>
            </a:r>
          </a:p>
          <a:p>
            <a:pPr marL="0" indent="0">
              <a:buNone/>
            </a:pPr>
            <a:r>
              <a:rPr lang="nl-NL" sz="3100" dirty="0"/>
              <a:t>	(voor bedrijven, die risicovolle werkzaamheden in de petrochemische industrie                 	uitvoeren)</a:t>
            </a:r>
          </a:p>
          <a:p>
            <a:pPr marL="0" indent="0">
              <a:buNone/>
            </a:pPr>
            <a:endParaRPr lang="nl-NL" sz="3100" dirty="0"/>
          </a:p>
          <a:p>
            <a:pPr marL="0" indent="0">
              <a:buNone/>
            </a:pPr>
            <a:r>
              <a:rPr lang="nl-NL" sz="3100" dirty="0"/>
              <a:t>VCU	goedkeuring voor detachering- en uitzendbureaus</a:t>
            </a:r>
          </a:p>
          <a:p>
            <a:pPr marL="0" indent="0">
              <a:buNone/>
            </a:pPr>
            <a:endParaRPr lang="nl-NL" sz="3100" dirty="0"/>
          </a:p>
          <a:p>
            <a:pPr marL="0" indent="0">
              <a:buNone/>
            </a:pPr>
            <a:r>
              <a:rPr lang="nl-NL" sz="3100" dirty="0"/>
              <a:t>VCO	voor opdrachtgevers van VCA-/VCU gecertificeerde bedrijven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676400" y="30237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1.7 VCA en certificeren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9480376" y="302372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270151"/>
            <a:ext cx="10515600" cy="47655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2200" b="1" dirty="0"/>
              <a:t>Inlener</a:t>
            </a:r>
            <a:r>
              <a:rPr lang="nl-NL" sz="2200" dirty="0"/>
              <a:t>: </a:t>
            </a:r>
          </a:p>
          <a:p>
            <a:r>
              <a:rPr lang="nl-NL" sz="2600" dirty="0"/>
              <a:t>Verantwoordelijkheden</a:t>
            </a:r>
          </a:p>
          <a:p>
            <a:r>
              <a:rPr lang="nl-NL" sz="2600" dirty="0"/>
              <a:t>Informatievoorziening</a:t>
            </a:r>
          </a:p>
          <a:p>
            <a:r>
              <a:rPr lang="nl-NL" sz="2600" dirty="0"/>
              <a:t>Risico-inventarisatie</a:t>
            </a:r>
          </a:p>
          <a:p>
            <a:pPr marL="0" indent="0">
              <a:buNone/>
            </a:pPr>
            <a:r>
              <a:rPr lang="nl-NL" sz="2600" b="1" dirty="0"/>
              <a:t>Doorgeleidingsplicht:</a:t>
            </a:r>
          </a:p>
          <a:p>
            <a:r>
              <a:rPr lang="nl-NL" sz="2600" dirty="0"/>
              <a:t>Instructie en voorlichting</a:t>
            </a:r>
          </a:p>
          <a:p>
            <a:r>
              <a:rPr lang="nl-NL" sz="2600" dirty="0"/>
              <a:t>Aandachtspunten bij aanvraag inlener</a:t>
            </a:r>
          </a:p>
          <a:p>
            <a:r>
              <a:rPr lang="nl-NL" sz="2600" dirty="0"/>
              <a:t>Aandachtspunten bij selectie</a:t>
            </a:r>
          </a:p>
          <a:p>
            <a:pPr marL="0" indent="0">
              <a:buNone/>
            </a:pPr>
            <a:r>
              <a:rPr lang="nl-NL" sz="2600" b="1" dirty="0"/>
              <a:t>Dossier uitzendkracht:</a:t>
            </a:r>
          </a:p>
          <a:p>
            <a:r>
              <a:rPr lang="nl-NL" sz="2600" dirty="0"/>
              <a:t>Wat moet aanwezig zijn in het dossier</a:t>
            </a:r>
          </a:p>
          <a:p>
            <a:pPr marL="0" indent="0">
              <a:buNone/>
            </a:pPr>
            <a:r>
              <a:rPr lang="nl-NL" sz="2600" b="1" dirty="0"/>
              <a:t>Evaluatie:</a:t>
            </a:r>
          </a:p>
          <a:p>
            <a:r>
              <a:rPr lang="nl-NL" sz="2600" dirty="0"/>
              <a:t>Met inlener</a:t>
            </a:r>
          </a:p>
          <a:p>
            <a:r>
              <a:rPr lang="nl-NL" sz="2600" dirty="0"/>
              <a:t>Met uitzendkracht</a:t>
            </a:r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159567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1.8 Taken en verantwoordelijkheden inlener en uitzendorganisatie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9698816" y="225339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47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75235"/>
            <a:ext cx="10515600" cy="498269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200" b="1" dirty="0"/>
              <a:t>Veilig gedrag is:</a:t>
            </a:r>
          </a:p>
          <a:p>
            <a:pPr marL="0" indent="0">
              <a:buNone/>
              <a:defRPr/>
            </a:pPr>
            <a:r>
              <a:rPr lang="nl-NL" sz="2200" dirty="0"/>
              <a:t>Je zodanig gedragen dat je jezelf en anderen niet in gevaar brengt.</a:t>
            </a:r>
          </a:p>
          <a:p>
            <a:pPr marL="0" indent="0">
              <a:buNone/>
              <a:defRPr/>
            </a:pPr>
            <a:r>
              <a:rPr lang="nl-NL" sz="2200" b="1" dirty="0"/>
              <a:t>Dat bereik je door: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je aan de veiligheidsvoorschriften te houden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aanwijzingen en instructies op te volgen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onveilige handelingen stoppen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onveilige situaties opheffen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onveilig gedrag: persoon aanspreken of melden aan leidinggevende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/>
              <a:t>orde en netheid op de werkplek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2581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2.1 Veilig werken en gedrag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9673416" y="12581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069505"/>
            <a:ext cx="10515600" cy="510651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200" dirty="0"/>
              <a:t>Voorlichting en instructie:</a:t>
            </a:r>
          </a:p>
          <a:p>
            <a:r>
              <a:rPr lang="nl-NL" sz="2200" dirty="0"/>
              <a:t>introductie nieuwe medewerkers</a:t>
            </a:r>
          </a:p>
          <a:p>
            <a:r>
              <a:rPr lang="nl-NL" sz="2200" dirty="0"/>
              <a:t>start werk, kick </a:t>
            </a:r>
            <a:r>
              <a:rPr lang="nl-NL" sz="2200" dirty="0" err="1"/>
              <a:t>off</a:t>
            </a:r>
            <a:r>
              <a:rPr lang="nl-NL" sz="2200" dirty="0"/>
              <a:t> meeting </a:t>
            </a:r>
          </a:p>
          <a:p>
            <a:pPr>
              <a:lnSpc>
                <a:spcPct val="150000"/>
              </a:lnSpc>
            </a:pPr>
            <a:r>
              <a:rPr lang="nl-NL" sz="2200" dirty="0" err="1"/>
              <a:t>toolboxmeeting</a:t>
            </a:r>
            <a:r>
              <a:rPr lang="nl-NL" sz="2200" dirty="0"/>
              <a:t>: k</a:t>
            </a:r>
            <a:r>
              <a:rPr lang="nl-NL" sz="2200" dirty="0">
                <a:ea typeface="ＭＳ Ｐゴシック" charset="0"/>
              </a:rPr>
              <a:t>orte vergadering over veiligheid in informele sfeer</a:t>
            </a:r>
          </a:p>
          <a:p>
            <a:pPr>
              <a:lnSpc>
                <a:spcPct val="150000"/>
              </a:lnSpc>
              <a:buNone/>
            </a:pPr>
            <a:r>
              <a:rPr lang="nl-NL" sz="2200" dirty="0">
                <a:ea typeface="ＭＳ Ｐゴシック" charset="0"/>
              </a:rPr>
              <a:t>VGM-bijeenkomst: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overleg met medewerkers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motiveren van medewerkers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Aandachtspunten voor een goede </a:t>
            </a:r>
            <a:r>
              <a:rPr lang="nl-NL" sz="2200" dirty="0" err="1">
                <a:ea typeface="ＭＳ Ｐゴシック" charset="0"/>
              </a:rPr>
              <a:t>VGM-bijeenkomst</a:t>
            </a:r>
            <a:r>
              <a:rPr lang="nl-NL" sz="2200" dirty="0">
                <a:ea typeface="ＭＳ Ｐゴシック" charset="0"/>
              </a:rPr>
              <a:t>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duidelijke vastgelegde afspraken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toets of de boodschappen zijn begrepen</a:t>
            </a: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0672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2.2 Overleg en voorlichting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53096" y="230617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92647"/>
            <a:ext cx="10515600" cy="484145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Veiligheidsobservatieronde: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door leidinggevenden (objectief)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gericht op: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onveilige handelingen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onveilige situaties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verhogen veiligheidsbewustzijn groep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leidinggevenden komen op werkplek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krijgen inzicht in de werkplek en medewerkers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Maak een jaarplan voor observatieronden en werkplekinspecties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2.3 Werkplekinspectie en observatieronden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83576" y="236587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1182819"/>
            <a:ext cx="10515600" cy="44923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1800" b="1" dirty="0"/>
              <a:t>Gebruik PowerPoint:</a:t>
            </a:r>
          </a:p>
          <a:p>
            <a:r>
              <a:rPr lang="nl-NL" sz="1800" dirty="0"/>
              <a:t>Deze presentatie is voor de opleidingen: B-VCA, VOL-VCA en VIL-VCU;</a:t>
            </a:r>
          </a:p>
          <a:p>
            <a:r>
              <a:rPr lang="nl-NL" sz="1800" dirty="0"/>
              <a:t>De volgorde van de sheets loopt gelijk met de VCA boeken van PBNA;</a:t>
            </a:r>
          </a:p>
          <a:p>
            <a:r>
              <a:rPr lang="nl-NL" sz="1800" dirty="0"/>
              <a:t>Alle sheets </a:t>
            </a:r>
            <a:r>
              <a:rPr lang="nl-NL" sz="1800" u="sng" dirty="0"/>
              <a:t>zonder groene rand</a:t>
            </a:r>
            <a:r>
              <a:rPr lang="nl-NL" sz="1800" dirty="0"/>
              <a:t> zijn voor </a:t>
            </a:r>
            <a:r>
              <a:rPr lang="nl-NL" sz="1800" u="sng" dirty="0"/>
              <a:t>alle VCA opleidingen</a:t>
            </a:r>
            <a:r>
              <a:rPr lang="nl-NL" sz="1800" dirty="0"/>
              <a:t>: B-VCA, VOL-VCA en VIL-VCU;</a:t>
            </a:r>
          </a:p>
          <a:p>
            <a:r>
              <a:rPr lang="nl-NL" sz="1800" dirty="0"/>
              <a:t>De sheets </a:t>
            </a:r>
            <a:r>
              <a:rPr lang="nl-NL" sz="1800" u="sng" dirty="0"/>
              <a:t>met groene rand</a:t>
            </a:r>
            <a:r>
              <a:rPr lang="nl-NL" sz="1800" dirty="0"/>
              <a:t> zijn </a:t>
            </a:r>
            <a:r>
              <a:rPr lang="nl-NL" sz="1800" u="sng" dirty="0"/>
              <a:t>alleen bestemd </a:t>
            </a:r>
            <a:r>
              <a:rPr lang="nl-NL" sz="1800" dirty="0"/>
              <a:t>voor </a:t>
            </a:r>
            <a:r>
              <a:rPr lang="nl-NL" sz="1800" u="sng" dirty="0"/>
              <a:t>VOL-VCA en VIL-VCU</a:t>
            </a:r>
            <a:r>
              <a:rPr lang="nl-NL" sz="1800" dirty="0"/>
              <a:t>.</a:t>
            </a:r>
          </a:p>
          <a:p>
            <a:pPr>
              <a:buNone/>
            </a:pPr>
            <a:r>
              <a:rPr lang="nl-NL" sz="1800" b="1" dirty="0"/>
              <a:t>Online proefexamen </a:t>
            </a:r>
            <a:r>
              <a:rPr lang="nl-NL" sz="1800" dirty="0"/>
              <a:t>via </a:t>
            </a:r>
            <a:r>
              <a:rPr lang="nl-NL" sz="1800" dirty="0">
                <a:hlinkClick r:id="rId2"/>
              </a:rPr>
              <a:t>www.vca-proefexamens.nl</a:t>
            </a:r>
            <a:r>
              <a:rPr lang="nl-NL" sz="1800" dirty="0"/>
              <a:t>:</a:t>
            </a:r>
          </a:p>
          <a:p>
            <a:r>
              <a:rPr lang="nl-NL" sz="1800" dirty="0"/>
              <a:t>Deze proefexamens zijn door PBNA ontwikkeld en representatief voor het echte VCA-examen;</a:t>
            </a:r>
          </a:p>
          <a:p>
            <a:r>
              <a:rPr lang="nl-NL" sz="1800" dirty="0"/>
              <a:t>De lay-out en de soort vragen zijn vergelijkbaar, maar het zijn GEEN echte VCA examenvragen;</a:t>
            </a:r>
          </a:p>
          <a:p>
            <a:r>
              <a:rPr lang="nl-NL" sz="1800" dirty="0"/>
              <a:t>Deze proefexamens zijn in het Nederlands, Engels en Pools beschikbaar;</a:t>
            </a:r>
          </a:p>
          <a:p>
            <a:r>
              <a:rPr lang="nl-NL" sz="1800" dirty="0"/>
              <a:t>Na het proefexamen wordt een studie advies op thema niveau verstrekt.</a:t>
            </a:r>
          </a:p>
          <a:p>
            <a:pPr>
              <a:buNone/>
            </a:pPr>
            <a:r>
              <a:rPr lang="nl-NL" sz="1800" dirty="0"/>
              <a:t>Voorbereiding voor het examen:</a:t>
            </a:r>
          </a:p>
          <a:p>
            <a:r>
              <a:rPr lang="nl-NL" sz="1800" dirty="0"/>
              <a:t>Wilt u tijdens de training melden dat iedere kandidaat een geldig ID-bewijs meeneemt naar het examen?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5204"/>
            <a:ext cx="10515600" cy="1137615"/>
          </a:xfrm>
        </p:spPr>
        <p:txBody>
          <a:bodyPr>
            <a:normAutofit/>
          </a:bodyPr>
          <a:lstStyle/>
          <a:p>
            <a:r>
              <a:rPr lang="nl-NL" sz="3200" b="1" dirty="0"/>
              <a:t>Informatie voor de docent</a:t>
            </a:r>
          </a:p>
        </p:txBody>
      </p:sp>
      <p:sp>
        <p:nvSpPr>
          <p:cNvPr id="10" name="Rechthoek 9"/>
          <p:cNvSpPr/>
          <p:nvPr/>
        </p:nvSpPr>
        <p:spPr>
          <a:xfrm>
            <a:off x="1524000" y="6597352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00" dirty="0">
                <a:latin typeface="Arial Narrow" panose="020B0606020202030204" pitchFamily="34" charset="0"/>
              </a:rPr>
              <a:t>© PBNA. </a:t>
            </a:r>
            <a:r>
              <a:rPr lang="nl-NL" sz="800" dirty="0">
                <a:latin typeface="Arial Narrow" panose="020B0606020202030204" pitchFamily="34" charset="0"/>
              </a:rPr>
              <a:t>Niets uit deze presentatie mag worden verveelvoudigd of openbaar gemaakt, zonder voorafgaande schriftelijke toestemming van PBNA.  </a:t>
            </a:r>
            <a:endParaRPr lang="nl-NL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7399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Veilig werken en mentaliteit van de uitzendkracht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Met betrekking tot veilig werken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Met betrekking tot mentaliteit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Doorgeleidingsplicht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Bovenstaande informatie wordt veelal vastgelegd in een zogenaamd Arbo-document of V&amp;G-document. Hierin staan relevante zaken over arbeidsomstandigheden.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3357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2.4 Veilig gedrag van uitzendkrachten bevorderen</a:t>
            </a:r>
            <a:endParaRPr lang="nl-NL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740726" y="233573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675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340069" y="841109"/>
            <a:ext cx="10515600" cy="5034173"/>
          </a:xfrm>
        </p:spPr>
        <p:txBody>
          <a:bodyPr>
            <a:noAutofit/>
          </a:bodyPr>
          <a:lstStyle/>
          <a:p>
            <a:pPr marL="355600" indent="-355600">
              <a:lnSpc>
                <a:spcPct val="110000"/>
              </a:lnSpc>
              <a:buNone/>
              <a:defRPr/>
            </a:pPr>
            <a:r>
              <a:rPr lang="nl-NL" sz="2200" dirty="0"/>
              <a:t>Bronnen van gevaar: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het soort werk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kennis en ervaring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de werkplek zelf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het welzijn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de mentaliteit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nl-NL" sz="2200" dirty="0"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nl-NL" sz="2200" dirty="0"/>
              <a:t>Risico’s beperken door voorkomen van: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nl-NL" sz="2200" dirty="0"/>
              <a:t>   onveilige handelingen 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nl-NL" sz="2200" dirty="0"/>
              <a:t>   onveilige situaties			RISICO = KANS x EFFECT</a:t>
            </a:r>
          </a:p>
          <a:p>
            <a:pPr marL="0" indent="0">
              <a:lnSpc>
                <a:spcPct val="110000"/>
              </a:lnSpc>
              <a:defRPr/>
            </a:pPr>
            <a:endParaRPr lang="nl-NL" sz="2200" dirty="0"/>
          </a:p>
          <a:p>
            <a:pPr marL="0" indent="0">
              <a:lnSpc>
                <a:spcPct val="110000"/>
              </a:lnSpc>
              <a:buNone/>
              <a:defRPr/>
            </a:pPr>
            <a:endParaRPr lang="nl-NL" sz="2200" dirty="0"/>
          </a:p>
          <a:p>
            <a:pPr marL="0" indent="0">
              <a:defRPr/>
            </a:pPr>
            <a:endParaRPr lang="nl-NL" sz="2200" dirty="0"/>
          </a:p>
          <a:p>
            <a:pPr marL="0" indent="0">
              <a:defRPr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17832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3.1 Gevaren en risico’s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00020" y="1733575"/>
            <a:ext cx="2332038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714056" y="130378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0731" y="1182227"/>
            <a:ext cx="10515600" cy="487173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Ongevallen/incidenten voorkomen door:</a:t>
            </a:r>
            <a:endParaRPr lang="en-US" sz="2200" dirty="0">
              <a:ea typeface="ＭＳ Ｐゴシック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2200" dirty="0" err="1">
                <a:ea typeface="ＭＳ Ｐゴシック" charset="0"/>
              </a:rPr>
              <a:t>Voorkomen</a:t>
            </a:r>
            <a:r>
              <a:rPr lang="en-US" sz="2200" dirty="0">
                <a:ea typeface="ＭＳ Ｐゴシック" charset="0"/>
              </a:rPr>
              <a:t> van </a:t>
            </a:r>
            <a:r>
              <a:rPr lang="nl-NL" sz="2200" dirty="0">
                <a:ea typeface="ＭＳ Ｐゴシック" charset="0"/>
              </a:rPr>
              <a:t>onveilige</a:t>
            </a:r>
            <a:r>
              <a:rPr lang="en-US" sz="2200" dirty="0">
                <a:ea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</a:rPr>
              <a:t>handelingen</a:t>
            </a:r>
            <a:endParaRPr lang="en-US" sz="2200" dirty="0">
              <a:ea typeface="ＭＳ Ｐゴシック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2200" dirty="0" err="1">
                <a:ea typeface="ＭＳ Ｐゴシック" charset="0"/>
              </a:rPr>
              <a:t>Voorkomen</a:t>
            </a:r>
            <a:r>
              <a:rPr lang="en-US" sz="2200" dirty="0">
                <a:ea typeface="ＭＳ Ｐゴシック" charset="0"/>
              </a:rPr>
              <a:t> van </a:t>
            </a:r>
            <a:r>
              <a:rPr lang="en-US" sz="2200" dirty="0" err="1">
                <a:ea typeface="ＭＳ Ｐゴシック" charset="0"/>
              </a:rPr>
              <a:t>onveilige</a:t>
            </a:r>
            <a:r>
              <a:rPr lang="en-US" sz="2200" dirty="0">
                <a:ea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</a:rPr>
              <a:t>situaties</a:t>
            </a:r>
            <a:endParaRPr lang="en-US" sz="2200" dirty="0">
              <a:ea typeface="ＭＳ Ｐゴシック" charset="0"/>
            </a:endParaRPr>
          </a:p>
          <a:p>
            <a:pPr>
              <a:lnSpc>
                <a:spcPct val="110000"/>
              </a:lnSpc>
              <a:defRPr/>
            </a:pPr>
            <a:endParaRPr lang="en-US" sz="2200" dirty="0">
              <a:ea typeface="ＭＳ Ｐゴシック" charset="0"/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n-US" sz="2200" dirty="0" err="1">
                <a:ea typeface="ＭＳ Ｐゴシック" charset="0"/>
              </a:rPr>
              <a:t>Maatregelen</a:t>
            </a:r>
            <a:r>
              <a:rPr lang="en-US" sz="2200" dirty="0">
                <a:ea typeface="ＭＳ Ｐゴシック" charset="0"/>
              </a:rPr>
              <a:t>:</a:t>
            </a:r>
          </a:p>
          <a:p>
            <a:pPr>
              <a:lnSpc>
                <a:spcPct val="110000"/>
              </a:lnSpc>
              <a:defRPr/>
            </a:pPr>
            <a:r>
              <a:rPr lang="en-US" sz="2200" dirty="0" err="1">
                <a:ea typeface="ＭＳ Ｐゴシック" charset="0"/>
              </a:rPr>
              <a:t>taak</a:t>
            </a:r>
            <a:r>
              <a:rPr lang="en-US" sz="2200" dirty="0">
                <a:ea typeface="ＭＳ Ｐゴシック" charset="0"/>
              </a:rPr>
              <a:t>- of </a:t>
            </a:r>
            <a:r>
              <a:rPr lang="en-US" sz="2200" dirty="0" err="1">
                <a:ea typeface="ＭＳ Ｐゴシック" charset="0"/>
              </a:rPr>
              <a:t>werkomschrijving</a:t>
            </a:r>
            <a:endParaRPr lang="en-US" sz="2200" dirty="0">
              <a:ea typeface="ＭＳ Ｐゴシック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2200" dirty="0" err="1">
                <a:ea typeface="ＭＳ Ｐゴシック" charset="0"/>
              </a:rPr>
              <a:t>toezicht</a:t>
            </a:r>
            <a:r>
              <a:rPr lang="en-US" sz="2200" dirty="0">
                <a:ea typeface="ＭＳ Ｐゴシック" charset="0"/>
              </a:rPr>
              <a:t>, </a:t>
            </a:r>
            <a:r>
              <a:rPr lang="en-US" sz="2200" dirty="0" err="1">
                <a:ea typeface="ＭＳ Ｐゴシック" charset="0"/>
              </a:rPr>
              <a:t>instructie</a:t>
            </a:r>
            <a:r>
              <a:rPr lang="en-US" sz="2200" dirty="0">
                <a:ea typeface="ＭＳ Ｐゴシック" charset="0"/>
              </a:rPr>
              <a:t> en </a:t>
            </a:r>
            <a:r>
              <a:rPr lang="en-US" sz="2200" dirty="0" err="1">
                <a:ea typeface="ＭＳ Ｐゴシック" charset="0"/>
              </a:rPr>
              <a:t>voorlichting</a:t>
            </a:r>
            <a:endParaRPr lang="en-US" sz="2200" dirty="0">
              <a:ea typeface="ＭＳ Ｐゴシック" charset="0"/>
            </a:endParaRPr>
          </a:p>
          <a:p>
            <a:pPr>
              <a:lnSpc>
                <a:spcPct val="110000"/>
              </a:lnSpc>
              <a:buNone/>
              <a:defRPr/>
            </a:pPr>
            <a:endParaRPr lang="en-US" sz="2200" dirty="0">
              <a:ea typeface="ＭＳ Ｐゴシック" charset="0"/>
            </a:endParaRPr>
          </a:p>
          <a:p>
            <a:pPr>
              <a:lnSpc>
                <a:spcPct val="110000"/>
              </a:lnSpc>
              <a:buNone/>
              <a:defRPr/>
            </a:pPr>
            <a:r>
              <a:rPr lang="en-US" sz="2200" dirty="0" err="1">
                <a:ea typeface="ＭＳ Ｐゴシック" charset="0"/>
              </a:rPr>
              <a:t>Preventief</a:t>
            </a:r>
            <a:r>
              <a:rPr lang="en-US" sz="2200" dirty="0">
                <a:ea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</a:rPr>
              <a:t>veiligheidsbeleid</a:t>
            </a:r>
            <a:r>
              <a:rPr lang="en-US" sz="2200" dirty="0">
                <a:ea typeface="ＭＳ Ｐゴシック" charset="0"/>
              </a:rPr>
              <a:t>: </a:t>
            </a:r>
            <a:r>
              <a:rPr lang="en-US" sz="2200" dirty="0" err="1">
                <a:ea typeface="ＭＳ Ｐゴシック" charset="0"/>
              </a:rPr>
              <a:t>techniek</a:t>
            </a:r>
            <a:r>
              <a:rPr lang="en-US" sz="2200" dirty="0">
                <a:ea typeface="ＭＳ Ｐゴシック" charset="0"/>
              </a:rPr>
              <a:t>, </a:t>
            </a:r>
            <a:r>
              <a:rPr lang="en-US" sz="2200" dirty="0" err="1">
                <a:ea typeface="ＭＳ Ｐゴシック" charset="0"/>
              </a:rPr>
              <a:t>organisatie</a:t>
            </a:r>
            <a:r>
              <a:rPr lang="en-US" sz="2200" dirty="0">
                <a:ea typeface="ＭＳ Ｐゴシック" charset="0"/>
              </a:rPr>
              <a:t>,</a:t>
            </a:r>
          </a:p>
          <a:p>
            <a:pPr>
              <a:lnSpc>
                <a:spcPct val="110000"/>
              </a:lnSpc>
              <a:buNone/>
              <a:defRPr/>
            </a:pPr>
            <a:r>
              <a:rPr lang="en-US" sz="2200" dirty="0" err="1">
                <a:ea typeface="ＭＳ Ｐゴシック" charset="0"/>
              </a:rPr>
              <a:t>mens</a:t>
            </a:r>
            <a:r>
              <a:rPr lang="en-US" sz="2200" dirty="0">
                <a:ea typeface="ＭＳ Ｐゴシック" charset="0"/>
              </a:rPr>
              <a:t> en </a:t>
            </a:r>
            <a:r>
              <a:rPr lang="en-US" sz="2200" dirty="0" err="1">
                <a:ea typeface="ＭＳ Ｐゴシック" charset="0"/>
              </a:rPr>
              <a:t>omgeving</a:t>
            </a:r>
            <a:endParaRPr lang="en-US" sz="2200" dirty="0">
              <a:ea typeface="ＭＳ Ｐゴシック" charset="0"/>
            </a:endParaRPr>
          </a:p>
          <a:p>
            <a:pPr>
              <a:lnSpc>
                <a:spcPct val="110000"/>
              </a:lnSpc>
              <a:defRPr/>
            </a:pPr>
            <a:endParaRPr lang="en-US" sz="2200" dirty="0">
              <a:ea typeface="ＭＳ Ｐゴシック" charset="0"/>
            </a:endParaRPr>
          </a:p>
          <a:p>
            <a:pPr>
              <a:lnSpc>
                <a:spcPct val="110000"/>
              </a:lnSpc>
              <a:defRPr/>
            </a:pPr>
            <a:endParaRPr lang="en-US" sz="2200" dirty="0"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33573"/>
            <a:ext cx="10515600" cy="1325563"/>
          </a:xfrm>
        </p:spPr>
        <p:txBody>
          <a:bodyPr anchor="t">
            <a:noAutofit/>
          </a:bodyPr>
          <a:lstStyle/>
          <a:p>
            <a:pPr algn="l"/>
            <a:r>
              <a:rPr lang="nl-NL" sz="3200" b="1" dirty="0"/>
              <a:t>3.2 Voorkomen van ongevallen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24192" y="1916833"/>
            <a:ext cx="24955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725930" y="15163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524000" y="177127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/>
              <a:t>Taak Risico Analyse  </a:t>
            </a:r>
            <a:r>
              <a:rPr lang="nl-NL" sz="2200" dirty="0">
                <a:sym typeface="Wingdings" pitchFamily="2" charset="2"/>
              </a:rPr>
              <a:t></a:t>
            </a:r>
            <a:r>
              <a:rPr lang="nl-NL" sz="2200" dirty="0"/>
              <a:t> RI&amp;E op projectniveau</a:t>
            </a:r>
          </a:p>
          <a:p>
            <a:pPr marL="0" lvl="1" indent="0">
              <a:buNone/>
              <a:defRPr/>
            </a:pPr>
            <a:r>
              <a:rPr lang="nl-NL" sz="2200" dirty="0"/>
              <a:t>bij uitvoering van risicovolle taken of bij werken in risicovolle omgeving: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start werkvoorbereiding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analyse van de gevaren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vaststellen maatregelen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marL="0" indent="0">
              <a:defRPr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6512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3.3 TRA en LMRA</a:t>
            </a:r>
            <a:r>
              <a:rPr lang="nl-NL" sz="3200" dirty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05551" y="2676837"/>
            <a:ext cx="5748264" cy="352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764856" y="15074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63610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925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/>
              <a:t>Een LMRA of Start Werk Analyse:</a:t>
            </a:r>
          </a:p>
          <a:p>
            <a:pPr marL="355600" indent="-355600">
              <a:defRPr/>
            </a:pPr>
            <a:r>
              <a:rPr lang="nl-NL" sz="2200" dirty="0"/>
              <a:t>uitvoeren voor je echt aan het werk gaat</a:t>
            </a:r>
          </a:p>
          <a:p>
            <a:pPr marL="355600" indent="-355600">
              <a:defRPr/>
            </a:pPr>
            <a:r>
              <a:rPr lang="nl-NL" sz="2200" dirty="0"/>
              <a:t>korte risico controle en </a:t>
            </a:r>
            <a:r>
              <a:rPr lang="ja-JP" altLang="nl-NL" sz="2200" dirty="0"/>
              <a:t>“</a:t>
            </a:r>
            <a:r>
              <a:rPr lang="nl-NL" altLang="ja-JP" sz="2200" dirty="0"/>
              <a:t>zelf check</a:t>
            </a:r>
            <a:r>
              <a:rPr lang="ja-JP" altLang="nl-NL" sz="2200" dirty="0"/>
              <a:t>”</a:t>
            </a:r>
            <a:endParaRPr lang="nl-NL" altLang="ja-JP" sz="2200" dirty="0"/>
          </a:p>
          <a:p>
            <a:pPr marL="355600" indent="-355600">
              <a:defRPr/>
            </a:pPr>
            <a:r>
              <a:rPr lang="nl-NL" sz="2200" dirty="0"/>
              <a:t>eerst denken dan pas doen</a:t>
            </a:r>
          </a:p>
          <a:p>
            <a:pPr marL="355600" indent="-355600">
              <a:defRPr/>
            </a:pPr>
            <a:endParaRPr lang="nl-NL" sz="2200" dirty="0"/>
          </a:p>
          <a:p>
            <a:pPr marL="355600" indent="-355600">
              <a:defRPr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8354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3.3 TRA en LMRA</a:t>
            </a:r>
            <a:r>
              <a:rPr lang="nl-NL" sz="3200" dirty="0"/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0" y="2501696"/>
            <a:ext cx="4787767" cy="388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fgeronde rechthoek 6"/>
          <p:cNvSpPr/>
          <p:nvPr/>
        </p:nvSpPr>
        <p:spPr>
          <a:xfrm>
            <a:off x="9705207" y="216168"/>
            <a:ext cx="1178560" cy="9268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31970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97708"/>
            <a:ext cx="10515600" cy="4351338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Rol leidinggevende belangrijk voor de veiligheid: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toezicht houden, werkplekinspecties en veiligheidsronden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organiseren van overleg, instructie en voorlichting</a:t>
            </a:r>
          </a:p>
          <a:p>
            <a:pPr marL="0" indent="0"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Veiligheid bevorderen door goede motivatie: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Beoordeel objectief en geef uw mening aan betreffende persoon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Laat iemand in zijn waarde als mens/vakman bij correctie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Vertel niet alleen hoe maar ook waarom </a:t>
            </a:r>
          </a:p>
          <a:p>
            <a:pPr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Leidinggevende heeft voorbeeldfunctie</a:t>
            </a:r>
          </a:p>
          <a:p>
            <a:pPr>
              <a:defRPr/>
            </a:pPr>
            <a:endParaRPr lang="nl-NL" sz="2000" dirty="0">
              <a:ea typeface="ＭＳ Ｐゴシック" charset="0"/>
            </a:endParaRPr>
          </a:p>
          <a:p>
            <a:endParaRPr lang="nl-NL" sz="20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8453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3.4 Preventie en de rol van de leidinggevende	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9622616" y="28453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070793"/>
            <a:ext cx="10515600" cy="4716413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nl-NL" sz="2200" dirty="0"/>
              <a:t>Risico-inventarisatie en Evaluatie (RI&amp;E)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verplicht voor alle bedrijven met (ingeleend) personeel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inventarisatie van gevaren bij het werk en de kans op negatieve effecten</a:t>
            </a:r>
          </a:p>
          <a:p>
            <a:pPr marL="355600" indent="-355600">
              <a:lnSpc>
                <a:spcPct val="110000"/>
              </a:lnSpc>
              <a:defRPr/>
            </a:pPr>
            <a:r>
              <a:rPr lang="nl-NL" sz="2200" dirty="0"/>
              <a:t>actieve rol leidinggevende bij opstellen RI&amp;E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nl-NL" sz="2200" dirty="0"/>
          </a:p>
          <a:p>
            <a:pPr marL="355600" indent="-355600">
              <a:lnSpc>
                <a:spcPct val="110000"/>
              </a:lnSpc>
              <a:buNone/>
              <a:defRPr/>
            </a:pPr>
            <a:r>
              <a:rPr lang="nl-NL" sz="2200" dirty="0"/>
              <a:t>Evaluatie en plan van aanpak (V&amp;G- jaarplan)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concrete preventieve maatregelen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middelen (organisatorisch, financieel)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verantwoordelijken en termijn voor uitvoering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nl-NL" sz="2200" dirty="0"/>
          </a:p>
          <a:p>
            <a:pPr lvl="1">
              <a:lnSpc>
                <a:spcPct val="110000"/>
              </a:lnSpc>
              <a:buNone/>
              <a:defRPr/>
            </a:pPr>
            <a:r>
              <a:rPr lang="nl-NL" sz="2200" b="1" dirty="0"/>
              <a:t>RI&amp;E en V&amp;G jaarplan: regelmatig bijstellen</a:t>
            </a:r>
            <a:endParaRPr lang="nl-NL" sz="22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22617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3.5 RI&amp;E, V&amp;G-jaarplan en plan van aanpak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9642936" y="226172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00200" y="155135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200" dirty="0"/>
              <a:t>Gevaar voor:</a:t>
            </a:r>
          </a:p>
          <a:p>
            <a:r>
              <a:rPr lang="nl-NL" sz="2200" dirty="0"/>
              <a:t>vallen</a:t>
            </a:r>
          </a:p>
          <a:p>
            <a:r>
              <a:rPr lang="nl-NL" sz="2200" dirty="0"/>
              <a:t>uitglijden</a:t>
            </a:r>
          </a:p>
          <a:p>
            <a:r>
              <a:rPr lang="nl-NL" sz="2200" dirty="0"/>
              <a:t>verstappen</a:t>
            </a:r>
          </a:p>
          <a:p>
            <a:r>
              <a:rPr lang="nl-NL" sz="2200" dirty="0"/>
              <a:t>slechte verlichting</a:t>
            </a:r>
          </a:p>
          <a:p>
            <a:r>
              <a:rPr lang="nl-NL" sz="2200" dirty="0"/>
              <a:t>geluidshinder (&gt;80dB(A))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Veilige werkomgeving door:</a:t>
            </a:r>
          </a:p>
          <a:p>
            <a:r>
              <a:rPr lang="nl-NL" sz="2200" dirty="0"/>
              <a:t>goede werkplekinrichting</a:t>
            </a:r>
          </a:p>
          <a:p>
            <a:r>
              <a:rPr lang="nl-NL" sz="2200" dirty="0" err="1"/>
              <a:t>good</a:t>
            </a:r>
            <a:r>
              <a:rPr lang="nl-NL" sz="2200" dirty="0"/>
              <a:t> </a:t>
            </a:r>
            <a:r>
              <a:rPr lang="nl-NL" sz="2200" dirty="0" err="1"/>
              <a:t>housekeeping</a:t>
            </a:r>
            <a:endParaRPr lang="nl-NL" sz="2200" dirty="0"/>
          </a:p>
          <a:p>
            <a:r>
              <a:rPr lang="nl-NL" sz="2200" dirty="0"/>
              <a:t>goede verlichting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22578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4.1 Risico’s van de werkomgeving (1)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1F5963-C32A-C029-063E-CF460D89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812" y="251483"/>
            <a:ext cx="1201016" cy="12741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700" y="968375"/>
            <a:ext cx="10515600" cy="5422900"/>
          </a:xfrm>
        </p:spPr>
        <p:txBody>
          <a:bodyPr>
            <a:noAutofit/>
          </a:bodyPr>
          <a:lstStyle/>
          <a:p>
            <a:pPr marL="265113" indent="-265113">
              <a:buNone/>
              <a:defRPr/>
            </a:pPr>
            <a:r>
              <a:rPr lang="nl-NL" sz="2200" dirty="0"/>
              <a:t>Comfortabel klimaat wordt bepaald door: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kleding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inspanning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luchtvochtigheid (relatieve luchtvochtigheid 40-60%)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temperatuur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/>
              <a:t>luchtsnelheid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Maatregelen om het werkcomfort te verbeteren zijn: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temperatuur behaaglijk en gelijkmatig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aangepast aan de fysieke inspanning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geen hinderlijke luchtbeweging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/>
              <a:t>luchtvochtigheid in de ruimte op peil houden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nl-NL" sz="2200" dirty="0" err="1"/>
              <a:t>PBM’s</a:t>
            </a:r>
            <a:endParaRPr lang="nl-NL" sz="2200" dirty="0"/>
          </a:p>
          <a:p>
            <a:pPr lvl="2">
              <a:defRPr/>
            </a:pPr>
            <a:endParaRPr lang="nl-NL" sz="2200" dirty="0"/>
          </a:p>
          <a:p>
            <a:pPr lvl="2">
              <a:defRPr/>
            </a:pPr>
            <a:endParaRPr lang="nl-NL" sz="22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2871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dirty="0"/>
              <a:t>4.1 Risico’s v</a:t>
            </a:r>
            <a:r>
              <a:rPr lang="nl-NL" sz="3200" b="1" dirty="0"/>
              <a:t>an de werkomgeving (2)</a:t>
            </a:r>
          </a:p>
        </p:txBody>
      </p:sp>
      <p:sp>
        <p:nvSpPr>
          <p:cNvPr id="11" name="Rechthoek 10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24B171-6579-E4AF-C34F-C7A0C2BC0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252" y="228715"/>
            <a:ext cx="1201016" cy="13255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619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Andere omgevingsfactoren:</a:t>
            </a:r>
          </a:p>
          <a:p>
            <a:r>
              <a:rPr lang="nl-NL" sz="2200" dirty="0"/>
              <a:t>licht (verlichting, daglicht)</a:t>
            </a:r>
          </a:p>
          <a:p>
            <a:r>
              <a:rPr lang="nl-NL" sz="2200" dirty="0"/>
              <a:t>geluid</a:t>
            </a:r>
          </a:p>
          <a:p>
            <a:r>
              <a:rPr lang="nl-NL" sz="2200" dirty="0"/>
              <a:t>trillingen</a:t>
            </a:r>
          </a:p>
          <a:p>
            <a:r>
              <a:rPr lang="nl-NL" sz="2200" dirty="0"/>
              <a:t>afmetingen werkruimte</a:t>
            </a:r>
          </a:p>
          <a:p>
            <a:r>
              <a:rPr lang="nl-NL" sz="2200" dirty="0"/>
              <a:t>ventilatie</a:t>
            </a:r>
          </a:p>
          <a:p>
            <a:r>
              <a:rPr lang="nl-NL" sz="2200" dirty="0"/>
              <a:t>inrichting en meubilair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Preventie: programma’s voor timemanagement, omgaan met werkdruk, voorkomen van ziekteverzuim 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00200" y="237537"/>
            <a:ext cx="10515600" cy="1082675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4.1 Risico’s van de werkomgeving (3)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038048" y="2420887"/>
            <a:ext cx="4036141" cy="2007179"/>
          </a:xfrm>
          <a:prstGeom prst="rect">
            <a:avLst/>
          </a:prstGeom>
        </p:spPr>
      </p:pic>
      <p:sp>
        <p:nvSpPr>
          <p:cNvPr id="8" name="Afgeronde rechthoek 7"/>
          <p:cNvSpPr/>
          <p:nvPr/>
        </p:nvSpPr>
        <p:spPr>
          <a:xfrm>
            <a:off x="9785176" y="237537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815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nl-NL" b="1" dirty="0"/>
              <a:t>Thema A</a:t>
            </a:r>
            <a:r>
              <a:rPr lang="nl-NL" dirty="0"/>
              <a:t>: 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sz="2200" dirty="0"/>
              <a:t>Voorbereiden, bespreken en inspecteren van werkzaamheden</a:t>
            </a:r>
          </a:p>
          <a:p>
            <a:pPr>
              <a:buNone/>
            </a:pPr>
            <a:endParaRPr lang="nl-NL" b="1" dirty="0"/>
          </a:p>
          <a:p>
            <a:pPr>
              <a:buNone/>
            </a:pPr>
            <a:r>
              <a:rPr lang="nl-NL" b="1" dirty="0"/>
              <a:t>Thema B</a:t>
            </a:r>
            <a:r>
              <a:rPr lang="nl-NL" dirty="0"/>
              <a:t>: 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sz="2200" dirty="0"/>
              <a:t>Uitvoeren van werkzaamheden</a:t>
            </a:r>
          </a:p>
          <a:p>
            <a:pPr>
              <a:buNone/>
            </a:pPr>
            <a:endParaRPr lang="nl-NL" b="1" dirty="0"/>
          </a:p>
          <a:p>
            <a:pPr>
              <a:buNone/>
            </a:pPr>
            <a:r>
              <a:rPr lang="nl-NL" b="1" dirty="0"/>
              <a:t>Thema C</a:t>
            </a:r>
            <a:r>
              <a:rPr lang="nl-NL" dirty="0"/>
              <a:t>: 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sz="2200" dirty="0"/>
              <a:t>Beheersen van specifieke gevaren</a:t>
            </a:r>
          </a:p>
          <a:p>
            <a:pPr>
              <a:buNone/>
            </a:pPr>
            <a:endParaRPr lang="nl-NL" b="1" dirty="0"/>
          </a:p>
          <a:p>
            <a:pPr>
              <a:buNone/>
            </a:pPr>
            <a:r>
              <a:rPr lang="nl-NL" b="1" dirty="0"/>
              <a:t>Thema D</a:t>
            </a:r>
            <a:r>
              <a:rPr lang="nl-NL" dirty="0"/>
              <a:t>: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sz="2200" dirty="0"/>
              <a:t>Beheersen van incidenten en ongevallen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/>
          </a:bodyPr>
          <a:lstStyle/>
          <a:p>
            <a:r>
              <a:rPr lang="nl-NL" sz="3200" b="1" dirty="0"/>
              <a:t>VIER THEMA’S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9480376" y="5157192"/>
            <a:ext cx="1187624" cy="100811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9480376" y="4005064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9480376" y="1700808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3200" b="1" dirty="0"/>
              <a:t>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BFEC202-DE96-04CD-4994-BED5ABB72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376" y="2852936"/>
            <a:ext cx="120101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9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579" y="1344507"/>
            <a:ext cx="102362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200" dirty="0"/>
              <a:t>Veilig tillen: </a:t>
            </a:r>
          </a:p>
          <a:p>
            <a:r>
              <a:rPr lang="nl-NL" sz="2200" dirty="0"/>
              <a:t>niet meer dan 23 kg</a:t>
            </a:r>
          </a:p>
          <a:p>
            <a:r>
              <a:rPr lang="nl-NL" sz="2200" dirty="0"/>
              <a:t>gebruik goede </a:t>
            </a:r>
            <a:r>
              <a:rPr lang="nl-NL" sz="2200" dirty="0" err="1"/>
              <a:t>PBM’s</a:t>
            </a:r>
            <a:r>
              <a:rPr lang="nl-NL" sz="2200" dirty="0"/>
              <a:t>: veiligheidsschoenen, handschoenen</a:t>
            </a:r>
          </a:p>
          <a:p>
            <a:r>
              <a:rPr lang="nl-NL" sz="2200" dirty="0"/>
              <a:t>gebruik tilhulpmiddelen</a:t>
            </a:r>
          </a:p>
          <a:p>
            <a:r>
              <a:rPr lang="nl-NL" sz="2200" dirty="0"/>
              <a:t>til met twee personen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Veilig tillen:</a:t>
            </a:r>
          </a:p>
          <a:p>
            <a:r>
              <a:rPr lang="nl-NL" sz="2200" dirty="0"/>
              <a:t>maak een </a:t>
            </a:r>
            <a:r>
              <a:rPr lang="nl-NL" sz="2200" dirty="0" err="1"/>
              <a:t>tilplan</a:t>
            </a:r>
            <a:endParaRPr lang="nl-NL" sz="2200" dirty="0"/>
          </a:p>
          <a:p>
            <a:r>
              <a:rPr lang="nl-NL" sz="2200" dirty="0"/>
              <a:t>juiste houding, afwisselende houding</a:t>
            </a:r>
          </a:p>
          <a:p>
            <a:r>
              <a:rPr lang="nl-NL" sz="2200" dirty="0"/>
              <a:t>bepaal eigen tempo</a:t>
            </a:r>
          </a:p>
          <a:p>
            <a:r>
              <a:rPr lang="nl-NL" sz="2200" dirty="0"/>
              <a:t>regelmatig een korte pauze</a:t>
            </a:r>
          </a:p>
          <a:p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579" y="1820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4.2 Risico’s van lichamelijke belasting  </a:t>
            </a:r>
            <a:endParaRPr lang="nl-NL" sz="3200" dirty="0"/>
          </a:p>
        </p:txBody>
      </p:sp>
      <p:sp>
        <p:nvSpPr>
          <p:cNvPr id="7" name="Tekstvak 6"/>
          <p:cNvSpPr txBox="1"/>
          <p:nvPr/>
        </p:nvSpPr>
        <p:spPr>
          <a:xfrm>
            <a:off x="7104112" y="45091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10" name="Picture 4" descr="tille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82379" y="3124614"/>
            <a:ext cx="3669400" cy="215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fgeronde rechthoek 8"/>
          <p:cNvSpPr/>
          <p:nvPr/>
        </p:nvSpPr>
        <p:spPr>
          <a:xfrm>
            <a:off x="9785176" y="15404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83053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003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2200" dirty="0"/>
              <a:t>Trillingen: </a:t>
            </a:r>
          </a:p>
          <a:p>
            <a:r>
              <a:rPr lang="nl-NL" sz="2200" dirty="0"/>
              <a:t>vermijd langdurige en regelmatige blootstelling</a:t>
            </a:r>
          </a:p>
          <a:p>
            <a:r>
              <a:rPr lang="nl-NL" sz="2200" dirty="0"/>
              <a:t>gebruik trillingdempende materialen of isolatie</a:t>
            </a:r>
          </a:p>
          <a:p>
            <a:r>
              <a:rPr lang="nl-NL" sz="2200" dirty="0"/>
              <a:t>PBM: trillingdempende handschoenen</a:t>
            </a:r>
          </a:p>
          <a:p>
            <a:r>
              <a:rPr lang="nl-NL" sz="2200" dirty="0"/>
              <a:t>regelmatig een korte pauze</a:t>
            </a:r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609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4.2 Lichamelijke belasting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714056" y="11609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32162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0038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Langdurig zitten is belastend door statische belasting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Afwisseling voorkomt klachten: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lopen/staan/zitten/verschillende zithoudingen</a:t>
            </a:r>
          </a:p>
          <a:p>
            <a:pPr marL="0" indent="0"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Optimale zithouding: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goede ondersteuning benen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goede stand rug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ontlasting schouders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mogelijkheid kiezen andere houdingen</a:t>
            </a:r>
          </a:p>
          <a:p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7481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4.2 Lichamelijke belasting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9754696" y="274819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19200" y="1322074"/>
            <a:ext cx="9982200" cy="4474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Veilig stellen werkomgeving:</a:t>
            </a:r>
          </a:p>
          <a:p>
            <a:r>
              <a:rPr lang="nl-NL" sz="2200" dirty="0"/>
              <a:t>door bevoegd persoon</a:t>
            </a:r>
          </a:p>
          <a:p>
            <a:r>
              <a:rPr lang="nl-NL" sz="2200" dirty="0"/>
              <a:t>voorafgaand aan werkzaamheden controleren </a:t>
            </a:r>
          </a:p>
          <a:p>
            <a:r>
              <a:rPr lang="nl-NL" sz="2200" dirty="0"/>
              <a:t>veiligheidsmaatregelen op de werkvergunning </a:t>
            </a:r>
          </a:p>
          <a:p>
            <a:r>
              <a:rPr lang="nl-NL" sz="2200" dirty="0"/>
              <a:t>haal geen beveiligingen of sloten weg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Veiligstellen procesleiding / installatie</a:t>
            </a:r>
          </a:p>
          <a:p>
            <a:r>
              <a:rPr lang="nl-NL" sz="2200" dirty="0"/>
              <a:t>gebruik steekflens voor afsteken leiding</a:t>
            </a:r>
          </a:p>
          <a:p>
            <a:r>
              <a:rPr lang="nl-NL" sz="2200" dirty="0"/>
              <a:t>ga nooit onder de leiding staan tijdens (de)montage</a:t>
            </a:r>
          </a:p>
          <a:p>
            <a:r>
              <a:rPr lang="nl-NL" sz="2200" dirty="0"/>
              <a:t>regelmatig controleren op eventuele lekkages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2810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4.3 Veiligstellen van werkplek en installatie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93736" y="17103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456" y="3674793"/>
            <a:ext cx="1761065" cy="212204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456" y="1762951"/>
            <a:ext cx="1841277" cy="18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38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778875"/>
            <a:ext cx="10515600" cy="51273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200" b="1" dirty="0"/>
              <a:t>Signalering:</a:t>
            </a:r>
          </a:p>
          <a:p>
            <a:r>
              <a:rPr lang="nl-NL" sz="2200" dirty="0"/>
              <a:t>Verbod</a:t>
            </a:r>
          </a:p>
          <a:p>
            <a:r>
              <a:rPr lang="nl-NL" sz="2200" dirty="0"/>
              <a:t>Gebod</a:t>
            </a:r>
          </a:p>
          <a:p>
            <a:r>
              <a:rPr lang="nl-NL" sz="2200" dirty="0"/>
              <a:t>Waarschuwing</a:t>
            </a:r>
          </a:p>
          <a:p>
            <a:r>
              <a:rPr lang="nl-NL" sz="2200" dirty="0"/>
              <a:t>Veiligheidsvoorziening</a:t>
            </a:r>
          </a:p>
          <a:p>
            <a:r>
              <a:rPr lang="nl-NL" sz="2200" dirty="0"/>
              <a:t>Brand- en incidentbestrijding</a:t>
            </a:r>
          </a:p>
          <a:p>
            <a:pPr marL="0" indent="0">
              <a:buNone/>
            </a:pPr>
            <a:r>
              <a:rPr lang="nl-NL" sz="2200" b="1" dirty="0"/>
              <a:t>Markering en strepen:</a:t>
            </a:r>
          </a:p>
          <a:p>
            <a:r>
              <a:rPr lang="nl-NL" sz="2200" dirty="0"/>
              <a:t>markeren van gevaren op de werkvloer </a:t>
            </a:r>
          </a:p>
          <a:p>
            <a:r>
              <a:rPr lang="nl-NL" sz="2200" dirty="0"/>
              <a:t>looproutes, doorgangen</a:t>
            </a:r>
          </a:p>
          <a:p>
            <a:pPr marL="0" indent="0">
              <a:buNone/>
            </a:pPr>
            <a:r>
              <a:rPr lang="nl-NL" sz="2200" b="1" dirty="0"/>
              <a:t>Lint:</a:t>
            </a:r>
          </a:p>
          <a:p>
            <a:r>
              <a:rPr lang="nl-NL" sz="2200" dirty="0"/>
              <a:t>markeren gevaarlijke situatie</a:t>
            </a:r>
          </a:p>
          <a:p>
            <a:r>
              <a:rPr lang="nl-NL" sz="2200" dirty="0"/>
              <a:t>niet gebruiken als fysieke afzetting</a:t>
            </a:r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912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4.4 Veiligheidssignalering op de werkplek  </a:t>
            </a:r>
            <a:endParaRPr lang="nl-NL" sz="3200" dirty="0"/>
          </a:p>
        </p:txBody>
      </p:sp>
      <p:pic>
        <p:nvPicPr>
          <p:cNvPr id="6" name="Picture 4" descr="obstake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96200" y="5157192"/>
            <a:ext cx="2304256" cy="416046"/>
          </a:xfrm>
          <a:prstGeom prst="rect">
            <a:avLst/>
          </a:prstGeom>
          <a:noFill/>
        </p:spPr>
      </p:pic>
      <p:sp>
        <p:nvSpPr>
          <p:cNvPr id="8" name="Afgeronde rechthoek 7"/>
          <p:cNvSpPr/>
          <p:nvPr/>
        </p:nvSpPr>
        <p:spPr>
          <a:xfrm>
            <a:off x="9754696" y="197847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D3834AE-F0DA-4E84-B1A5-FE7248DC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1364685"/>
            <a:ext cx="1728192" cy="36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70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33937"/>
            <a:ext cx="100160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Persoonlijke beschermingsmiddelen:</a:t>
            </a:r>
          </a:p>
          <a:p>
            <a:r>
              <a:rPr lang="nl-NL" sz="2200" dirty="0"/>
              <a:t>door werkgever beschikbaar gesteld</a:t>
            </a:r>
          </a:p>
          <a:p>
            <a:r>
              <a:rPr lang="nl-NL" sz="2200" dirty="0"/>
              <a:t>verplicht dragen als werk of werkplek dit vereist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dirty="0"/>
              <a:t>Eisen en gebruik:</a:t>
            </a:r>
          </a:p>
          <a:p>
            <a:r>
              <a:rPr lang="nl-NL" sz="2200" dirty="0"/>
              <a:t>gebruikshandleiding in Nederlands</a:t>
            </a:r>
          </a:p>
          <a:p>
            <a:r>
              <a:rPr lang="nl-NL" sz="2200" dirty="0"/>
              <a:t>CE-keurmerk verplicht</a:t>
            </a:r>
          </a:p>
          <a:p>
            <a:r>
              <a:rPr lang="nl-NL" sz="2200" dirty="0"/>
              <a:t>juist gebruiken en regelmatig controleren</a:t>
            </a:r>
          </a:p>
          <a:p>
            <a:r>
              <a:rPr lang="nl-NL" sz="2200" dirty="0"/>
              <a:t>onderhoud en reinigen volgens instructie</a:t>
            </a:r>
          </a:p>
          <a:p>
            <a:r>
              <a:rPr lang="nl-NL" sz="2200" dirty="0"/>
              <a:t>veilig en zorgvuldig opslaan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609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5.1 Persoonlijke bescherming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764856" y="16461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98668"/>
            <a:ext cx="10515600" cy="4586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Lichaamsbescherming:</a:t>
            </a:r>
          </a:p>
          <a:p>
            <a:r>
              <a:rPr lang="nl-NL" sz="2200" dirty="0"/>
              <a:t>overall</a:t>
            </a:r>
          </a:p>
          <a:p>
            <a:r>
              <a:rPr lang="nl-NL" sz="2200" dirty="0" err="1"/>
              <a:t>vlamvertragende</a:t>
            </a:r>
            <a:r>
              <a:rPr lang="nl-NL" sz="2200" dirty="0"/>
              <a:t> kleding</a:t>
            </a:r>
          </a:p>
          <a:p>
            <a:r>
              <a:rPr lang="nl-NL" sz="2200" dirty="0"/>
              <a:t>signaalkleding</a:t>
            </a:r>
          </a:p>
          <a:p>
            <a:r>
              <a:rPr lang="nl-NL" sz="2200" dirty="0"/>
              <a:t>doorwerkkleding</a:t>
            </a:r>
          </a:p>
          <a:p>
            <a:r>
              <a:rPr lang="nl-NL" sz="2200" dirty="0"/>
              <a:t>antistatische kleding</a:t>
            </a:r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456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5.1 Persoonlijke bescherming</a:t>
            </a:r>
            <a:endParaRPr lang="nl-NL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552384" y="1916832"/>
            <a:ext cx="900000" cy="885432"/>
          </a:xfrm>
          <a:prstGeom prst="rect">
            <a:avLst/>
          </a:prstGeom>
        </p:spPr>
      </p:pic>
      <p:pic>
        <p:nvPicPr>
          <p:cNvPr id="6" name="Afbeelding 5" descr="Tricorp veiligheidsvest V-RWS-ZIP Oranje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15880" y="4725145"/>
            <a:ext cx="1512168" cy="14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-main" descr="99005 Winteroverall Grebbe RWS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44073" y="3356993"/>
            <a:ext cx="1745713" cy="25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fancy_img" descr="http://www.bedrijfs-kleding.nl/images/y270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76321" y="3429001"/>
            <a:ext cx="1237455" cy="265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Symbol EN ISO 11612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35568" y="2421657"/>
            <a:ext cx="431224" cy="43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icon-schild-explosie.pn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943872" y="3674338"/>
            <a:ext cx="360040" cy="37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fgeronde rechthoek 11"/>
          <p:cNvSpPr/>
          <p:nvPr/>
        </p:nvSpPr>
        <p:spPr>
          <a:xfrm>
            <a:off x="9703896" y="19558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6776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3073"/>
            <a:ext cx="103088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Hoofdbescherming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Handbescherming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Voetbescherming:</a:t>
            </a:r>
          </a:p>
          <a:p>
            <a:r>
              <a:rPr lang="nl-NL" sz="2200" dirty="0"/>
              <a:t>bescherming: S1, S2, S3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919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5.2 PBM voor hoofd, handen en voeten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802085" y="1417638"/>
            <a:ext cx="1260000" cy="126061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71397" y="2813143"/>
            <a:ext cx="1146913" cy="114747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832781" y="4451720"/>
            <a:ext cx="900000" cy="89254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094762" y="4323915"/>
            <a:ext cx="1260000" cy="125635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811396" y="4302683"/>
            <a:ext cx="1260000" cy="1260616"/>
          </a:xfrm>
          <a:prstGeom prst="rect">
            <a:avLst/>
          </a:prstGeom>
        </p:spPr>
      </p:pic>
      <p:pic>
        <p:nvPicPr>
          <p:cNvPr id="51202" name="Picture 2" descr="Handschoen Ansell AlphaTec 58-535, 356mm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663953" y="2852936"/>
            <a:ext cx="989804" cy="1247652"/>
          </a:xfrm>
          <a:prstGeom prst="rect">
            <a:avLst/>
          </a:prstGeom>
          <a:noFill/>
        </p:spPr>
      </p:pic>
      <p:pic>
        <p:nvPicPr>
          <p:cNvPr id="15" name="Afbeelding 14" descr="C:\Users\Ulli\Documents\praktijkgids arbeidsveiligheid 2011\kluwer\images\8120.jpg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904312" y="2996952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fbeelding 15" descr="C:\Users\Ulli\Documents\praktijkgids arbeidsveiligheid 2011\kluwer\images\8116.jpg"/>
          <p:cNvPicPr/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832304" y="1700808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fgeronde rechthoek 17"/>
          <p:cNvSpPr/>
          <p:nvPr/>
        </p:nvSpPr>
        <p:spPr>
          <a:xfrm>
            <a:off x="9732781" y="187921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3413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23879"/>
            <a:ext cx="10515600" cy="4776776"/>
          </a:xfrm>
        </p:spPr>
        <p:txBody>
          <a:bodyPr>
            <a:noAutofit/>
          </a:bodyPr>
          <a:lstStyle/>
          <a:p>
            <a:endParaRPr lang="nl-NL" sz="2200" dirty="0"/>
          </a:p>
          <a:p>
            <a:r>
              <a:rPr lang="nl-NL" sz="2200" dirty="0"/>
              <a:t>veiligheidsbril </a:t>
            </a:r>
          </a:p>
          <a:p>
            <a:r>
              <a:rPr lang="nl-NL" sz="2200" dirty="0"/>
              <a:t>ruimzichtbril</a:t>
            </a:r>
          </a:p>
          <a:p>
            <a:endParaRPr lang="nl-NL" sz="2200" dirty="0"/>
          </a:p>
          <a:p>
            <a:r>
              <a:rPr lang="nl-NL" sz="2200" dirty="0"/>
              <a:t>gelaatscherm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Specifieke oogbescherming:</a:t>
            </a:r>
          </a:p>
          <a:p>
            <a:r>
              <a:rPr lang="nl-NL" sz="2200" dirty="0"/>
              <a:t>lasbril</a:t>
            </a:r>
          </a:p>
          <a:p>
            <a:r>
              <a:rPr lang="nl-NL" sz="2200" dirty="0"/>
              <a:t>laskap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9763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5.3 Oogbescherming</a:t>
            </a:r>
            <a:endParaRPr lang="nl-NL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941603" y="1811009"/>
            <a:ext cx="900000" cy="9004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941603" y="3440018"/>
            <a:ext cx="900000" cy="88543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175758" y="1183324"/>
            <a:ext cx="1322354" cy="1323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33952" y="2506324"/>
            <a:ext cx="1260000" cy="12563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695235" y="2542890"/>
            <a:ext cx="1260000" cy="12563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917485" y="4436815"/>
            <a:ext cx="1260000" cy="1258702"/>
          </a:xfrm>
          <a:prstGeom prst="rect">
            <a:avLst/>
          </a:prstGeom>
        </p:spPr>
      </p:pic>
      <p:pic>
        <p:nvPicPr>
          <p:cNvPr id="50178" name="Picture 2" descr="Uvex Ultravision 9301-60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695235" y="1412548"/>
            <a:ext cx="952500" cy="952500"/>
          </a:xfrm>
          <a:prstGeom prst="rect">
            <a:avLst/>
          </a:prstGeom>
          <a:noFill/>
        </p:spPr>
      </p:pic>
      <p:pic>
        <p:nvPicPr>
          <p:cNvPr id="50180" name="Picture 4" descr="Honeywell Lasbril Amigo Xanthos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79937" y="4255357"/>
            <a:ext cx="1440160" cy="1440160"/>
          </a:xfrm>
          <a:prstGeom prst="rect">
            <a:avLst/>
          </a:prstGeom>
          <a:noFill/>
        </p:spPr>
      </p:pic>
      <p:sp>
        <p:nvSpPr>
          <p:cNvPr id="14" name="Afgeronde rechthoek 13"/>
          <p:cNvSpPr/>
          <p:nvPr/>
        </p:nvSpPr>
        <p:spPr>
          <a:xfrm>
            <a:off x="9703896" y="245490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00767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76427" y="1166846"/>
            <a:ext cx="10515600" cy="470209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oorwatten  	10 dB(A)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oorpluggen 	10-15 dB(A)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oordoppen 	10-15 dB(A)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oorkappen 	25 dB(A)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otoplastieken 	25 dB(A)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580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5.4 Gehoorbescherming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59903" y="1144271"/>
            <a:ext cx="1260000" cy="92616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63822" y="1928461"/>
            <a:ext cx="1260000" cy="12606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59903" y="2971968"/>
            <a:ext cx="971526" cy="8275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807630" y="3811972"/>
            <a:ext cx="971526" cy="97112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45578" y="4605304"/>
            <a:ext cx="1400175" cy="10858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9624188" y="1651837"/>
            <a:ext cx="900000" cy="888592"/>
          </a:xfrm>
          <a:prstGeom prst="rect">
            <a:avLst/>
          </a:prstGeom>
        </p:spPr>
      </p:pic>
      <p:sp>
        <p:nvSpPr>
          <p:cNvPr id="13" name="Afgeronde rechthoek 12"/>
          <p:cNvSpPr/>
          <p:nvPr/>
        </p:nvSpPr>
        <p:spPr>
          <a:xfrm>
            <a:off x="9709567" y="216776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9478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2D5636D-4544-0A08-B7FB-BFFA157E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45664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nl-NL" dirty="0"/>
              <a:t>Regelgeving en veiligheidsregels</a:t>
            </a:r>
          </a:p>
          <a:p>
            <a:pPr marL="457200" indent="-457200">
              <a:buAutoNum type="arabicPeriod"/>
            </a:pPr>
            <a:r>
              <a:rPr lang="nl-NL" dirty="0"/>
              <a:t>Veilig werken en overleg</a:t>
            </a:r>
          </a:p>
          <a:p>
            <a:pPr marL="457200" indent="-457200">
              <a:buAutoNum type="arabicPeriod"/>
            </a:pPr>
            <a:r>
              <a:rPr lang="nl-NL" dirty="0"/>
              <a:t>Preventie</a:t>
            </a:r>
          </a:p>
          <a:p>
            <a:pPr marL="457200" indent="-457200">
              <a:buAutoNum type="arabicPeriod"/>
            </a:pPr>
            <a:r>
              <a:rPr lang="nl-NL" dirty="0"/>
              <a:t>De werkplek</a:t>
            </a:r>
          </a:p>
          <a:p>
            <a:pPr marL="457200" indent="-457200">
              <a:buAutoNum type="arabicPeriod"/>
            </a:pPr>
            <a:r>
              <a:rPr lang="nl-NL" dirty="0"/>
              <a:t>Persoonlijke beschermingsmiddelen</a:t>
            </a:r>
          </a:p>
          <a:p>
            <a:pPr marL="457200" indent="-457200">
              <a:buAutoNum type="arabicPeriod"/>
            </a:pPr>
            <a:r>
              <a:rPr lang="nl-NL" dirty="0"/>
              <a:t>Arbeidsmiddelen</a:t>
            </a:r>
          </a:p>
          <a:p>
            <a:pPr marL="457200" indent="-457200">
              <a:buAutoNum type="arabicPeriod"/>
            </a:pPr>
            <a:r>
              <a:rPr lang="nl-NL" dirty="0"/>
              <a:t>Specifieke werkomstandigheden</a:t>
            </a:r>
          </a:p>
          <a:p>
            <a:pPr marL="457200" indent="-457200">
              <a:buAutoNum type="arabicPeriod"/>
            </a:pPr>
            <a:r>
              <a:rPr lang="nl-NL" dirty="0"/>
              <a:t>Gevaarlijke stoffen</a:t>
            </a:r>
          </a:p>
          <a:p>
            <a:pPr marL="457200" indent="-457200">
              <a:buAutoNum type="arabicPeriod"/>
            </a:pPr>
            <a:r>
              <a:rPr lang="nl-NL" dirty="0"/>
              <a:t>Elektriciteit</a:t>
            </a:r>
          </a:p>
          <a:p>
            <a:pPr marL="457200" indent="-457200">
              <a:buAutoNum type="arabicPeriod"/>
            </a:pPr>
            <a:r>
              <a:rPr lang="nl-NL" dirty="0"/>
              <a:t>Brand en explosie</a:t>
            </a:r>
          </a:p>
          <a:p>
            <a:pPr marL="457200" indent="-457200">
              <a:buAutoNum type="arabicPeriod"/>
            </a:pPr>
            <a:r>
              <a:rPr lang="nl-NL" dirty="0"/>
              <a:t>Ongevallen</a:t>
            </a:r>
          </a:p>
          <a:p>
            <a:pPr marL="457200" indent="-457200">
              <a:buAutoNum type="arabicPeriod"/>
            </a:pPr>
            <a:r>
              <a:rPr lang="nl-NL" dirty="0"/>
              <a:t>Noodsituaties	</a:t>
            </a:r>
          </a:p>
          <a:p>
            <a:pPr marL="457200" indent="-457200">
              <a:buAutoNum type="arabicPeriod"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EBA794-BB14-4984-6BA6-5E5618F7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1225"/>
          </a:xfrm>
        </p:spPr>
        <p:txBody>
          <a:bodyPr>
            <a:normAutofit/>
          </a:bodyPr>
          <a:lstStyle/>
          <a:p>
            <a:r>
              <a:rPr lang="nl-NL" sz="3200" b="1" dirty="0"/>
              <a:t>Hoofdstukken</a:t>
            </a:r>
          </a:p>
        </p:txBody>
      </p:sp>
    </p:spTree>
    <p:extLst>
      <p:ext uri="{BB962C8B-B14F-4D97-AF65-F5344CB8AC3E}">
        <p14:creationId xmlns:p14="http://schemas.microsoft.com/office/powerpoint/2010/main" val="2922262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20510"/>
            <a:ext cx="10515600" cy="45809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Veiligheidsharnas</a:t>
            </a:r>
          </a:p>
          <a:p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vanglijn met lijnklem</a:t>
            </a:r>
          </a:p>
          <a:p>
            <a:endParaRPr lang="nl-NL" sz="2200" dirty="0"/>
          </a:p>
          <a:p>
            <a:endParaRPr lang="nl-NL" sz="2200" dirty="0"/>
          </a:p>
          <a:p>
            <a:r>
              <a:rPr lang="nl-NL" sz="2200" dirty="0" err="1"/>
              <a:t>remshute</a:t>
            </a:r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0240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5.5 Valbeveiliging</a:t>
            </a:r>
            <a:endParaRPr lang="nl-NL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568489" y="1844824"/>
            <a:ext cx="900000" cy="89280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19571" y="1361554"/>
            <a:ext cx="2088072" cy="208203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53132" y="3564605"/>
            <a:ext cx="1493645" cy="14893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701041" y="4309268"/>
            <a:ext cx="1638000" cy="1633263"/>
          </a:xfrm>
          <a:prstGeom prst="rect">
            <a:avLst/>
          </a:prstGeom>
        </p:spPr>
      </p:pic>
      <p:sp>
        <p:nvSpPr>
          <p:cNvPr id="10" name="Afgeronde rechthoek 9"/>
          <p:cNvSpPr/>
          <p:nvPr/>
        </p:nvSpPr>
        <p:spPr>
          <a:xfrm>
            <a:off x="9683576" y="207401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28922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6497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i="1" dirty="0"/>
              <a:t>Afhankelijke adembescherming</a:t>
            </a:r>
            <a:r>
              <a:rPr lang="nl-NL" sz="2200" dirty="0"/>
              <a:t>:</a:t>
            </a:r>
          </a:p>
          <a:p>
            <a:r>
              <a:rPr lang="nl-NL" sz="2200" dirty="0"/>
              <a:t>stofmasker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 err="1"/>
              <a:t>halfgelaat</a:t>
            </a:r>
            <a:r>
              <a:rPr lang="nl-NL" sz="2200" dirty="0"/>
              <a:t> filtermasker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r>
              <a:rPr lang="nl-NL" sz="2200" dirty="0"/>
              <a:t>volgelaat filtermasker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i="1" dirty="0"/>
              <a:t>Onafhankelijke adembescherming</a:t>
            </a:r>
            <a:r>
              <a:rPr lang="nl-NL" sz="2200" dirty="0"/>
              <a:t>:</a:t>
            </a:r>
          </a:p>
          <a:p>
            <a:pPr marL="0" indent="0"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330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5.6 Adembescherming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517817" y="4139804"/>
            <a:ext cx="1511262" cy="180062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76333" y="1537933"/>
            <a:ext cx="929884" cy="92719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52466" y="2497068"/>
            <a:ext cx="971526" cy="88586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email"/>
          <a:srcRect t="10540" b="6882"/>
          <a:stretch/>
        </p:blipFill>
        <p:spPr>
          <a:xfrm>
            <a:off x="5334691" y="3761066"/>
            <a:ext cx="1183126" cy="1019076"/>
          </a:xfrm>
          <a:prstGeom prst="rect">
            <a:avLst/>
          </a:prstGeom>
        </p:spPr>
      </p:pic>
      <p:pic>
        <p:nvPicPr>
          <p:cNvPr id="10" name="Afbeelding 9" descr="C:\Users\Ulli\Documents\praktijkgids arbeidsveiligheid 2011\kluwer\images\8118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624392" y="2132856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fgeronde rechthoek 11"/>
          <p:cNvSpPr/>
          <p:nvPr/>
        </p:nvSpPr>
        <p:spPr>
          <a:xfrm>
            <a:off x="9624392" y="182029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06607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6943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200" dirty="0"/>
              <a:t>Gereedschapmachines:</a:t>
            </a:r>
          </a:p>
          <a:p>
            <a:r>
              <a:rPr lang="nl-NL" sz="2200" dirty="0"/>
              <a:t>CE-keur</a:t>
            </a:r>
          </a:p>
          <a:p>
            <a:r>
              <a:rPr lang="nl-NL" sz="2200" dirty="0"/>
              <a:t>keuring elektrische installatiedelen: NEN 3140</a:t>
            </a:r>
          </a:p>
          <a:p>
            <a:r>
              <a:rPr lang="nl-NL" sz="2200" dirty="0"/>
              <a:t>afscherming scherpe en draaiende delen</a:t>
            </a:r>
          </a:p>
          <a:p>
            <a:r>
              <a:rPr lang="nl-NL" sz="2200" dirty="0"/>
              <a:t>noodstop</a:t>
            </a:r>
          </a:p>
          <a:p>
            <a:r>
              <a:rPr lang="nl-NL" sz="2200" dirty="0"/>
              <a:t>gebruiks- en onderhoudsvoorschriften</a:t>
            </a:r>
          </a:p>
          <a:p>
            <a:r>
              <a:rPr lang="nl-NL" sz="2200" dirty="0"/>
              <a:t>instructiekaart</a:t>
            </a:r>
          </a:p>
          <a:p>
            <a:r>
              <a:rPr lang="nl-NL" sz="2200" dirty="0"/>
              <a:t>pictogrammen: waarschuwing risico’s</a:t>
            </a:r>
            <a:endParaRPr lang="nl-NL" sz="1000" dirty="0"/>
          </a:p>
          <a:p>
            <a:pPr marL="0" indent="0">
              <a:buNone/>
            </a:pPr>
            <a:r>
              <a:rPr lang="nl-NL" sz="1000" dirty="0"/>
              <a:t>		        </a:t>
            </a:r>
            <a:r>
              <a:rPr lang="nl-NL" sz="2200" dirty="0"/>
              <a:t>te dragen </a:t>
            </a:r>
            <a:r>
              <a:rPr lang="nl-NL" sz="2200" dirty="0" err="1"/>
              <a:t>PBM’s</a:t>
            </a: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Jonger dan 18? Dan alleen onder toezicht werken!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3867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6.1 Werken met vast opgestelde machines (1)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66" y="1711451"/>
            <a:ext cx="2411760" cy="3435098"/>
          </a:xfrm>
          <a:prstGeom prst="rect">
            <a:avLst/>
          </a:prstGeom>
        </p:spPr>
      </p:pic>
      <p:sp>
        <p:nvSpPr>
          <p:cNvPr id="8" name="Afgeronde rechthoek 7"/>
          <p:cNvSpPr/>
          <p:nvPr/>
        </p:nvSpPr>
        <p:spPr>
          <a:xfrm>
            <a:off x="9700246" y="14437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/>
          <p:cNvSpPr/>
          <p:nvPr/>
        </p:nvSpPr>
        <p:spPr>
          <a:xfrm>
            <a:off x="9724216" y="96111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6163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/>
              <a:t>kolomboormachine	     slijpmachine	             		 cirkelzaagmachine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strike="sngStrik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9611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6.2 Werken met vast opgestelde machines (2)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06" y="2472146"/>
            <a:ext cx="2546294" cy="1913708"/>
          </a:xfrm>
          <a:prstGeom prst="rect">
            <a:avLst/>
          </a:prstGeom>
        </p:spPr>
      </p:pic>
      <p:pic>
        <p:nvPicPr>
          <p:cNvPr id="7170" name="Picture 2" descr="E:\SlijpmTO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29826" y="2472146"/>
            <a:ext cx="2520280" cy="1890210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89" y="2227048"/>
            <a:ext cx="1596464" cy="32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9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6515"/>
            <a:ext cx="10515600" cy="48361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200" dirty="0"/>
              <a:t>Handslijpmachine:</a:t>
            </a:r>
          </a:p>
          <a:p>
            <a:r>
              <a:rPr lang="nl-NL" sz="2200" dirty="0"/>
              <a:t>beschermkap, zijhandvat en de juiste schijf</a:t>
            </a:r>
          </a:p>
          <a:p>
            <a:r>
              <a:rPr lang="nl-NL" sz="2200" dirty="0"/>
              <a:t>PBM: veiligheidsbril</a:t>
            </a:r>
          </a:p>
          <a:p>
            <a:pPr>
              <a:buNone/>
            </a:pPr>
            <a:r>
              <a:rPr lang="nl-NL" sz="2200" dirty="0"/>
              <a:t>Handcirkelzaag:</a:t>
            </a:r>
          </a:p>
          <a:p>
            <a:r>
              <a:rPr lang="nl-NL" sz="2200" dirty="0"/>
              <a:t>spouwmes en automatische beschermkap</a:t>
            </a:r>
          </a:p>
          <a:p>
            <a:pPr>
              <a:buNone/>
            </a:pPr>
            <a:r>
              <a:rPr lang="nl-NL" sz="2200" dirty="0"/>
              <a:t>Kettingzaag</a:t>
            </a:r>
          </a:p>
          <a:p>
            <a:r>
              <a:rPr lang="nl-NL" sz="2200" dirty="0"/>
              <a:t>&gt;18 jaar en opgeleid </a:t>
            </a:r>
          </a:p>
          <a:p>
            <a:r>
              <a:rPr lang="nl-NL" sz="2200" dirty="0"/>
              <a:t>PBM:  zaagbroek, zaaghelm met oorkappen</a:t>
            </a:r>
          </a:p>
          <a:p>
            <a:pPr>
              <a:buNone/>
            </a:pPr>
            <a:r>
              <a:rPr lang="nl-NL" sz="2200" dirty="0"/>
              <a:t>		laarzen met zaagbescherming</a:t>
            </a:r>
          </a:p>
          <a:p>
            <a:pPr>
              <a:buNone/>
            </a:pPr>
            <a:r>
              <a:rPr lang="nl-NL" sz="2200" dirty="0"/>
              <a:t>                nauwsluitende handschoenen met </a:t>
            </a:r>
          </a:p>
          <a:p>
            <a:pPr>
              <a:buNone/>
            </a:pPr>
            <a:r>
              <a:rPr lang="nl-NL" sz="2200" dirty="0"/>
              <a:t>                zaagbescherming</a:t>
            </a:r>
          </a:p>
          <a:p>
            <a:pPr lvl="2">
              <a:buNone/>
            </a:pPr>
            <a:r>
              <a:rPr lang="nl-NL" sz="2200" dirty="0"/>
              <a:t>  </a:t>
            </a:r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9232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6.3 Aangedreven handgereedschap</a:t>
            </a:r>
            <a:endParaRPr lang="nl-NL" sz="3200" dirty="0"/>
          </a:p>
        </p:txBody>
      </p:sp>
      <p:pic>
        <p:nvPicPr>
          <p:cNvPr id="7" name="Afbeelding 6" descr="https://upload.wikimedia.org/wikipedia/commons/thumb/c/c9/Cirkelzaag_%28Circular_saw%29.jpg/220px-Cirkelzaag_%28Circular_saw%29.jpg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690967" y="2895204"/>
            <a:ext cx="21602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Afbeelding van Bosch haakse slijper PWS850-125 850W">
            <a:hlinkClick r:id="rId4" tooltip="&quot;Bekijk dit product&quot;"/>
          </p:cNvPr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90659" y="1282931"/>
            <a:ext cx="1503045" cy="150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Lange levensduur, krachtig en robuust">
            <a:hlinkClick r:id="rId6"/>
          </p:cNvPr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656527" y="4547836"/>
            <a:ext cx="2194560" cy="14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807050B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771087" y="1820512"/>
            <a:ext cx="1080000" cy="810000"/>
          </a:xfrm>
          <a:prstGeom prst="rect">
            <a:avLst/>
          </a:prstGeom>
          <a:noFill/>
        </p:spPr>
      </p:pic>
      <p:sp>
        <p:nvSpPr>
          <p:cNvPr id="12" name="Afgeronde rechthoek 11"/>
          <p:cNvSpPr/>
          <p:nvPr/>
        </p:nvSpPr>
        <p:spPr>
          <a:xfrm>
            <a:off x="9663463" y="207580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10371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15968"/>
            <a:ext cx="10515600" cy="4351338"/>
          </a:xfrm>
        </p:spPr>
        <p:txBody>
          <a:bodyPr>
            <a:normAutofit/>
          </a:bodyPr>
          <a:lstStyle/>
          <a:p>
            <a:r>
              <a:rPr lang="nl-NL" sz="2200" dirty="0"/>
              <a:t>gebruik passend gereedschap</a:t>
            </a:r>
          </a:p>
          <a:p>
            <a:r>
              <a:rPr lang="nl-NL" sz="2200" dirty="0"/>
              <a:t>gebruik gereedschap waar het voor bedoeld is</a:t>
            </a:r>
          </a:p>
          <a:p>
            <a:r>
              <a:rPr lang="nl-NL" sz="2200" dirty="0"/>
              <a:t>beschadigd gereedschap repareren of vervangen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963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6.4 Werken met handgereedschap</a:t>
            </a:r>
            <a:endParaRPr lang="nl-NL" sz="3200" dirty="0"/>
          </a:p>
        </p:txBody>
      </p:sp>
      <p:pic>
        <p:nvPicPr>
          <p:cNvPr id="6" name="Afbeelding 5" descr="Hulpmiddelen, Werk, Reparatie, Hamer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54176" y="2698800"/>
            <a:ext cx="5760720" cy="30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Tools, Instellen, Klusjesman, Hand">
            <a:hlinkClick r:id="rId4"/>
          </p:cNvPr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760296" y="3671004"/>
            <a:ext cx="1907704" cy="125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fgeronde rechthoek 8"/>
          <p:cNvSpPr/>
          <p:nvPr/>
        </p:nvSpPr>
        <p:spPr>
          <a:xfrm>
            <a:off x="9714148" y="68795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60588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6272" y="1325563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nl-NL" sz="2200" dirty="0"/>
              <a:t>Verschillende soorten hijswerktuigen:</a:t>
            </a:r>
          </a:p>
          <a:p>
            <a:r>
              <a:rPr lang="nl-NL" sz="2200" dirty="0"/>
              <a:t>keuringsdocumenten en </a:t>
            </a:r>
            <a:r>
              <a:rPr lang="nl-NL" sz="2200" dirty="0" err="1"/>
              <a:t>CE-markering</a:t>
            </a:r>
            <a:endParaRPr lang="nl-NL" sz="2200" dirty="0"/>
          </a:p>
          <a:p>
            <a:r>
              <a:rPr lang="nl-NL" sz="2200" dirty="0"/>
              <a:t>hijstabellen en -grafieken</a:t>
            </a:r>
          </a:p>
          <a:p>
            <a:r>
              <a:rPr lang="nl-NL" sz="2200" dirty="0"/>
              <a:t>opleiding bediener / machinist</a:t>
            </a:r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r>
              <a:rPr lang="nl-NL" sz="2200" dirty="0"/>
              <a:t>Handtakel: ook voor horizontaal verplaatsen</a:t>
            </a:r>
          </a:p>
          <a:p>
            <a:endParaRPr lang="nl-NL" sz="2200" dirty="0"/>
          </a:p>
          <a:p>
            <a:endParaRPr lang="nl-NL" sz="2200" dirty="0"/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6272" y="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6.5 Werken met hijswerktuigen</a:t>
            </a:r>
            <a:endParaRPr lang="nl-NL" sz="3200" dirty="0"/>
          </a:p>
        </p:txBody>
      </p:sp>
      <p:pic>
        <p:nvPicPr>
          <p:cNvPr id="6" name="lightboxImage" descr="https://www.sybshop.nl/webshop/media/catalog/product/cache/1/image/500x500/9df78eab33525d08d6e5fb8d27136e95/h/a/handtakel_2_ton_2_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73541" y="4596781"/>
            <a:ext cx="208823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Cluma 3,2 ton x 12 000 mm">
            <a:hlinkClick r:id="rId3" tooltip="&quot;Cluma 3,2 ton x 12 000 mm&quot;"/>
          </p:cNvPr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24769" y="3501232"/>
            <a:ext cx="2003425" cy="133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Kraan, Lucht, Hijskraan, Bouwwerf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139015" y="1829853"/>
            <a:ext cx="1459893" cy="219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vlb1lightboxImage" descr="https://thumbs.dreamstime.com/z/mobiele-kraan-1244509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63172" y="1673374"/>
            <a:ext cx="1574838" cy="216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gthumb81961307" descr=" Vrachtwagen met kraan Royalty-vrije Stock Fotografie">
            <a:hlinkClick r:id="rId7"/>
          </p:cNvPr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39773" y="3443963"/>
            <a:ext cx="18002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fgeronde rechthoek 11"/>
          <p:cNvSpPr/>
          <p:nvPr/>
        </p:nvSpPr>
        <p:spPr>
          <a:xfrm>
            <a:off x="9622616" y="10133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2022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/>
          <p:cNvSpPr>
            <a:spLocks noGrp="1"/>
          </p:cNvSpPr>
          <p:nvPr>
            <p:ph idx="1"/>
          </p:nvPr>
        </p:nvSpPr>
        <p:spPr>
          <a:xfrm>
            <a:off x="1524000" y="1373237"/>
            <a:ext cx="10515600" cy="4803726"/>
          </a:xfrm>
        </p:spPr>
        <p:txBody>
          <a:bodyPr>
            <a:normAutofit/>
          </a:bodyPr>
          <a:lstStyle/>
          <a:p>
            <a:r>
              <a:rPr lang="nl-NL" sz="2200" dirty="0"/>
              <a:t>beschadigde kettingen of staalkabels niet gebruiken</a:t>
            </a:r>
          </a:p>
          <a:p>
            <a:r>
              <a:rPr lang="nl-NL" sz="2200" dirty="0"/>
              <a:t>voer zelf geen reparaties uit</a:t>
            </a:r>
          </a:p>
          <a:p>
            <a:r>
              <a:rPr lang="nl-NL" sz="2200" dirty="0"/>
              <a:t>hijstoebehoren moeten worden gekeurd</a:t>
            </a:r>
          </a:p>
          <a:p>
            <a:r>
              <a:rPr lang="nl-NL" sz="2200" dirty="0"/>
              <a:t>gekeurde materialen zijn voorzien van label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609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6.6 Werken met hijstoebehoren en handtakels</a:t>
            </a:r>
            <a:endParaRPr lang="nl-NL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641234" y="1373237"/>
            <a:ext cx="1839267" cy="496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fgeronde rechthoek 8"/>
          <p:cNvSpPr/>
          <p:nvPr/>
        </p:nvSpPr>
        <p:spPr>
          <a:xfrm>
            <a:off x="9653096" y="11609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35743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75422"/>
            <a:ext cx="10515600" cy="49338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Speciale hijstoebehoren:</a:t>
            </a:r>
          </a:p>
          <a:p>
            <a:r>
              <a:rPr lang="nl-NL" sz="2200" dirty="0"/>
              <a:t>samenstel met twee, drie of vier lengen</a:t>
            </a:r>
          </a:p>
          <a:p>
            <a:r>
              <a:rPr lang="nl-NL" sz="2200" dirty="0"/>
              <a:t>hijsjuk</a:t>
            </a:r>
          </a:p>
          <a:p>
            <a:endParaRPr lang="nl-NL" sz="2200" dirty="0"/>
          </a:p>
          <a:p>
            <a:endParaRPr lang="nl-NL" sz="2200" dirty="0"/>
          </a:p>
          <a:p>
            <a:pPr>
              <a:buNone/>
            </a:pPr>
            <a:r>
              <a:rPr lang="nl-NL" sz="2200" dirty="0"/>
              <a:t>Hijsen met een samenstel:</a:t>
            </a:r>
          </a:p>
          <a:p>
            <a:r>
              <a:rPr lang="nl-NL" sz="2200" dirty="0"/>
              <a:t>spreidhoek maximaal 120° (wettelijk)</a:t>
            </a:r>
          </a:p>
          <a:p>
            <a:r>
              <a:rPr lang="nl-NL" sz="2200" dirty="0"/>
              <a:t>veilige hijshoek: 90°</a:t>
            </a:r>
          </a:p>
          <a:p>
            <a:endParaRPr lang="nl-NL" sz="2200" dirty="0"/>
          </a:p>
          <a:p>
            <a:pPr>
              <a:buNone/>
            </a:pPr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6.6 Werken met hijstoebehoren en handtakels</a:t>
            </a:r>
            <a:endParaRPr lang="nl-NL" sz="3200" dirty="0"/>
          </a:p>
        </p:txBody>
      </p:sp>
      <p:pic>
        <p:nvPicPr>
          <p:cNvPr id="4" name="bigthumb6210987" descr="Herberg kraan Royalty-vrije Stock Fotografie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8255" y="1475422"/>
            <a:ext cx="2027555" cy="15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5753" y="3324224"/>
            <a:ext cx="2512557" cy="298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53096" y="145048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7353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6.7 Vorkheftrucks en palletwagens</a:t>
            </a:r>
            <a:endParaRPr lang="nl-NL" sz="3200" dirty="0"/>
          </a:p>
        </p:txBody>
      </p:sp>
      <p:sp>
        <p:nvSpPr>
          <p:cNvPr id="9" name="Afgeronde rechthoek 8"/>
          <p:cNvSpPr/>
          <p:nvPr/>
        </p:nvSpPr>
        <p:spPr>
          <a:xfrm>
            <a:off x="9663256" y="138280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EABD745-5FD9-D869-7E4E-05E8607DC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439912"/>
            <a:ext cx="10515600" cy="4473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b="1" dirty="0"/>
              <a:t>Veilig werken met vorkheftruck:</a:t>
            </a:r>
          </a:p>
          <a:p>
            <a:r>
              <a:rPr lang="nl-NL" sz="2200" dirty="0"/>
              <a:t>stabiel beladen over beide vorken</a:t>
            </a:r>
          </a:p>
          <a:p>
            <a:r>
              <a:rPr lang="nl-NL" sz="2200" dirty="0"/>
              <a:t>bestuurder minimaal 18 jaar </a:t>
            </a:r>
          </a:p>
          <a:p>
            <a:r>
              <a:rPr lang="nl-NL" sz="2200" dirty="0"/>
              <a:t>aanwezige veiligheidsvoorzieningen gebruiken</a:t>
            </a:r>
          </a:p>
          <a:p>
            <a:r>
              <a:rPr lang="nl-NL" sz="2200" dirty="0"/>
              <a:t>chauffeur moet goed zicht hebben </a:t>
            </a:r>
          </a:p>
          <a:p>
            <a:endParaRPr lang="nl-NL" sz="2200" dirty="0"/>
          </a:p>
          <a:p>
            <a:pPr marL="0" indent="0">
              <a:buNone/>
            </a:pPr>
            <a:r>
              <a:rPr lang="nl-NL" sz="2200" b="1" dirty="0"/>
              <a:t>Veilig werken met palletwagen:</a:t>
            </a:r>
          </a:p>
          <a:p>
            <a:r>
              <a:rPr lang="nl-NL" sz="2200" dirty="0"/>
              <a:t>let op de juiste werkhouding</a:t>
            </a:r>
          </a:p>
          <a:p>
            <a:r>
              <a:rPr lang="nl-NL" sz="2200" dirty="0"/>
              <a:t>niet te zwaar of te hoog beladen</a:t>
            </a:r>
          </a:p>
          <a:p>
            <a:r>
              <a:rPr lang="nl-NL" sz="2200" dirty="0"/>
              <a:t>goed zicht en voldoende manoeuvreerruimte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846F26A-E107-9B85-118F-288558C8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205" y="1146392"/>
            <a:ext cx="2313171" cy="278364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6E275F-8A30-D18F-387C-85F1BCCBB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015" y="3930038"/>
            <a:ext cx="1924033" cy="163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6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92250"/>
            <a:ext cx="10515600" cy="4351338"/>
          </a:xfrm>
        </p:spPr>
        <p:txBody>
          <a:bodyPr>
            <a:normAutofit/>
          </a:bodyPr>
          <a:lstStyle/>
          <a:p>
            <a:r>
              <a:rPr lang="nl-NL" sz="2200" dirty="0" err="1"/>
              <a:t>Arbowet</a:t>
            </a:r>
            <a:r>
              <a:rPr lang="nl-NL" sz="2200" dirty="0"/>
              <a:t>: veiligheid, gezondheid en welzijn op het werk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Geen nadelige invloed vanuit arbeid: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gevaar bij bron bestrijden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afschermen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persoonlijke beschermingsmiddelen</a:t>
            </a:r>
          </a:p>
          <a:p>
            <a:pPr lvl="1"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Redelijkerwijs haalbaar: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technisch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organisatorisch</a:t>
            </a:r>
          </a:p>
          <a:p>
            <a:pPr lvl="1">
              <a:defRPr/>
            </a:pPr>
            <a:r>
              <a:rPr lang="nl-NL" sz="2200" dirty="0">
                <a:ea typeface="ＭＳ Ｐゴシック" charset="0"/>
              </a:rPr>
              <a:t>economisch  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44387"/>
            <a:ext cx="7956376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1.1 Veiligheid en gezondheid (V&amp;G)</a:t>
            </a:r>
            <a:endParaRPr lang="nl-NL" sz="3200" dirty="0"/>
          </a:p>
        </p:txBody>
      </p:sp>
      <p:sp>
        <p:nvSpPr>
          <p:cNvPr id="10" name="Rechthoek 9"/>
          <p:cNvSpPr/>
          <p:nvPr/>
        </p:nvSpPr>
        <p:spPr>
          <a:xfrm>
            <a:off x="7968208" y="4221088"/>
            <a:ext cx="208823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9665161" y="21530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524000" y="1268570"/>
            <a:ext cx="10515600" cy="4703763"/>
          </a:xfrm>
        </p:spPr>
        <p:txBody>
          <a:bodyPr>
            <a:normAutofit/>
          </a:bodyPr>
          <a:lstStyle/>
          <a:p>
            <a:r>
              <a:rPr lang="nl-NL" sz="2200" dirty="0"/>
              <a:t>werkplek goed afschermen</a:t>
            </a:r>
          </a:p>
          <a:p>
            <a:r>
              <a:rPr lang="nl-NL" sz="2200" dirty="0"/>
              <a:t>zorg voor voldoende afzuiging en ventilatie</a:t>
            </a:r>
          </a:p>
          <a:p>
            <a:r>
              <a:rPr lang="nl-NL" sz="2200" dirty="0"/>
              <a:t>juiste </a:t>
            </a:r>
            <a:r>
              <a:rPr lang="nl-NL" sz="2200" dirty="0" err="1"/>
              <a:t>PBM’s</a:t>
            </a:r>
            <a:r>
              <a:rPr lang="nl-NL" sz="2200" dirty="0"/>
              <a:t> gebruiken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7481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7.1 Lassen, branden en snijden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47232" y="1565249"/>
            <a:ext cx="386926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oneywell Lasbril Amigo Xantho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09358" y="3740918"/>
            <a:ext cx="1224136" cy="1224136"/>
          </a:xfrm>
          <a:prstGeom prst="rect">
            <a:avLst/>
          </a:prstGeom>
          <a:noFill/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1306" y="3754474"/>
            <a:ext cx="1260000" cy="1258702"/>
          </a:xfrm>
          <a:prstGeom prst="rect">
            <a:avLst/>
          </a:prstGeom>
        </p:spPr>
      </p:pic>
      <p:pic>
        <p:nvPicPr>
          <p:cNvPr id="37892" name="Picture 4" descr="Weldas Katoen gevoerde Lashandschoenen 10-2101 Economy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30738" y="3754474"/>
            <a:ext cx="1619250" cy="1143001"/>
          </a:xfrm>
          <a:prstGeom prst="rect">
            <a:avLst/>
          </a:prstGeom>
          <a:noFill/>
        </p:spPr>
      </p:pic>
      <p:pic>
        <p:nvPicPr>
          <p:cNvPr id="11" name="imageFullScreen" descr="Portwest leren lasschort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6665" y="3634000"/>
            <a:ext cx="1499650" cy="149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fgeronde rechthoek 11"/>
          <p:cNvSpPr/>
          <p:nvPr/>
        </p:nvSpPr>
        <p:spPr>
          <a:xfrm>
            <a:off x="9612456" y="204712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0954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Risico’s:</a:t>
            </a:r>
          </a:p>
          <a:p>
            <a:r>
              <a:rPr lang="nl-NL" sz="2200" dirty="0"/>
              <a:t>vallen en struikelen</a:t>
            </a:r>
          </a:p>
          <a:p>
            <a:r>
              <a:rPr lang="nl-NL" sz="2200" dirty="0"/>
              <a:t>geraakt worden door puin</a:t>
            </a:r>
          </a:p>
          <a:p>
            <a:r>
              <a:rPr lang="nl-NL" sz="2200" dirty="0"/>
              <a:t>gehoorschade door lawaai</a:t>
            </a:r>
          </a:p>
          <a:p>
            <a:r>
              <a:rPr lang="nl-NL" sz="2200" dirty="0"/>
              <a:t>gevaarlijke stoffen (asbest, kwartsstof)</a:t>
            </a:r>
          </a:p>
          <a:p>
            <a:endParaRPr lang="nl-NL" sz="2200" dirty="0"/>
          </a:p>
          <a:p>
            <a:pPr>
              <a:buNone/>
            </a:pPr>
            <a:r>
              <a:rPr lang="nl-NL" sz="2200" dirty="0" err="1"/>
              <a:t>PBM’s</a:t>
            </a:r>
            <a:r>
              <a:rPr lang="nl-NL" sz="2200" dirty="0"/>
              <a:t> dragen, minimaal:</a:t>
            </a:r>
          </a:p>
          <a:p>
            <a:r>
              <a:rPr lang="nl-NL" sz="2200" dirty="0"/>
              <a:t>veiligheidshelm, overall, veiligheidsschoenen</a:t>
            </a:r>
          </a:p>
          <a:p>
            <a:r>
              <a:rPr lang="nl-NL" sz="2200" dirty="0"/>
              <a:t>bij handmatig sloopwerk: veiligheidsbril/</a:t>
            </a:r>
            <a:r>
              <a:rPr lang="nl-NL" sz="2200" dirty="0" err="1"/>
              <a:t>ruimzichtbril</a:t>
            </a:r>
            <a:endParaRPr lang="nl-NL" sz="2200" dirty="0"/>
          </a:p>
          <a:p>
            <a:r>
              <a:rPr lang="nl-NL" sz="2200" dirty="0"/>
              <a:t>adembescherming: stoffilter of </a:t>
            </a:r>
            <a:r>
              <a:rPr lang="nl-NL" sz="2200" dirty="0" err="1"/>
              <a:t>filterbusmasker</a:t>
            </a:r>
            <a:r>
              <a:rPr lang="nl-NL" sz="2200" dirty="0"/>
              <a:t> 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8679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7.2 Sloopwerkzaamheden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83576" y="160936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938A22B-2C9F-8EAF-B7CC-3E3C96FC0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525" y="1512359"/>
            <a:ext cx="4337050" cy="28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57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524000" y="160038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Veiligheid bij graafwerkzaamheden:</a:t>
            </a:r>
          </a:p>
          <a:p>
            <a:r>
              <a:rPr lang="nl-NL" sz="2200" dirty="0" err="1"/>
              <a:t>KLIC-melding</a:t>
            </a:r>
            <a:r>
              <a:rPr lang="nl-NL" sz="2200" dirty="0"/>
              <a:t> en handmatig voorsteken</a:t>
            </a:r>
          </a:p>
          <a:p>
            <a:r>
              <a:rPr lang="nl-NL" sz="2200" dirty="0"/>
              <a:t>veilig talud, voldoende stutvoorzieningen</a:t>
            </a:r>
          </a:p>
          <a:p>
            <a:r>
              <a:rPr lang="nl-NL" sz="2200" dirty="0"/>
              <a:t>geen gasflessen in diepe sleuf</a:t>
            </a:r>
          </a:p>
          <a:p>
            <a:r>
              <a:rPr lang="nl-NL" sz="2200" dirty="0"/>
              <a:t>maatregelen om vallen in de sleuf te voorkomen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Graven in vervuilde grond: extra maatregelen</a:t>
            </a:r>
          </a:p>
          <a:p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609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7.3 Graafwerkzaamheden</a:t>
            </a:r>
            <a:endParaRPr lang="nl-NL" sz="3200" dirty="0"/>
          </a:p>
        </p:txBody>
      </p:sp>
      <p:pic>
        <p:nvPicPr>
          <p:cNvPr id="7" name="Picture 1" descr="F:\VCA boeken versie 5.0\afbeeldingen\CIMG15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97233" y="1600382"/>
            <a:ext cx="3666067" cy="2749550"/>
          </a:xfrm>
          <a:prstGeom prst="rect">
            <a:avLst/>
          </a:prstGeom>
          <a:noFill/>
        </p:spPr>
      </p:pic>
      <p:sp>
        <p:nvSpPr>
          <p:cNvPr id="9" name="Afgeronde rechthoek 8"/>
          <p:cNvSpPr/>
          <p:nvPr/>
        </p:nvSpPr>
        <p:spPr>
          <a:xfrm>
            <a:off x="9673416" y="116093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91331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1003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509597" y="913083"/>
            <a:ext cx="1970779" cy="263496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7275" y="2222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7.4 Werken op hoogte</a:t>
            </a:r>
            <a:endParaRPr lang="nl-NL" sz="3200" dirty="0"/>
          </a:p>
        </p:txBody>
      </p:sp>
      <p:pic>
        <p:nvPicPr>
          <p:cNvPr id="3075" name="Picture 3" descr="E:\100803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38932" y="3798954"/>
            <a:ext cx="1970779" cy="2627706"/>
          </a:xfrm>
          <a:prstGeom prst="rect">
            <a:avLst/>
          </a:prstGeom>
          <a:noFill/>
        </p:spPr>
      </p:pic>
      <p:sp>
        <p:nvSpPr>
          <p:cNvPr id="11" name="Afgeronde rechthoek 10"/>
          <p:cNvSpPr/>
          <p:nvPr/>
        </p:nvSpPr>
        <p:spPr>
          <a:xfrm>
            <a:off x="9734376" y="113426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008B263-490A-B310-6AB0-2E549CA1C8A3}"/>
              </a:ext>
            </a:extLst>
          </p:cNvPr>
          <p:cNvSpPr txBox="1"/>
          <p:nvPr/>
        </p:nvSpPr>
        <p:spPr>
          <a:xfrm>
            <a:off x="1057275" y="1055958"/>
            <a:ext cx="59674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dirty="0"/>
              <a:t>Vanaf 2,5 meter veiligheidsmaatregelen: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werkvloeren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openingen afzetten met hekwerk en leuningen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vloeropeningen dichtleggen indien mogelijk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gebruik dakrandbeveiliging bij werken op daken</a:t>
            </a:r>
          </a:p>
          <a:p>
            <a:endParaRPr lang="nl-NL" sz="2200" dirty="0"/>
          </a:p>
          <a:p>
            <a:r>
              <a:rPr lang="nl-NL" sz="2200" dirty="0"/>
              <a:t>PBM: veiligheidsharnas</a:t>
            </a:r>
          </a:p>
          <a:p>
            <a:endParaRPr lang="nl-NL" sz="2200" dirty="0"/>
          </a:p>
          <a:p>
            <a:r>
              <a:rPr lang="nl-NL" sz="2200" dirty="0"/>
              <a:t>Werken op daken: let op weersomstandigheden</a:t>
            </a:r>
            <a:r>
              <a:rPr lang="nl-NL" sz="1800" dirty="0"/>
              <a:t>!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C1374E9-85B4-B0B2-AF32-A5230EE26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824" y="4815158"/>
            <a:ext cx="3401863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82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1101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883525" y="1468997"/>
            <a:ext cx="1822450" cy="243350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0709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7.5 Materialen voor werken op hoogte (1)</a:t>
            </a:r>
            <a:endParaRPr lang="nl-NL" sz="3200" dirty="0"/>
          </a:p>
        </p:txBody>
      </p:sp>
      <p:pic>
        <p:nvPicPr>
          <p:cNvPr id="4099" name="Picture 3" descr="E:\rolsteiger als werkplekmagazij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83525" y="4150549"/>
            <a:ext cx="2250016" cy="1687512"/>
          </a:xfrm>
          <a:prstGeom prst="rect">
            <a:avLst/>
          </a:prstGeom>
          <a:noFill/>
        </p:spPr>
      </p:pic>
      <p:sp>
        <p:nvSpPr>
          <p:cNvPr id="10" name="Afgeronde rechthoek 9"/>
          <p:cNvSpPr/>
          <p:nvPr/>
        </p:nvSpPr>
        <p:spPr>
          <a:xfrm>
            <a:off x="9705975" y="132579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852EEAB-ECD4-DD84-B4C8-20C2D5054BA2}"/>
              </a:ext>
            </a:extLst>
          </p:cNvPr>
          <p:cNvSpPr txBox="1"/>
          <p:nvPr/>
        </p:nvSpPr>
        <p:spPr>
          <a:xfrm>
            <a:off x="1524000" y="1306347"/>
            <a:ext cx="61245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eaLnBrk="0" hangingPunct="0"/>
            <a:r>
              <a:rPr lang="nl-NL" sz="2200" dirty="0"/>
              <a:t>Aandachtspunten bij het werken met ladders: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in goede staat houden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niet verven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niet zelf repareren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zorgvuldig en goed opstellen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op de juiste wijze gebruiken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9206321-5C62-1E0F-D4B6-204A6CE7AFC1}"/>
              </a:ext>
            </a:extLst>
          </p:cNvPr>
          <p:cNvSpPr txBox="1"/>
          <p:nvPr/>
        </p:nvSpPr>
        <p:spPr>
          <a:xfrm>
            <a:off x="1524000" y="3714403"/>
            <a:ext cx="61245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200" dirty="0"/>
              <a:t>Aandachtspunten bij het werken met rolsteigers: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wielen blokkeren voor betreden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van binnenuit beklimmen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niet verplaatsen als er iemand op staat</a:t>
            </a:r>
          </a:p>
          <a:p>
            <a:pPr marL="265113" indent="-265113" eaLnBrk="0" hangingPunct="0">
              <a:buFontTx/>
              <a:buChar char="•"/>
            </a:pPr>
            <a:r>
              <a:rPr lang="nl-NL" sz="2200" dirty="0"/>
              <a:t>verrijden op vlakke ondergrond door </a:t>
            </a:r>
          </a:p>
          <a:p>
            <a:pPr eaLnBrk="0" hangingPunct="0"/>
            <a:r>
              <a:rPr lang="nl-NL" sz="2200" dirty="0"/>
              <a:t>    2 personen</a:t>
            </a:r>
          </a:p>
        </p:txBody>
      </p:sp>
    </p:spTree>
    <p:extLst>
      <p:ext uri="{BB962C8B-B14F-4D97-AF65-F5344CB8AC3E}">
        <p14:creationId xmlns:p14="http://schemas.microsoft.com/office/powerpoint/2010/main" val="2199437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18982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7.5 Materialen voor werken op hoogte (2)</a:t>
            </a:r>
            <a:endParaRPr lang="nl-NL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84672" y="852604"/>
            <a:ext cx="166472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349399" y="4020956"/>
            <a:ext cx="1657036" cy="200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1524000" y="852604"/>
            <a:ext cx="6408712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verboden zelf te (ver)bouwen aan vaste      </a:t>
            </a:r>
          </a:p>
          <a:p>
            <a:pPr>
              <a:defRPr/>
            </a:pPr>
            <a:r>
              <a:rPr lang="nl-NL" sz="2200" dirty="0"/>
              <a:t>    steiger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   geen materiaal achterlaten op de steiger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 gebruik geen los klimmateriaal op de  </a:t>
            </a:r>
          </a:p>
          <a:p>
            <a:pPr>
              <a:defRPr/>
            </a:pPr>
            <a:r>
              <a:rPr lang="nl-NL" sz="2200" dirty="0"/>
              <a:t>    steiger.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   let op de maximale belasting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2200" dirty="0"/>
              <a:t>   gebruik stortkokers voor afvoer materiaal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 gebruik de bouwlift veilig (personenlift of</a:t>
            </a:r>
          </a:p>
          <a:p>
            <a:pPr>
              <a:defRPr/>
            </a:pPr>
            <a:r>
              <a:rPr lang="nl-NL" sz="2200" dirty="0"/>
              <a:t>     goederenlift)</a:t>
            </a:r>
          </a:p>
          <a:p>
            <a:pPr>
              <a:defRPr/>
            </a:pPr>
            <a:endParaRPr lang="nl-NL" sz="2200" dirty="0"/>
          </a:p>
          <a:p>
            <a:pPr>
              <a:defRPr/>
            </a:pPr>
            <a:r>
              <a:rPr lang="nl-NL" sz="2200" dirty="0"/>
              <a:t>Steigerkaart geeft veiligheidsstatus aan.</a:t>
            </a:r>
          </a:p>
          <a:p>
            <a:pPr>
              <a:defRPr/>
            </a:pPr>
            <a:endParaRPr lang="nl-NL" sz="2200" dirty="0"/>
          </a:p>
          <a:p>
            <a:pPr>
              <a:defRPr/>
            </a:pPr>
            <a:r>
              <a:rPr lang="nl-NL" sz="2200" dirty="0"/>
              <a:t>Geen steigerkaart of gebreken? Steiger niet betreden!</a:t>
            </a:r>
          </a:p>
          <a:p>
            <a:pPr>
              <a:defRPr/>
            </a:pPr>
            <a:endParaRPr lang="nl-NL" sz="2400" dirty="0"/>
          </a:p>
          <a:p>
            <a:pPr>
              <a:defRPr/>
            </a:pP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23B5FE-0732-3E0A-58E9-4F6526ED4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932" y="109673"/>
            <a:ext cx="1201016" cy="127417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Hoogwerkelaag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 rot="16200000">
            <a:off x="9537825" y="2179206"/>
            <a:ext cx="2412010" cy="180900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8375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7.5 Materialen voor werken op hoogte (3)</a:t>
            </a:r>
            <a:endParaRPr lang="nl-NL" sz="3200" dirty="0"/>
          </a:p>
        </p:txBody>
      </p:sp>
      <p:pic>
        <p:nvPicPr>
          <p:cNvPr id="1029" name="Picture 5" descr="Afbeelding: verreiker met werkbak">
            <a:hlinkClick r:id="rId3" tooltip="Afbeelding: verreiker met werkbak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77682" y="844855"/>
            <a:ext cx="1809007" cy="2412009"/>
          </a:xfrm>
          <a:prstGeom prst="rect">
            <a:avLst/>
          </a:prstGeom>
          <a:noFill/>
        </p:spPr>
      </p:pic>
      <p:pic>
        <p:nvPicPr>
          <p:cNvPr id="13" name="Afbeelding 12" descr="dsc05148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47755" y="3840981"/>
            <a:ext cx="1809007" cy="206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fgeronde rechthoek 10"/>
          <p:cNvSpPr/>
          <p:nvPr/>
        </p:nvSpPr>
        <p:spPr>
          <a:xfrm>
            <a:off x="9642936" y="181341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0D82A5A-DA24-9A0F-AAF4-10C13A2BA4C6}"/>
              </a:ext>
            </a:extLst>
          </p:cNvPr>
          <p:cNvSpPr txBox="1"/>
          <p:nvPr/>
        </p:nvSpPr>
        <p:spPr>
          <a:xfrm>
            <a:off x="1513931" y="1433548"/>
            <a:ext cx="62007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200" dirty="0"/>
              <a:t>Veilig werken met een hoogwerkers en hangsteigers: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alleen als je een instructie hebt gehad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bij storing niet verder werken maar (laten)   </a:t>
            </a:r>
          </a:p>
          <a:p>
            <a:pPr>
              <a:defRPr/>
            </a:pPr>
            <a:r>
              <a:rPr lang="nl-NL" sz="2200" dirty="0"/>
              <a:t>    repareren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nooit gebruiksklaar achterlaten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risicovolle omgeving? Begeleiding op de grond!</a:t>
            </a:r>
          </a:p>
          <a:p>
            <a:pPr>
              <a:defRPr/>
            </a:pPr>
            <a:endParaRPr lang="nl-NL" sz="2200" dirty="0"/>
          </a:p>
          <a:p>
            <a:pPr>
              <a:defRPr/>
            </a:pPr>
            <a:r>
              <a:rPr lang="nl-NL" sz="2200" dirty="0"/>
              <a:t>Hulpmiddelen gebruiken voor communicatie: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 vanaf 25 m verplicht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200" dirty="0"/>
              <a:t>   als normale communicatie niet mogelijk is</a:t>
            </a:r>
          </a:p>
          <a:p>
            <a:pPr>
              <a:defRPr/>
            </a:pPr>
            <a:endParaRPr lang="nl-NL" sz="2200" dirty="0"/>
          </a:p>
          <a:p>
            <a:pPr>
              <a:defRPr/>
            </a:pPr>
            <a:r>
              <a:rPr lang="nl-NL" sz="2200" dirty="0"/>
              <a:t>PBM: veiligheidsharnas met vallijn</a:t>
            </a:r>
          </a:p>
        </p:txBody>
      </p:sp>
    </p:spTree>
    <p:extLst>
      <p:ext uri="{BB962C8B-B14F-4D97-AF65-F5344CB8AC3E}">
        <p14:creationId xmlns:p14="http://schemas.microsoft.com/office/powerpoint/2010/main" val="1337899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arbovriendelijkehulpmiddelen.volandis.nl/images/hulpmiddelen/manbak-kraa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76121" y="1564287"/>
            <a:ext cx="3127623" cy="4177532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3872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7.5 Materialen voor werken op hoogte (4)</a:t>
            </a:r>
            <a:endParaRPr lang="nl-NL" sz="3200" dirty="0"/>
          </a:p>
        </p:txBody>
      </p:sp>
      <p:sp>
        <p:nvSpPr>
          <p:cNvPr id="4" name="Rechthoek 3"/>
          <p:cNvSpPr/>
          <p:nvPr/>
        </p:nvSpPr>
        <p:spPr>
          <a:xfrm>
            <a:off x="1470346" y="1219200"/>
            <a:ext cx="570577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457200">
              <a:defRPr/>
            </a:pPr>
            <a:r>
              <a:rPr lang="nl-NL" sz="2200" dirty="0"/>
              <a:t>Veilig werken met een werkbak: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alleen gebruiken als het echt niet anders kan;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voldoen aan alle wettelijke voorwaarden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de kraanmachinist en persoon in de werkbak    </a:t>
            </a:r>
          </a:p>
          <a:p>
            <a:pPr>
              <a:defRPr/>
            </a:pPr>
            <a:r>
              <a:rPr lang="nl-NL" sz="2200" dirty="0"/>
              <a:t>     moeten elkaar zien en verstaan (portofoon);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iedere persoon in de werkbak draagt een individueel veiligheidsharnas (vast aan de werkbak). </a:t>
            </a:r>
          </a:p>
          <a:p>
            <a:endParaRPr lang="nl-NL" sz="2200" dirty="0"/>
          </a:p>
          <a:p>
            <a:r>
              <a:rPr lang="nl-NL" sz="2200" dirty="0"/>
              <a:t>Werken op hoogte in (hang-)steigers en hoogwerkers is </a:t>
            </a:r>
            <a:r>
              <a:rPr lang="nl-NL" sz="2200" u="sng" dirty="0"/>
              <a:t>niet toegestaan: </a:t>
            </a:r>
          </a:p>
          <a:p>
            <a:pPr marL="180000" indent="-1800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bij dreigend onweer  </a:t>
            </a:r>
          </a:p>
          <a:p>
            <a:pPr marL="180000" indent="-180000">
              <a:buFont typeface="Arial" panose="020B0604020202020204" pitchFamily="34" charset="0"/>
              <a:buChar char="•"/>
              <a:defRPr/>
            </a:pPr>
            <a:r>
              <a:rPr lang="nl-NL" sz="2200" dirty="0"/>
              <a:t>slechte weersomstandigheden</a:t>
            </a:r>
          </a:p>
          <a:p>
            <a:pPr marL="180000" indent="-180000">
              <a:buFont typeface="Arial" panose="020B0604020202020204" pitchFamily="34" charset="0"/>
              <a:buChar char="•"/>
              <a:defRPr/>
            </a:pPr>
            <a:endParaRPr lang="nl-NL" sz="2200" dirty="0"/>
          </a:p>
          <a:p>
            <a:pPr>
              <a:defRPr/>
            </a:pPr>
            <a:endParaRPr lang="nl-NL" sz="2200" dirty="0"/>
          </a:p>
        </p:txBody>
      </p:sp>
      <p:sp>
        <p:nvSpPr>
          <p:cNvPr id="8" name="Afgeronde rechthoek 7"/>
          <p:cNvSpPr/>
          <p:nvPr/>
        </p:nvSpPr>
        <p:spPr>
          <a:xfrm>
            <a:off x="9612456" y="108069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787525"/>
            <a:ext cx="10515600" cy="4351338"/>
          </a:xfrm>
        </p:spPr>
        <p:txBody>
          <a:bodyPr>
            <a:normAutofit/>
          </a:bodyPr>
          <a:lstStyle/>
          <a:p>
            <a:pPr marL="355600" indent="-355600">
              <a:buNone/>
              <a:defRPr/>
            </a:pPr>
            <a:r>
              <a:rPr lang="nl-NL" sz="2200" dirty="0">
                <a:ea typeface="ＭＳ Ｐゴシック" pitchFamily="34" charset="-128"/>
              </a:rPr>
              <a:t>Risico’s besloten ruimten: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brand en explosie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verstikking en vergiftiging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elektrocutie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bewegende delen en leidingwerk</a:t>
            </a:r>
          </a:p>
          <a:p>
            <a:pPr marL="355600" indent="-355600">
              <a:defRPr/>
            </a:pPr>
            <a:r>
              <a:rPr lang="nl-NL" sz="2200" dirty="0">
                <a:ea typeface="ＭＳ Ｐゴシック" pitchFamily="34" charset="-128"/>
              </a:rPr>
              <a:t>vallen en struikelen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228715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7.6 besloten ruimten (1)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571816" y="158734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66838" y="1088231"/>
            <a:ext cx="10515600" cy="46815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200" b="1" dirty="0"/>
              <a:t>Veilig werken in besloten ruimten:</a:t>
            </a:r>
          </a:p>
          <a:p>
            <a:r>
              <a:rPr lang="nl-NL" sz="2200" dirty="0"/>
              <a:t>Werkvergunning.</a:t>
            </a:r>
          </a:p>
          <a:p>
            <a:r>
              <a:rPr lang="nl-NL" sz="2200" dirty="0"/>
              <a:t>Metingen voor betreden. </a:t>
            </a:r>
          </a:p>
          <a:p>
            <a:r>
              <a:rPr lang="nl-NL" sz="2200" dirty="0"/>
              <a:t>Gebruik juiste gereedschappen.</a:t>
            </a:r>
          </a:p>
          <a:p>
            <a:r>
              <a:rPr lang="nl-NL" sz="2200" dirty="0"/>
              <a:t>Veilige spanning (50V~ of 120 V=).</a:t>
            </a:r>
          </a:p>
          <a:p>
            <a:r>
              <a:rPr lang="nl-NL" sz="2200" dirty="0"/>
              <a:t>Waarschuwingsborden bij toegang.</a:t>
            </a:r>
          </a:p>
          <a:p>
            <a:r>
              <a:rPr lang="nl-NL" sz="2200" dirty="0"/>
              <a:t>Noodprocedure.</a:t>
            </a:r>
          </a:p>
          <a:p>
            <a:r>
              <a:rPr lang="nl-NL" sz="2200" dirty="0"/>
              <a:t>Toezicht: veiligheidswacht, mangatwacht.</a:t>
            </a:r>
          </a:p>
          <a:p>
            <a:pPr>
              <a:buNone/>
            </a:pPr>
            <a:r>
              <a:rPr lang="nl-NL" sz="2200" b="1" dirty="0" err="1"/>
              <a:t>PBM’s</a:t>
            </a:r>
            <a:r>
              <a:rPr lang="nl-NL" sz="2200" dirty="0"/>
              <a:t>: Tenminste overall, veiligheidsschoenen.</a:t>
            </a:r>
          </a:p>
          <a:p>
            <a:pPr>
              <a:buNone/>
            </a:pPr>
            <a:r>
              <a:rPr lang="nl-NL" sz="2200" dirty="0"/>
              <a:t>Industrie: veiligheidshelm en veiligheidsbril.</a:t>
            </a:r>
          </a:p>
          <a:p>
            <a:pPr>
              <a:buNone/>
            </a:pPr>
            <a:r>
              <a:rPr lang="nl-NL" sz="2200" dirty="0"/>
              <a:t>Soms ook adembescherming nodig.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27481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7.6 besloten ruimten (2)</a:t>
            </a:r>
            <a:endParaRPr lang="nl-NL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7F0F2CA-CBF5-A64E-4F35-D4289A517F2B}"/>
              </a:ext>
            </a:extLst>
          </p:cNvPr>
          <p:cNvSpPr txBox="1"/>
          <p:nvPr/>
        </p:nvSpPr>
        <p:spPr>
          <a:xfrm>
            <a:off x="6624638" y="1521242"/>
            <a:ext cx="495776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b="1" dirty="0"/>
              <a:t>Veilig stellen van werkplek: </a:t>
            </a:r>
          </a:p>
          <a:p>
            <a:endParaRPr lang="nl-NL" sz="2200" b="1" dirty="0"/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steekflens plaatsen in leidingwerk.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zo dicht mogelijk voor de werkplek.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na de afsluiter.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DD83F3-0FEE-9107-853B-F0D016738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932" y="140153"/>
            <a:ext cx="1201016" cy="12741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06550"/>
            <a:ext cx="10515600" cy="4351338"/>
          </a:xfrm>
        </p:spPr>
        <p:txBody>
          <a:bodyPr wrap="square">
            <a:normAutofit/>
          </a:bodyPr>
          <a:lstStyle/>
          <a:p>
            <a:pPr marL="0" indent="0">
              <a:buNone/>
            </a:pPr>
            <a:r>
              <a:rPr lang="nl-NL" sz="2200" dirty="0"/>
              <a:t>Nederlandse Arbeidsinspectie (NLA)</a:t>
            </a:r>
          </a:p>
          <a:p>
            <a:r>
              <a:rPr lang="nl-NL" sz="2200" dirty="0"/>
              <a:t>toezicht op naleving V&amp;G-wetgeving en Arbeidstijdenwet</a:t>
            </a:r>
          </a:p>
          <a:p>
            <a:pPr>
              <a:buNone/>
            </a:pPr>
            <a:endParaRPr lang="nl-NL" sz="2200" dirty="0"/>
          </a:p>
          <a:p>
            <a:r>
              <a:rPr lang="nl-NL" sz="2200" dirty="0"/>
              <a:t>maatregelen, proces verbaal of stilleggen werk bij misstanden</a:t>
            </a:r>
          </a:p>
          <a:p>
            <a:pPr>
              <a:buNone/>
            </a:pPr>
            <a:endParaRPr lang="nl-NL" sz="2200" dirty="0"/>
          </a:p>
          <a:p>
            <a:r>
              <a:rPr lang="nl-NL" sz="2200" dirty="0"/>
              <a:t>onderzoek na ongevallen</a:t>
            </a:r>
          </a:p>
          <a:p>
            <a:pPr>
              <a:buNone/>
            </a:pPr>
            <a:endParaRPr lang="nl-NL" sz="2200" dirty="0"/>
          </a:p>
          <a:p>
            <a:pPr>
              <a:spcBef>
                <a:spcPts val="0"/>
              </a:spcBef>
              <a:buNone/>
            </a:pPr>
            <a:r>
              <a:rPr lang="nl-NL" sz="2200" dirty="0"/>
              <a:t>Ernstige arbeidsongevallen verplicht en direct melden!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41698"/>
            <a:ext cx="8458200" cy="1325563"/>
          </a:xfrm>
        </p:spPr>
        <p:txBody>
          <a:bodyPr anchor="t">
            <a:normAutofit/>
          </a:bodyPr>
          <a:lstStyle/>
          <a:p>
            <a:r>
              <a:rPr lang="nl-NL" sz="3200" b="1" dirty="0"/>
              <a:t>1.1 Veiligheid en gezondheid (V&amp;G)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57080" y="211573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-124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8.1 Risico’s en veiligheidsmaatregelen </a:t>
            </a:r>
            <a:endParaRPr lang="nl-NL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6871" name="Picture 7" descr="Exploding bom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16080" y="1844824"/>
            <a:ext cx="952500" cy="952500"/>
          </a:xfrm>
          <a:prstGeom prst="rect">
            <a:avLst/>
          </a:prstGeom>
          <a:noFill/>
        </p:spPr>
      </p:pic>
      <p:pic>
        <p:nvPicPr>
          <p:cNvPr id="36873" name="Picture 9" descr="Skull and crossbone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88088" y="2996952"/>
            <a:ext cx="952500" cy="952500"/>
          </a:xfrm>
          <a:prstGeom prst="rect">
            <a:avLst/>
          </a:prstGeom>
          <a:noFill/>
        </p:spPr>
      </p:pic>
      <p:pic>
        <p:nvPicPr>
          <p:cNvPr id="36875" name="Picture 11" descr="Flam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192344" y="1772816"/>
            <a:ext cx="952500" cy="952500"/>
          </a:xfrm>
          <a:prstGeom prst="rect">
            <a:avLst/>
          </a:prstGeom>
          <a:noFill/>
        </p:spPr>
      </p:pic>
      <p:pic>
        <p:nvPicPr>
          <p:cNvPr id="36877" name="Picture 13" descr="Environment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68208" y="4221088"/>
            <a:ext cx="952500" cy="952500"/>
          </a:xfrm>
          <a:prstGeom prst="rect">
            <a:avLst/>
          </a:prstGeom>
          <a:noFill/>
        </p:spPr>
      </p:pic>
      <p:pic>
        <p:nvPicPr>
          <p:cNvPr id="36879" name="Picture 15" descr="Exclamation mark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68208" y="2996952"/>
            <a:ext cx="952500" cy="952500"/>
          </a:xfrm>
          <a:prstGeom prst="rect">
            <a:avLst/>
          </a:prstGeom>
          <a:noFill/>
        </p:spPr>
      </p:pic>
      <p:pic>
        <p:nvPicPr>
          <p:cNvPr id="36881" name="Picture 17" descr="Flame over circl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968208" y="1772816"/>
            <a:ext cx="952500" cy="952500"/>
          </a:xfrm>
          <a:prstGeom prst="rect">
            <a:avLst/>
          </a:prstGeom>
          <a:noFill/>
        </p:spPr>
      </p:pic>
      <p:pic>
        <p:nvPicPr>
          <p:cNvPr id="36883" name="Picture 19" descr="Gas cylinder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192344" y="4221088"/>
            <a:ext cx="952500" cy="952500"/>
          </a:xfrm>
          <a:prstGeom prst="rect">
            <a:avLst/>
          </a:prstGeom>
          <a:noFill/>
        </p:spPr>
      </p:pic>
      <p:pic>
        <p:nvPicPr>
          <p:cNvPr id="36887" name="Picture 23" descr="Corrosion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88088" y="4221088"/>
            <a:ext cx="952500" cy="952500"/>
          </a:xfrm>
          <a:prstGeom prst="rect">
            <a:avLst/>
          </a:prstGeom>
          <a:noFill/>
        </p:spPr>
      </p:pic>
      <p:pic>
        <p:nvPicPr>
          <p:cNvPr id="36889" name="Picture 25" descr="Health Hazard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192344" y="2996952"/>
            <a:ext cx="952500" cy="952500"/>
          </a:xfrm>
          <a:prstGeom prst="rect">
            <a:avLst/>
          </a:prstGeom>
          <a:noFill/>
        </p:spPr>
      </p:pic>
      <p:pic>
        <p:nvPicPr>
          <p:cNvPr id="36890" name="Picture 26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678538" y="5226263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kstvak 21"/>
          <p:cNvSpPr txBox="1"/>
          <p:nvPr/>
        </p:nvSpPr>
        <p:spPr>
          <a:xfrm>
            <a:off x="6672064" y="2132857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200" dirty="0"/>
          </a:p>
        </p:txBody>
      </p:sp>
      <p:sp>
        <p:nvSpPr>
          <p:cNvPr id="23" name="Tekstvak 22"/>
          <p:cNvSpPr txBox="1"/>
          <p:nvPr/>
        </p:nvSpPr>
        <p:spPr>
          <a:xfrm>
            <a:off x="1525216" y="1658557"/>
            <a:ext cx="439248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Op het etiket: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(chemische) naam van de stof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gevarensymbool / pictogram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</a:t>
            </a:r>
            <a:r>
              <a:rPr lang="nl-NL" sz="2200" dirty="0" err="1"/>
              <a:t>H-zinnen</a:t>
            </a:r>
            <a:endParaRPr lang="nl-NL" sz="2200" dirty="0"/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</a:t>
            </a:r>
            <a:r>
              <a:rPr lang="nl-NL" sz="2200" dirty="0" err="1"/>
              <a:t>P-zinnen</a:t>
            </a:r>
            <a:endParaRPr lang="nl-NL" sz="2200" dirty="0"/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naam fabrikant / leverancier</a:t>
            </a:r>
          </a:p>
          <a:p>
            <a:pPr>
              <a:buFont typeface="Arial" pitchFamily="34" charset="0"/>
              <a:buChar char="•"/>
            </a:pPr>
            <a:endParaRPr lang="nl-NL" sz="2200" dirty="0"/>
          </a:p>
          <a:p>
            <a:endParaRPr lang="nl-NL" sz="2200" dirty="0"/>
          </a:p>
          <a:p>
            <a:r>
              <a:rPr lang="nl-NL" sz="2200" dirty="0"/>
              <a:t>Bij of op de verpakking: gebruiksinstructie in het Nederlands</a:t>
            </a:r>
          </a:p>
          <a:p>
            <a:pPr>
              <a:buFont typeface="Arial" pitchFamily="34" charset="0"/>
              <a:buChar char="•"/>
            </a:pPr>
            <a:endParaRPr lang="nl-NL" dirty="0"/>
          </a:p>
        </p:txBody>
      </p:sp>
      <p:sp>
        <p:nvSpPr>
          <p:cNvPr id="17" name="Afgeronde rechthoek 16"/>
          <p:cNvSpPr/>
          <p:nvPr/>
        </p:nvSpPr>
        <p:spPr>
          <a:xfrm>
            <a:off x="9744536" y="146274"/>
            <a:ext cx="1187624" cy="1008112"/>
          </a:xfrm>
          <a:prstGeom prst="roundRect">
            <a:avLst/>
          </a:prstGeom>
          <a:solidFill>
            <a:srgbClr val="AB259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B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8139114" y="3700464"/>
            <a:ext cx="21240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NL" sz="2000" dirty="0"/>
              <a:t>reactiviteit</a:t>
            </a:r>
          </a:p>
          <a:p>
            <a:pPr eaLnBrk="0" hangingPunct="0"/>
            <a:r>
              <a:rPr lang="nl-NL" dirty="0"/>
              <a:t>instabiliteit</a:t>
            </a:r>
          </a:p>
        </p:txBody>
      </p:sp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5497463" y="1971370"/>
            <a:ext cx="14898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2000" dirty="0"/>
              <a:t>brandgevaar</a:t>
            </a:r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2839907" y="3777612"/>
            <a:ext cx="156421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2000" dirty="0" err="1"/>
              <a:t>gezondheids</a:t>
            </a:r>
            <a:r>
              <a:rPr lang="nl-NL" sz="2000" dirty="0"/>
              <a:t>-</a:t>
            </a:r>
          </a:p>
          <a:p>
            <a:pPr eaLnBrk="0" hangingPunct="0"/>
            <a:r>
              <a:rPr lang="nl-NL" dirty="0"/>
              <a:t>gevaar</a:t>
            </a:r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5313544" y="5779805"/>
            <a:ext cx="186257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nl-NL" dirty="0">
                <a:solidFill>
                  <a:srgbClr val="7030A0"/>
                </a:solidFill>
              </a:rPr>
              <a:t>          </a:t>
            </a:r>
            <a:r>
              <a:rPr lang="nl-NL" sz="2000" dirty="0"/>
              <a:t>bijzonderheden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727848" y="2564904"/>
            <a:ext cx="2895600" cy="2908300"/>
            <a:chOff x="1920" y="1672"/>
            <a:chExt cx="1824" cy="1832"/>
          </a:xfrm>
        </p:grpSpPr>
        <p:sp>
          <p:nvSpPr>
            <p:cNvPr id="67599" name="Rectangle 9"/>
            <p:cNvSpPr>
              <a:spLocks noChangeArrowheads="1"/>
            </p:cNvSpPr>
            <p:nvPr/>
          </p:nvSpPr>
          <p:spPr bwMode="auto">
            <a:xfrm rot="-2693669">
              <a:off x="1920" y="2208"/>
              <a:ext cx="768" cy="76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67600" name="Rectangle 10"/>
            <p:cNvSpPr>
              <a:spLocks noChangeArrowheads="1"/>
            </p:cNvSpPr>
            <p:nvPr/>
          </p:nvSpPr>
          <p:spPr bwMode="auto">
            <a:xfrm rot="-2693669">
              <a:off x="2467" y="1672"/>
              <a:ext cx="74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67601" name="Rectangle 11"/>
            <p:cNvSpPr>
              <a:spLocks noChangeArrowheads="1"/>
            </p:cNvSpPr>
            <p:nvPr/>
          </p:nvSpPr>
          <p:spPr bwMode="auto">
            <a:xfrm rot="-2693669">
              <a:off x="2976" y="2208"/>
              <a:ext cx="768" cy="768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67602" name="Rectangle 12"/>
            <p:cNvSpPr>
              <a:spLocks noChangeArrowheads="1"/>
            </p:cNvSpPr>
            <p:nvPr/>
          </p:nvSpPr>
          <p:spPr bwMode="auto">
            <a:xfrm rot="-2693669">
              <a:off x="2448" y="2736"/>
              <a:ext cx="768" cy="7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</p:grpSp>
      <p:sp>
        <p:nvSpPr>
          <p:cNvPr id="67592" name="Text Box 13"/>
          <p:cNvSpPr txBox="1">
            <a:spLocks noChangeArrowheads="1"/>
          </p:cNvSpPr>
          <p:nvPr/>
        </p:nvSpPr>
        <p:spPr bwMode="auto">
          <a:xfrm>
            <a:off x="5087888" y="3717033"/>
            <a:ext cx="3930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3200" dirty="0"/>
              <a:t>1</a:t>
            </a:r>
          </a:p>
        </p:txBody>
      </p:sp>
      <p:sp>
        <p:nvSpPr>
          <p:cNvPr id="67593" name="Text Box 14"/>
          <p:cNvSpPr txBox="1">
            <a:spLocks noChangeArrowheads="1"/>
          </p:cNvSpPr>
          <p:nvPr/>
        </p:nvSpPr>
        <p:spPr bwMode="auto">
          <a:xfrm>
            <a:off x="5951984" y="2780929"/>
            <a:ext cx="3930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3200" dirty="0"/>
              <a:t>2</a:t>
            </a:r>
          </a:p>
        </p:txBody>
      </p:sp>
      <p:sp>
        <p:nvSpPr>
          <p:cNvPr id="67594" name="Text Box 15"/>
          <p:cNvSpPr txBox="1">
            <a:spLocks noChangeArrowheads="1"/>
          </p:cNvSpPr>
          <p:nvPr/>
        </p:nvSpPr>
        <p:spPr bwMode="auto">
          <a:xfrm>
            <a:off x="6816080" y="3717032"/>
            <a:ext cx="36004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nl-NL" sz="3200" dirty="0"/>
              <a:t>0</a:t>
            </a:r>
          </a:p>
        </p:txBody>
      </p:sp>
      <p:sp>
        <p:nvSpPr>
          <p:cNvPr id="67595" name="Text Box 16"/>
          <p:cNvSpPr txBox="1">
            <a:spLocks noChangeArrowheads="1"/>
          </p:cNvSpPr>
          <p:nvPr/>
        </p:nvSpPr>
        <p:spPr bwMode="auto">
          <a:xfrm>
            <a:off x="5960633" y="4597789"/>
            <a:ext cx="477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3200" strike="sngStrike" dirty="0"/>
              <a:t>w</a:t>
            </a: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1606102" y="2548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nl-NL" sz="3200" b="1" dirty="0">
                <a:latin typeface="+mj-lt"/>
                <a:ea typeface="+mj-ea"/>
                <a:cs typeface="+mj-cs"/>
              </a:rPr>
              <a:t>8.1 Gevarendiamant</a:t>
            </a:r>
            <a:endParaRPr lang="nl-NL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Afgeronde rechthoek 17"/>
          <p:cNvSpPr/>
          <p:nvPr/>
        </p:nvSpPr>
        <p:spPr>
          <a:xfrm>
            <a:off x="9601200" y="254864"/>
            <a:ext cx="1178560" cy="1027967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21" name="Rechthoek 20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53331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Opname via:</a:t>
            </a:r>
          </a:p>
          <a:p>
            <a:r>
              <a:rPr lang="nl-NL" sz="2200" dirty="0"/>
              <a:t>spijsvertering</a:t>
            </a:r>
          </a:p>
          <a:p>
            <a:r>
              <a:rPr lang="nl-NL" sz="2200" dirty="0"/>
              <a:t>ademhaling</a:t>
            </a:r>
          </a:p>
          <a:p>
            <a:r>
              <a:rPr lang="nl-NL" sz="2200" dirty="0"/>
              <a:t>huid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Maatregelen ter voorkoming van blootstelling:</a:t>
            </a:r>
          </a:p>
          <a:p>
            <a:r>
              <a:rPr lang="nl-NL" sz="2200" dirty="0"/>
              <a:t>bronaanpak</a:t>
            </a:r>
          </a:p>
          <a:p>
            <a:r>
              <a:rPr lang="nl-NL" sz="2200" dirty="0"/>
              <a:t>ventilatie</a:t>
            </a:r>
          </a:p>
          <a:p>
            <a:r>
              <a:rPr lang="nl-NL" sz="2200" dirty="0"/>
              <a:t>scheiden mens en bron</a:t>
            </a:r>
          </a:p>
          <a:p>
            <a:r>
              <a:rPr lang="nl-NL" sz="2200" dirty="0" err="1"/>
              <a:t>PBM’s</a:t>
            </a:r>
            <a:endParaRPr lang="nl-NL" sz="2200" dirty="0"/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3021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8.2 Blootstelling aan gevaarlijke stoffen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714056" y="130212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3376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43139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Vergiftiging:</a:t>
            </a:r>
          </a:p>
          <a:p>
            <a:r>
              <a:rPr lang="nl-NL" sz="2200" dirty="0"/>
              <a:t>acuut</a:t>
            </a:r>
          </a:p>
          <a:p>
            <a:r>
              <a:rPr lang="nl-NL" sz="2200" dirty="0"/>
              <a:t>chronisch</a:t>
            </a:r>
          </a:p>
          <a:p>
            <a:endParaRPr lang="nl-NL" sz="2200" dirty="0"/>
          </a:p>
          <a:p>
            <a:pPr>
              <a:buNone/>
            </a:pPr>
            <a:r>
              <a:rPr lang="nl-NL" sz="2200" dirty="0"/>
              <a:t>Grenswaarde: </a:t>
            </a:r>
          </a:p>
          <a:p>
            <a:r>
              <a:rPr lang="nl-NL" sz="2200" dirty="0"/>
              <a:t>8 uur/dag,  40 uur/week</a:t>
            </a:r>
          </a:p>
          <a:p>
            <a:r>
              <a:rPr lang="nl-NL" sz="2200" dirty="0"/>
              <a:t>volwassen, gezond persoon</a:t>
            </a:r>
          </a:p>
          <a:p>
            <a:r>
              <a:rPr lang="nl-NL" sz="2200" dirty="0"/>
              <a:t>normale werkomstandigheden</a:t>
            </a:r>
          </a:p>
          <a:p>
            <a:endParaRPr lang="nl-NL" sz="2200" dirty="0"/>
          </a:p>
          <a:p>
            <a:pPr>
              <a:buNone/>
            </a:pPr>
            <a:r>
              <a:rPr lang="nl-NL" sz="2200" dirty="0"/>
              <a:t>Reukgrens: geen goede aanduiding!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23192"/>
            <a:ext cx="10515600" cy="1227040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8.3 Grenswaarden en reukwaarneming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703896" y="223192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12525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25156" y="1340768"/>
            <a:ext cx="10515600" cy="437149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200" dirty="0"/>
              <a:t>Soorten: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(Organische) oplosmiddelen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Cyclische verbindingen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Zuren en logen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Zware metalen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Koolmonoxide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Asbest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Cement</a:t>
            </a:r>
          </a:p>
          <a:p>
            <a:pPr>
              <a:lnSpc>
                <a:spcPct val="100000"/>
              </a:lnSpc>
              <a:defRPr/>
            </a:pPr>
            <a:r>
              <a:rPr lang="nl-NL" sz="2200" dirty="0"/>
              <a:t>Huishoudmiddelen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3265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2800" b="1" dirty="0"/>
              <a:t>8.4 Veel </a:t>
            </a:r>
            <a:r>
              <a:rPr lang="nl-NL" sz="3200" b="1" dirty="0"/>
              <a:t>voorkomende</a:t>
            </a:r>
            <a:r>
              <a:rPr lang="nl-NL" sz="2800" b="1" dirty="0"/>
              <a:t> gevaarlijke stoffen</a:t>
            </a:r>
            <a:endParaRPr lang="nl-NL" sz="2800" dirty="0"/>
          </a:p>
        </p:txBody>
      </p:sp>
      <p:sp>
        <p:nvSpPr>
          <p:cNvPr id="7" name="Afgeronde rechthoek 6"/>
          <p:cNvSpPr/>
          <p:nvPr/>
        </p:nvSpPr>
        <p:spPr>
          <a:xfrm>
            <a:off x="9653096" y="245219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53703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93304"/>
            <a:ext cx="10515600" cy="43513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Verwerken en bewerken asbest is verboden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Beroepsmatig omgaan met asbest alleen: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bij slopen/verwijderen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onderhoud/reparatie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vrijstelling/ontheffing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Deskundig Toezichthouder (DTA) aanwezig</a:t>
            </a:r>
          </a:p>
          <a:p>
            <a:pPr marL="265113" indent="-265113"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265113" indent="-265113">
              <a:spcBef>
                <a:spcPts val="0"/>
              </a:spcBef>
              <a:buNone/>
              <a:defRPr/>
            </a:pPr>
            <a:r>
              <a:rPr lang="nl-NL" sz="2200" dirty="0"/>
              <a:t>Vermoeden van asbesthoudend materiaal?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werk stilleggen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monster LATEN nemen door onafhankelijk laboratorium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verwijderen alleen door deskundig bedrijf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 err="1"/>
              <a:t>KOMO-procescertificaat</a:t>
            </a:r>
            <a:r>
              <a:rPr lang="nl-NL" sz="2200" dirty="0"/>
              <a:t> asbest verwijderen voor aannemers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medewerkers asbestsaneringswerkzaamheden volgens schriftelijk plan opleiden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07497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8.4 Asbest</a:t>
            </a:r>
            <a:endParaRPr lang="nl-NL" sz="3200" dirty="0"/>
          </a:p>
        </p:txBody>
      </p:sp>
      <p:pic>
        <p:nvPicPr>
          <p:cNvPr id="5" name="Picture 12" descr="Asbestwaarschuw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04312" y="1772816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fgeronde rechthoek 6"/>
          <p:cNvSpPr/>
          <p:nvPr/>
        </p:nvSpPr>
        <p:spPr>
          <a:xfrm>
            <a:off x="9628212" y="307497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8540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424502" y="1220874"/>
            <a:ext cx="10515600" cy="48934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nl-NL" sz="2200" b="1" dirty="0">
                <a:ea typeface="ＭＳ Ｐゴシック" pitchFamily="34" charset="-128"/>
              </a:rPr>
              <a:t>Risico’</a:t>
            </a:r>
            <a:r>
              <a:rPr lang="nl-NL" altLang="ja-JP" sz="2200" b="1" dirty="0">
                <a:ea typeface="ＭＳ Ｐゴシック" pitchFamily="34" charset="-128"/>
              </a:rPr>
              <a:t>s bij blootstelling</a:t>
            </a:r>
            <a:r>
              <a:rPr lang="nl-NL" altLang="ja-JP" sz="2200" dirty="0">
                <a:ea typeface="ＭＳ Ｐゴシック" pitchFamily="34" charset="-128"/>
              </a:rPr>
              <a:t>: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infecties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vergiftigingen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allergie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schimmels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nl-NL" sz="2200" b="1" dirty="0">
                <a:ea typeface="ＭＳ Ｐゴシック" pitchFamily="34" charset="-128"/>
              </a:rPr>
              <a:t>Wanneer?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bij contact met dieren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werken in riolen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werken in vervuilde grond of afvalverwerking </a:t>
            </a:r>
          </a:p>
          <a:p>
            <a:pPr marL="355600" indent="-355600">
              <a:lnSpc>
                <a:spcPct val="100000"/>
              </a:lnSpc>
              <a:defRPr/>
            </a:pPr>
            <a:r>
              <a:rPr lang="nl-NL" sz="2200" dirty="0">
                <a:ea typeface="ＭＳ Ｐゴシック" pitchFamily="34" charset="-128"/>
              </a:rPr>
              <a:t>werken in bepaalde afdelingen van ziekenhuizen en verpleegcentra</a:t>
            </a:r>
          </a:p>
          <a:p>
            <a:pPr marL="355600" indent="-355600">
              <a:lnSpc>
                <a:spcPct val="100000"/>
              </a:lnSpc>
              <a:defRPr/>
            </a:pPr>
            <a:endParaRPr lang="nl-NL" sz="2200" dirty="0">
              <a:ea typeface="ＭＳ Ｐゴシック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1276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8.5 Biologische stoffen</a:t>
            </a:r>
            <a:endParaRPr lang="nl-NL" sz="3200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0" y="1019506"/>
            <a:ext cx="2846769" cy="363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fgeronde rechthoek 22"/>
          <p:cNvSpPr/>
          <p:nvPr/>
        </p:nvSpPr>
        <p:spPr>
          <a:xfrm>
            <a:off x="9642936" y="198927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00E250-7411-42EE-AED1-8C304CAB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068" y="1715191"/>
            <a:ext cx="1077020" cy="13255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35309E2-E056-4443-1D66-35A4ED3AF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093" y="3548906"/>
            <a:ext cx="1938969" cy="2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386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77403" y="1249323"/>
            <a:ext cx="10515600" cy="4818102"/>
          </a:xfrm>
        </p:spPr>
        <p:txBody>
          <a:bodyPr>
            <a:normAutofit/>
          </a:bodyPr>
          <a:lstStyle/>
          <a:p>
            <a:pPr marL="265113" indent="-265113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nl-NL" sz="2200" dirty="0"/>
              <a:t>Aandachtspunten: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Kleurcodering op schouder van cilinder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Correct opslaan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Voldoende ventilatie van opslagruimte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Nooit opslaan in of bij kelders, putten en sleuven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Zuurstofflessen gescheiden houden van flessen met brandbare gassen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Aangepaste blusmiddelen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Water als koelmiddel bij opslagruimte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7403" y="28864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8.6 Industriële gascilinders</a:t>
            </a:r>
            <a:endParaRPr lang="nl-NL" sz="3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5AC092-07BC-462C-DEB7-AC156B7A6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829" y="1249323"/>
            <a:ext cx="3186768" cy="18463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E43A799-20BC-1C3E-11B7-E048B725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1" y="3762376"/>
            <a:ext cx="3073399" cy="23050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EAC2A42-5A50-D15E-94DA-08459A0B3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732" y="156536"/>
            <a:ext cx="1201016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2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36723"/>
            <a:ext cx="10515600" cy="4149374"/>
          </a:xfrm>
        </p:spPr>
        <p:txBody>
          <a:bodyPr>
            <a:normAutofit/>
          </a:bodyPr>
          <a:lstStyle/>
          <a:p>
            <a:pPr marL="1790700" indent="-1790700">
              <a:lnSpc>
                <a:spcPct val="120000"/>
              </a:lnSpc>
              <a:spcBef>
                <a:spcPts val="0"/>
              </a:spcBef>
              <a:buNone/>
              <a:tabLst>
                <a:tab pos="1433513" algn="l"/>
                <a:tab pos="1790700" algn="l"/>
              </a:tabLst>
              <a:defRPr/>
            </a:pPr>
            <a:r>
              <a:rPr lang="nl-NL" sz="2200" dirty="0">
                <a:ea typeface="ＭＳ Ｐゴシック" charset="0"/>
              </a:rPr>
              <a:t>Toxicologie 	=	de leer van de inwerking van schadelijke stoffen op levende wezens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nl-NL" sz="2200" dirty="0">
              <a:ea typeface="ＭＳ Ｐゴシック" charset="0"/>
            </a:endParaRPr>
          </a:p>
          <a:p>
            <a:pPr marL="1433513" indent="-1433513">
              <a:lnSpc>
                <a:spcPct val="120000"/>
              </a:lnSpc>
              <a:spcBef>
                <a:spcPts val="0"/>
              </a:spcBef>
              <a:buNone/>
              <a:tabLst>
                <a:tab pos="1790700" algn="l"/>
              </a:tabLst>
              <a:defRPr/>
            </a:pPr>
            <a:r>
              <a:rPr lang="nl-NL" sz="2200" dirty="0">
                <a:ea typeface="ＭＳ Ｐゴシック" charset="0"/>
              </a:rPr>
              <a:t>Toxiciteit 	=	giftigheid (eigenschap van een stof)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giftig voor alle levende organismen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individuele gevoeligheid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355600" indent="-355600">
              <a:spcBef>
                <a:spcPts val="0"/>
              </a:spcBef>
              <a:buNone/>
              <a:defRPr/>
            </a:pPr>
            <a:r>
              <a:rPr lang="nl-NL" sz="2200" dirty="0"/>
              <a:t>Maatregelen om risico’</a:t>
            </a:r>
            <a:r>
              <a:rPr lang="nl-NL" altLang="ja-JP" sz="2200" dirty="0"/>
              <a:t>s te beperken:</a:t>
            </a:r>
          </a:p>
          <a:p>
            <a:pPr lvl="1">
              <a:spcBef>
                <a:spcPts val="0"/>
              </a:spcBef>
              <a:buFont typeface="Arial" pitchFamily="34" charset="0"/>
              <a:buAutoNum type="arabicPeriod"/>
              <a:defRPr/>
            </a:pPr>
            <a:r>
              <a:rPr lang="nl-NL" sz="2200" dirty="0"/>
              <a:t> aan de bron</a:t>
            </a:r>
          </a:p>
          <a:p>
            <a:pPr lvl="1">
              <a:spcBef>
                <a:spcPts val="0"/>
              </a:spcBef>
              <a:buFont typeface="Arial" pitchFamily="34" charset="0"/>
              <a:buAutoNum type="arabicPeriod"/>
              <a:defRPr/>
            </a:pPr>
            <a:r>
              <a:rPr lang="nl-NL" sz="2200" dirty="0"/>
              <a:t> technische, collectieve en organisatorische maatregelen</a:t>
            </a:r>
          </a:p>
          <a:p>
            <a:pPr lvl="1">
              <a:spcBef>
                <a:spcPts val="0"/>
              </a:spcBef>
            </a:pPr>
            <a:endParaRPr lang="nl-NL" sz="2600" dirty="0"/>
          </a:p>
          <a:p>
            <a:pPr>
              <a:spcBef>
                <a:spcPts val="0"/>
              </a:spcBef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52474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8.7 Toezicht door de leidinggevende</a:t>
            </a:r>
            <a:endParaRPr lang="nl-NL" sz="3200" dirty="0"/>
          </a:p>
        </p:txBody>
      </p:sp>
      <p:sp>
        <p:nvSpPr>
          <p:cNvPr id="5" name="Rechthoek 4"/>
          <p:cNvSpPr/>
          <p:nvPr/>
        </p:nvSpPr>
        <p:spPr>
          <a:xfrm>
            <a:off x="3810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>
              <a:defRPr/>
            </a:pPr>
            <a:endParaRPr lang="nl-NL" dirty="0"/>
          </a:p>
        </p:txBody>
      </p:sp>
      <p:sp>
        <p:nvSpPr>
          <p:cNvPr id="7" name="Afgeronde rechthoek 6"/>
          <p:cNvSpPr/>
          <p:nvPr/>
        </p:nvSpPr>
        <p:spPr>
          <a:xfrm>
            <a:off x="9622616" y="259983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45667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818407"/>
            <a:ext cx="10515600" cy="4225041"/>
          </a:xfrm>
        </p:spPr>
        <p:txBody>
          <a:bodyPr>
            <a:normAutofit/>
          </a:bodyPr>
          <a:lstStyle/>
          <a:p>
            <a:pPr marL="355600" indent="-3556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nl-NL" sz="2200" dirty="0"/>
              <a:t>De leidinggevende maakt en houdt de medewerker bewust van: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de gevaren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belang (persoonlijke) hygiëne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het voorkomen van risico’</a:t>
            </a:r>
            <a:r>
              <a:rPr lang="nl-NL" altLang="ja-JP" sz="2200" dirty="0"/>
              <a:t>s</a:t>
            </a:r>
          </a:p>
          <a:p>
            <a:pPr marL="0" indent="0">
              <a:spcBef>
                <a:spcPts val="0"/>
              </a:spcBef>
              <a:buNone/>
            </a:pPr>
            <a:endParaRPr lang="nl-NL" sz="22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200" dirty="0"/>
              <a:t>Extra toezicht houden op:</a:t>
            </a:r>
          </a:p>
          <a:p>
            <a:pPr lvl="1">
              <a:spcBef>
                <a:spcPts val="0"/>
              </a:spcBef>
            </a:pPr>
            <a:r>
              <a:rPr lang="nl-NL" sz="2200" dirty="0"/>
              <a:t>juiste toepassing en gebruik van gevaarlijke stoffen</a:t>
            </a:r>
          </a:p>
          <a:p>
            <a:pPr lvl="1">
              <a:spcBef>
                <a:spcPts val="0"/>
              </a:spcBef>
            </a:pPr>
            <a:r>
              <a:rPr lang="nl-NL" sz="2200" dirty="0"/>
              <a:t>juist gebruik </a:t>
            </a:r>
            <a:r>
              <a:rPr lang="nl-NL" sz="2200" dirty="0" err="1"/>
              <a:t>PBM’s</a:t>
            </a:r>
            <a:endParaRPr lang="nl-NL" altLang="ja-JP" sz="2200" dirty="0"/>
          </a:p>
          <a:p>
            <a:pPr lvl="1">
              <a:spcBef>
                <a:spcPts val="0"/>
              </a:spcBef>
            </a:pPr>
            <a:r>
              <a:rPr lang="nl-NL" sz="2200" dirty="0"/>
              <a:t>orde en netheid</a:t>
            </a:r>
          </a:p>
          <a:p>
            <a:pPr lvl="1">
              <a:spcBef>
                <a:spcPts val="0"/>
              </a:spcBef>
            </a:pPr>
            <a:r>
              <a:rPr lang="nl-NL" sz="2200" dirty="0"/>
              <a:t>reinigingen gereedschap en andere middelen</a:t>
            </a:r>
          </a:p>
          <a:p>
            <a:pPr lvl="1">
              <a:spcBef>
                <a:spcPts val="0"/>
              </a:spcBef>
            </a:pPr>
            <a:r>
              <a:rPr lang="nl-NL" sz="2200" dirty="0"/>
              <a:t>afvoeren afval</a:t>
            </a:r>
          </a:p>
          <a:p>
            <a:pPr lvl="1">
              <a:spcBef>
                <a:spcPts val="0"/>
              </a:spcBef>
            </a:pPr>
            <a:endParaRPr lang="nl-NL" sz="2200" dirty="0"/>
          </a:p>
          <a:p>
            <a:pPr lvl="1">
              <a:spcBef>
                <a:spcPts val="0"/>
              </a:spcBef>
            </a:pPr>
            <a:endParaRPr lang="nl-NL" sz="2200" dirty="0"/>
          </a:p>
          <a:p>
            <a:pPr>
              <a:spcBef>
                <a:spcPts val="0"/>
              </a:spcBef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1275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8.7 Toezicht door de leidinggevende</a:t>
            </a:r>
            <a:endParaRPr lang="nl-NL" sz="3200" dirty="0"/>
          </a:p>
        </p:txBody>
      </p:sp>
      <p:sp>
        <p:nvSpPr>
          <p:cNvPr id="6" name="Afgeronde rechthoek 5"/>
          <p:cNvSpPr/>
          <p:nvPr/>
        </p:nvSpPr>
        <p:spPr>
          <a:xfrm>
            <a:off x="9673416" y="268734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7" name="Rechthoek 6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466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24012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Interne ondersteuning bij </a:t>
            </a:r>
            <a:r>
              <a:rPr lang="nl-NL" sz="2200" dirty="0" err="1">
                <a:ea typeface="ＭＳ Ｐゴシック" charset="0"/>
              </a:rPr>
              <a:t>arbozaken</a:t>
            </a:r>
            <a:r>
              <a:rPr lang="nl-NL" sz="2200" dirty="0">
                <a:ea typeface="ＭＳ Ｐゴシック" charset="0"/>
              </a:rPr>
              <a:t> door preventiemedewerker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Externe </a:t>
            </a:r>
            <a:r>
              <a:rPr lang="nl-NL" sz="2200" dirty="0" err="1">
                <a:ea typeface="ＭＳ Ｐゴシック" charset="0"/>
              </a:rPr>
              <a:t>arbodeskundige</a:t>
            </a:r>
            <a:r>
              <a:rPr lang="nl-NL" sz="2200" dirty="0">
                <a:ea typeface="ＭＳ Ｐゴシック" charset="0"/>
              </a:rPr>
              <a:t> (arbodienst en bedrijfsarts) voor: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ondersteuning bij opstellen RI&amp;E en toetsing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onderzoeken naar geluidsbelasting, klimaat, fysieke belasting en gevaarlijke stoffen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periodiek gezondheidskundig onderzoek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begeleiding van zieke werknemers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medische keuringen (voor sommige functies verplicht)</a:t>
            </a:r>
          </a:p>
          <a:p>
            <a:endParaRPr lang="nl-NL" sz="22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524000" y="3111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nl-NL" sz="3200" b="1" dirty="0">
                <a:latin typeface="+mj-lt"/>
                <a:ea typeface="+mj-ea"/>
                <a:cs typeface="+mj-cs"/>
              </a:rPr>
              <a:t>1.2 Preventie en deskundige bijstand</a:t>
            </a:r>
            <a:endParaRPr lang="nl-NL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480376" y="311150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40768"/>
            <a:ext cx="10515600" cy="46084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200" dirty="0"/>
              <a:t>Ongevallen:</a:t>
            </a:r>
          </a:p>
          <a:p>
            <a:pPr>
              <a:buNone/>
            </a:pPr>
            <a:r>
              <a:rPr lang="nl-NL" sz="2200" dirty="0"/>
              <a:t>weerstand kleiner </a:t>
            </a:r>
            <a:r>
              <a:rPr lang="en-US" sz="2200" dirty="0">
                <a:sym typeface="Wingdings" charset="0"/>
              </a:rPr>
              <a:t> </a:t>
            </a:r>
            <a:r>
              <a:rPr lang="nl-NL" sz="2200" dirty="0"/>
              <a:t>stroomsterkte groter </a:t>
            </a:r>
            <a:r>
              <a:rPr lang="en-US" sz="2200" dirty="0">
                <a:sym typeface="Wingdings" charset="0"/>
              </a:rPr>
              <a:t> </a:t>
            </a:r>
            <a:r>
              <a:rPr lang="en-US" sz="2200" dirty="0"/>
              <a:t>w</a:t>
            </a:r>
            <a:r>
              <a:rPr lang="nl-NL" sz="2200" dirty="0" err="1"/>
              <a:t>armte</a:t>
            </a:r>
            <a:r>
              <a:rPr lang="nl-NL" sz="2200" dirty="0"/>
              <a:t> ontwikkeling groter</a:t>
            </a:r>
          </a:p>
          <a:p>
            <a:pPr>
              <a:buNone/>
            </a:pPr>
            <a:endParaRPr lang="nl-NL" sz="2200" dirty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nl-NL" sz="2200" dirty="0"/>
              <a:t>De grootte en aard van het letsel is afhankelijk van: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weg van stroom door lichaam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aanrakingsoppervlak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stroomsterkte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tijd</a:t>
            </a:r>
            <a:r>
              <a:rPr lang="en-US" sz="2200" dirty="0"/>
              <a:t> </a:t>
            </a:r>
            <a:r>
              <a:rPr lang="nl-NL" sz="2200" dirty="0"/>
              <a:t>stroomdoorgang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soort en hoogte spanning </a:t>
            </a:r>
          </a:p>
          <a:p>
            <a:pPr marL="400050" lvl="1" indent="0">
              <a:lnSpc>
                <a:spcPct val="120000"/>
              </a:lnSpc>
              <a:defRPr/>
            </a:pPr>
            <a:r>
              <a:rPr lang="nl-NL" sz="2200" dirty="0"/>
              <a:t>  lichamelijke conditie </a:t>
            </a:r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3265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9.1 Elektriciteit, gevaren en risico’s</a:t>
            </a:r>
            <a:endParaRPr lang="nl-NL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63256" y="19041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524000" y="1107088"/>
            <a:ext cx="10515600" cy="5002882"/>
          </a:xfrm>
        </p:spPr>
        <p:txBody>
          <a:bodyPr>
            <a:noAutofit/>
          </a:bodyPr>
          <a:lstStyle/>
          <a:p>
            <a:r>
              <a:rPr lang="nl-NL" sz="2200" dirty="0"/>
              <a:t>Gebruik dubbel geïsoleerd gereedschap</a:t>
            </a:r>
          </a:p>
          <a:p>
            <a:pPr>
              <a:lnSpc>
                <a:spcPct val="110000"/>
              </a:lnSpc>
            </a:pPr>
            <a:r>
              <a:rPr lang="nl-NL" sz="2200" dirty="0"/>
              <a:t>Laat installaties en gereedschap keuren (NEN3140)</a:t>
            </a:r>
          </a:p>
          <a:p>
            <a:pPr>
              <a:lnSpc>
                <a:spcPct val="110000"/>
              </a:lnSpc>
              <a:defRPr/>
            </a:pPr>
            <a:r>
              <a:rPr lang="nl-NL" sz="2200" dirty="0"/>
              <a:t>Alleen handelingen door deskundigen</a:t>
            </a:r>
            <a:r>
              <a:rPr lang="en-US" sz="2200" dirty="0"/>
              <a:t>:</a:t>
            </a:r>
          </a:p>
          <a:p>
            <a:pPr marL="457200" lvl="1" indent="0">
              <a:lnSpc>
                <a:spcPct val="110000"/>
              </a:lnSpc>
              <a:buNone/>
              <a:defRPr/>
            </a:pPr>
            <a:r>
              <a:rPr lang="nl-NL" sz="2200" dirty="0"/>
              <a:t>	Geen deskundigheid?  NIET AANKOMEN!</a:t>
            </a:r>
          </a:p>
          <a:p>
            <a:pPr>
              <a:lnSpc>
                <a:spcPct val="110000"/>
              </a:lnSpc>
              <a:buNone/>
              <a:defRPr/>
            </a:pPr>
            <a:endParaRPr lang="nl-NL" sz="2200" dirty="0"/>
          </a:p>
          <a:p>
            <a:pPr>
              <a:lnSpc>
                <a:spcPct val="110000"/>
              </a:lnSpc>
              <a:defRPr/>
            </a:pPr>
            <a:r>
              <a:rPr lang="nl-NL" sz="2200" dirty="0"/>
              <a:t>Bij bouwstroomaansluiting: aardlekschakelaar in elektrische voeding (aanspreekwaarde 30 mA)</a:t>
            </a:r>
          </a:p>
          <a:p>
            <a:pPr>
              <a:lnSpc>
                <a:spcPct val="110000"/>
              </a:lnSpc>
              <a:defRPr/>
            </a:pPr>
            <a:r>
              <a:rPr lang="nl-NL" sz="2200" dirty="0"/>
              <a:t>Aarding van metalen werkplaats- en opslagcontainers</a:t>
            </a:r>
          </a:p>
          <a:p>
            <a:r>
              <a:rPr lang="nl-NL" sz="2200" dirty="0"/>
              <a:t>Aarding stalen steigers</a:t>
            </a:r>
          </a:p>
          <a:p>
            <a:r>
              <a:rPr lang="nl-NL" sz="2200" dirty="0"/>
              <a:t>Veilige spanning: max. 120 V  gelijkspanning   (=) of</a:t>
            </a:r>
          </a:p>
          <a:p>
            <a:pPr>
              <a:buNone/>
            </a:pPr>
            <a:r>
              <a:rPr lang="nl-NL" sz="2200" dirty="0"/>
              <a:t>                                     max.   50 V wisselspanning	(~) 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1508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9.2 Veilig werken met elektriciteit</a:t>
            </a:r>
            <a:endParaRPr lang="nl-NL" sz="3200" dirty="0"/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8147176" y="1540643"/>
            <a:ext cx="54071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Goedgekeurde stroomvoorziening met C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119533" y="4173061"/>
            <a:ext cx="2409436" cy="1807077"/>
          </a:xfrm>
          <a:prstGeom prst="rect">
            <a:avLst/>
          </a:prstGeom>
          <a:noFill/>
        </p:spPr>
      </p:pic>
      <p:sp>
        <p:nvSpPr>
          <p:cNvPr id="7" name="Afgeronde rechthoek 6"/>
          <p:cNvSpPr/>
          <p:nvPr/>
        </p:nvSpPr>
        <p:spPr>
          <a:xfrm>
            <a:off x="9653096" y="9897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332509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182042"/>
            <a:ext cx="10515600" cy="50039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Statische elektriciteit, veiligheidsmaatregelen: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toevoegen antistatische dope (ASA)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beperken stroomsnelheid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valhoogte van product in opslagvat beperken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goede aarding leidingen, apparatuur, tanks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hogedrukspuit aarden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toepassen inert gas (</a:t>
            </a:r>
            <a:r>
              <a:rPr lang="nl-NL" sz="2200" dirty="0" err="1"/>
              <a:t>bijv</a:t>
            </a:r>
            <a:r>
              <a:rPr lang="en-US" sz="2200" dirty="0" err="1"/>
              <a:t>oorbeeld</a:t>
            </a:r>
            <a:r>
              <a:rPr lang="nl-NL" sz="2200" dirty="0"/>
              <a:t> stikstof)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aansluiten op aardleidingnet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verhogen luchtvochtigheid bij droge stof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/>
              <a:t>draag altijd antistatische </a:t>
            </a:r>
            <a:r>
              <a:rPr lang="nl-NL" sz="2200" dirty="0" err="1"/>
              <a:t>PBM’s</a:t>
            </a:r>
            <a:r>
              <a:rPr lang="nl-NL" sz="2200" dirty="0"/>
              <a:t>  </a:t>
            </a:r>
            <a:endParaRPr lang="en-US" sz="2200" dirty="0"/>
          </a:p>
          <a:p>
            <a:pPr>
              <a:buNone/>
            </a:pPr>
            <a:endParaRPr lang="nl-NL" sz="2200" dirty="0">
              <a:ea typeface="ＭＳ Ｐゴシック" pitchFamily="34" charset="-128"/>
            </a:endParaRPr>
          </a:p>
          <a:p>
            <a:pPr marL="355600" indent="-355600">
              <a:buNone/>
              <a:defRPr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7393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9.3 Bijzondere gevaren bij elektriciteit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663256" y="173930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3EC87C1-55E3-9D90-B39E-517568030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50" y="1905001"/>
            <a:ext cx="3272072" cy="12235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B49FA5C-2CF5-F663-F1E1-C7A41F7C1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014" y="4555068"/>
            <a:ext cx="1568621" cy="17183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35EB0D-AEF2-A02F-D8BD-CE14EE9A1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973" y="3374039"/>
            <a:ext cx="1386494" cy="1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300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99425"/>
            <a:ext cx="10515600" cy="40286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Ioniserende straling: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genoeg energie om bestraalde materiaal te veranderen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afhankelijk van sterkte, dosis en blootstelling schadelijk voor mens en omgeving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Bijvoorbeeld: geneeskunde, kerncentrales,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meet/detectieapparatuur, aardgaswinning en ertsverwerking</a:t>
            </a:r>
          </a:p>
          <a:p>
            <a:pPr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Niet-ioniserende straling: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niet van invloed op materiaalstructuur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hoge dosis / langdurige blootstelling wel schadelijk (letsel)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Bijvoorbeeld zonlicht, ultraviolet/infrarood straling, laserstralen, radio-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of microgolven</a:t>
            </a:r>
          </a:p>
          <a:p>
            <a:pPr>
              <a:spcBef>
                <a:spcPts val="0"/>
              </a:spcBef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9.4 Straling</a:t>
            </a:r>
            <a:endParaRPr lang="nl-NL" sz="3200" dirty="0"/>
          </a:p>
        </p:txBody>
      </p:sp>
      <p:sp>
        <p:nvSpPr>
          <p:cNvPr id="6" name="Afgeronde rechthoek 5"/>
          <p:cNvSpPr/>
          <p:nvPr/>
        </p:nvSpPr>
        <p:spPr>
          <a:xfrm>
            <a:off x="9632776" y="235602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7" name="Rechthoek 6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0741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3886"/>
            <a:ext cx="10515600" cy="4145676"/>
          </a:xfrm>
        </p:spPr>
        <p:txBody>
          <a:bodyPr>
            <a:noAutofit/>
          </a:bodyPr>
          <a:lstStyle/>
          <a:p>
            <a:pPr marL="265113" indent="-265113">
              <a:spcBef>
                <a:spcPts val="0"/>
              </a:spcBef>
              <a:defRPr/>
            </a:pPr>
            <a:r>
              <a:rPr lang="nl-NL" sz="2200" dirty="0"/>
              <a:t>Veiligheidsmaatregelen bij het werken met straling zijn: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afstand houden;</a:t>
            </a:r>
            <a:r>
              <a:rPr lang="nl-NL" sz="2400" b="1" dirty="0">
                <a:solidFill>
                  <a:srgbClr val="FF0000"/>
                </a:solidFill>
              </a:rPr>
              <a:t> </a:t>
            </a:r>
            <a:r>
              <a:rPr lang="nl-NL" sz="2200" b="1" dirty="0">
                <a:solidFill>
                  <a:srgbClr val="FF0000"/>
                </a:solidFill>
              </a:rPr>
              <a:t>afstand 4x groter </a:t>
            </a:r>
            <a:r>
              <a:rPr lang="nl-NL" sz="22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nl-NL" sz="2200" b="1" dirty="0">
                <a:solidFill>
                  <a:srgbClr val="FF0000"/>
                </a:solidFill>
              </a:rPr>
              <a:t> stralingsdosis 16x kleiner</a:t>
            </a:r>
            <a:endParaRPr lang="nl-NL" sz="2200" b="1" dirty="0"/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verpakkingen van de materialen niet beschadigen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gebied rond de bron </a:t>
            </a:r>
            <a:r>
              <a:rPr lang="nl-NL" sz="2200" dirty="0" err="1"/>
              <a:t>afzetten,waarschuwingsborden</a:t>
            </a:r>
            <a:r>
              <a:rPr lang="nl-NL" sz="2200" dirty="0"/>
              <a:t> plaatsen</a:t>
            </a:r>
          </a:p>
          <a:p>
            <a:pPr lvl="1">
              <a:spcBef>
                <a:spcPts val="0"/>
              </a:spcBef>
              <a:defRPr/>
            </a:pPr>
            <a:r>
              <a:rPr lang="nl-NL" altLang="ja-JP" sz="2200" dirty="0" err="1"/>
              <a:t>PBM’s</a:t>
            </a:r>
            <a:r>
              <a:rPr lang="nl-NL" altLang="ja-JP" sz="2200" dirty="0"/>
              <a:t> gebruiken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permanent meten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stralingsdeskundige aanwezig</a:t>
            </a:r>
          </a:p>
          <a:p>
            <a:pPr lvl="1">
              <a:spcBef>
                <a:spcPts val="0"/>
              </a:spcBef>
              <a:defRPr/>
            </a:pPr>
            <a:endParaRPr lang="nl-NL" sz="2200" dirty="0"/>
          </a:p>
          <a:p>
            <a:pPr marL="265113" indent="-265113">
              <a:spcBef>
                <a:spcPts val="0"/>
              </a:spcBef>
              <a:defRPr/>
            </a:pPr>
            <a:r>
              <a:rPr lang="nl-NL" sz="2200" dirty="0"/>
              <a:t>Medewerkers zijn verplicht om: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de persoonlijke dosis straling te laten meten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nauwkeurig alle voorschriften te volgen</a:t>
            </a:r>
          </a:p>
          <a:p>
            <a:pPr lvl="1">
              <a:spcBef>
                <a:spcPts val="0"/>
              </a:spcBef>
              <a:defRPr/>
            </a:pPr>
            <a:r>
              <a:rPr lang="nl-NL" sz="2200" dirty="0"/>
              <a:t>een medische keuring te ondergaan</a:t>
            </a:r>
          </a:p>
          <a:p>
            <a:pPr>
              <a:spcBef>
                <a:spcPts val="0"/>
              </a:spcBef>
            </a:pPr>
            <a:endParaRPr lang="nl-NL" sz="22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307062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9.4 Straling</a:t>
            </a:r>
            <a:endParaRPr lang="nl-NL" sz="3200" dirty="0"/>
          </a:p>
        </p:txBody>
      </p:sp>
      <p:pic>
        <p:nvPicPr>
          <p:cNvPr id="4" name="Picture 5" descr="radioactie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441267" y="3537189"/>
            <a:ext cx="1632921" cy="14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22616" y="182887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265745"/>
            <a:ext cx="10515600" cy="4979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Brand: brandbare stof + zuurstof + ontsteking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Explosie: veel schade door drukgolf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Rook:  beperkt zicht</a:t>
            </a:r>
          </a:p>
          <a:p>
            <a:pPr>
              <a:buNone/>
            </a:pPr>
            <a:r>
              <a:rPr lang="nl-NL" sz="2200" dirty="0"/>
              <a:t>            schadelijke stoffen en gassen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Hitte: kans op ernstig letsel (huid, luchtwegen)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Extra brandgevaar: zuurstof &gt;21%</a:t>
            </a:r>
          </a:p>
          <a:p>
            <a:pPr>
              <a:buNone/>
            </a:pPr>
            <a:r>
              <a:rPr lang="nl-NL" sz="2200" dirty="0"/>
              <a:t>			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5763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10.1 Brand en explosie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400256" y="1261018"/>
            <a:ext cx="1800200" cy="498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fgeronde rechthoek 6"/>
          <p:cNvSpPr/>
          <p:nvPr/>
        </p:nvSpPr>
        <p:spPr>
          <a:xfrm>
            <a:off x="9703896" y="10913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370012"/>
            <a:ext cx="9886950" cy="49418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200" dirty="0"/>
              <a:t>Vlampunt: </a:t>
            </a:r>
          </a:p>
          <a:p>
            <a:pPr>
              <a:buNone/>
            </a:pPr>
            <a:r>
              <a:rPr lang="nl-NL" sz="2200" dirty="0"/>
              <a:t>temperatuur waarbij damp van vloeistof kan ontsteken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Explosie: zeer snelle brand met drukgolf</a:t>
            </a:r>
          </a:p>
          <a:p>
            <a:pPr>
              <a:buNone/>
            </a:pPr>
            <a:r>
              <a:rPr lang="nl-NL" sz="2200" dirty="0"/>
              <a:t>Explosiegebied: tussen explosiegrens LEL en UEL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dirty="0"/>
              <a:t>Werken in explosiegevaarlijke omgeving:</a:t>
            </a:r>
          </a:p>
          <a:p>
            <a:r>
              <a:rPr lang="nl-NL" sz="2200" dirty="0"/>
              <a:t>gebruik alleen explosieveilig gereedschap</a:t>
            </a:r>
          </a:p>
          <a:p>
            <a:r>
              <a:rPr lang="nl-NL" sz="2200" dirty="0"/>
              <a:t>draag antistatische kleding</a:t>
            </a:r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8426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10.2 Brand en explosiegevaarlijke omgeving</a:t>
            </a:r>
            <a:endParaRPr lang="nl-NL" sz="3200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77578" y="1387354"/>
            <a:ext cx="1784041" cy="490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2145" y="4437112"/>
            <a:ext cx="936103" cy="85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12456" y="116128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196CDA-C869-F175-7568-E55A8DB2D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849" y="5130800"/>
            <a:ext cx="1363546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72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3265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10.3 Brandklassen en blusmiddelen</a:t>
            </a:r>
            <a:endParaRPr lang="nl-NL" sz="3200" dirty="0"/>
          </a:p>
        </p:txBody>
      </p:sp>
      <p:sp>
        <p:nvSpPr>
          <p:cNvPr id="6" name="Afgeronde rechthoek 5"/>
          <p:cNvSpPr/>
          <p:nvPr/>
        </p:nvSpPr>
        <p:spPr>
          <a:xfrm>
            <a:off x="9693736" y="15993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D9D314F-87E5-6F3A-BA51-A80F57743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916520"/>
            <a:ext cx="7576783" cy="5405630"/>
          </a:xfrm>
        </p:spPr>
      </p:pic>
    </p:spTree>
    <p:extLst>
      <p:ext uri="{BB962C8B-B14F-4D97-AF65-F5344CB8AC3E}">
        <p14:creationId xmlns:p14="http://schemas.microsoft.com/office/powerpoint/2010/main" val="3904395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4130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10.4 Wat te doen bij brand?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633992" y="13961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5F07A41-AB49-0C9E-DCA1-8C01E864654A}"/>
              </a:ext>
            </a:extLst>
          </p:cNvPr>
          <p:cNvSpPr txBox="1"/>
          <p:nvPr/>
        </p:nvSpPr>
        <p:spPr>
          <a:xfrm>
            <a:off x="1608083" y="1288216"/>
            <a:ext cx="612457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dirty="0"/>
              <a:t>Bij ontdekken brand: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eigen veiligheid eerst!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meld de brand (112 of intern alarmnummer)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waarschuw anderen in de omgeving 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sluit ramen en deuren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volg de aangegeven vluchtroute</a:t>
            </a:r>
          </a:p>
          <a:p>
            <a:pPr>
              <a:buFont typeface="Arial" pitchFamily="34" charset="0"/>
              <a:buChar char="•"/>
            </a:pPr>
            <a:endParaRPr lang="nl-NL" sz="2200" dirty="0"/>
          </a:p>
          <a:p>
            <a:r>
              <a:rPr lang="nl-NL" sz="2200" dirty="0"/>
              <a:t>Alleen blussen als het mogelijk is!</a:t>
            </a:r>
          </a:p>
          <a:p>
            <a:endParaRPr lang="nl-NL" sz="2200" dirty="0"/>
          </a:p>
          <a:p>
            <a:r>
              <a:rPr lang="nl-NL" sz="2200" dirty="0"/>
              <a:t>Bij alarm: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schakel ontstekingsbronnen uit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verlaat de ruimte / omgeving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meld je op de verzamelplaats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7B62B3-6B1E-B885-58CB-8B5F1C8A2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356" y="2964602"/>
            <a:ext cx="1791448" cy="177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60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5028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In explosiegevaarlijke omgevingen is het streng verboden om: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zonder toestemming te betreden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zonder toestemming materialen en middelen mee te nemen die een gevaar kunnen opleveren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zonder werkvergunning werkzaamheden uit te voeren</a:t>
            </a:r>
          </a:p>
          <a:p>
            <a:pPr>
              <a:spcBef>
                <a:spcPts val="0"/>
              </a:spcBef>
              <a:defRPr/>
            </a:pPr>
            <a:endParaRPr lang="nl-NL" sz="2200" dirty="0">
              <a:ea typeface="ＭＳ Ｐゴシック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Bij werkzaamheden brandwacht of </a:t>
            </a:r>
            <a:r>
              <a:rPr lang="nl-NL" sz="2200" dirty="0" err="1">
                <a:ea typeface="ＭＳ Ｐゴシック" charset="0"/>
              </a:rPr>
              <a:t>heetwerkwacht</a:t>
            </a:r>
            <a:r>
              <a:rPr lang="nl-NL" sz="2200" dirty="0">
                <a:ea typeface="ＭＳ Ｐゴシック" charset="0"/>
              </a:rPr>
              <a:t> aanwezig</a:t>
            </a:r>
          </a:p>
          <a:p>
            <a:pPr>
              <a:spcBef>
                <a:spcPts val="0"/>
              </a:spcBef>
              <a:defRPr/>
            </a:pPr>
            <a:endParaRPr lang="nl-NL" sz="2200" dirty="0">
              <a:ea typeface="ＭＳ Ｐゴシック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Zoneaanduiding: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gas/damp:	zone 0, 1 of 2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stof:		zone 20, 21 of 22</a:t>
            </a:r>
          </a:p>
          <a:p>
            <a:pPr>
              <a:spcBef>
                <a:spcPts val="0"/>
              </a:spcBef>
              <a:defRPr/>
            </a:pPr>
            <a:endParaRPr lang="nl-NL" sz="2200" dirty="0">
              <a:ea typeface="ＭＳ Ｐゴシック" charset="0"/>
            </a:endParaRPr>
          </a:p>
          <a:p>
            <a:pPr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10.5 Explosiegevaarlijke werkomgeving</a:t>
            </a:r>
            <a:endParaRPr lang="nl-NL" sz="3200" dirty="0"/>
          </a:p>
        </p:txBody>
      </p:sp>
      <p:pic>
        <p:nvPicPr>
          <p:cNvPr id="6" name="Picture 9" descr="W00344_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142394" y="4207933"/>
            <a:ext cx="1368111" cy="136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63256" y="261536"/>
            <a:ext cx="1187624" cy="10081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C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25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4732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>
                <a:ea typeface="ＭＳ Ｐゴシック" charset="0"/>
              </a:rPr>
              <a:t>Arbeidstijdenwet: regels werk- en rusttijden</a:t>
            </a:r>
            <a:endParaRPr lang="nl-NL" sz="22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nl-NL" sz="2200" dirty="0">
                <a:ea typeface="ＭＳ Ｐゴシック" pitchFamily="34" charset="-128"/>
              </a:rPr>
              <a:t>Rekening houden met werknemer zijn zorgtaken in gezin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Wet Milieubeheer: regels ter bescherming van mens en milieu</a:t>
            </a: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en doelmatige verwijdering van afvalstoffen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Europese richtlijnen: nationale wet- en regelgeving aanpassen </a:t>
            </a:r>
          </a:p>
          <a:p>
            <a:pPr>
              <a:buNone/>
              <a:defRPr/>
            </a:pPr>
            <a:r>
              <a:rPr lang="nl-NL" sz="2200" dirty="0">
                <a:ea typeface="ＭＳ Ｐゴシック" charset="0"/>
              </a:rPr>
              <a:t>aan Europese richtlijnen</a:t>
            </a:r>
          </a:p>
          <a:p>
            <a:pPr>
              <a:buNone/>
              <a:defRPr/>
            </a:pPr>
            <a:endParaRPr lang="nl-NL" sz="2200" dirty="0">
              <a:ea typeface="ＭＳ Ｐゴシック" charset="0"/>
            </a:endParaRPr>
          </a:p>
          <a:p>
            <a:endParaRPr lang="nl-NL" sz="22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4000" y="147637"/>
            <a:ext cx="7877175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1.3 Arbeidstijdenwet, milieuwet en CE</a:t>
            </a:r>
            <a:endParaRPr lang="nl-N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680176" y="4221088"/>
            <a:ext cx="2232248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Afgeronde rechthoek 8"/>
          <p:cNvSpPr/>
          <p:nvPr/>
        </p:nvSpPr>
        <p:spPr>
          <a:xfrm>
            <a:off x="9642936" y="306363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639245"/>
            <a:ext cx="10069068" cy="4351338"/>
          </a:xfr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Een </a:t>
            </a:r>
            <a:r>
              <a:rPr lang="nl-NL" sz="2200" b="1" dirty="0">
                <a:solidFill>
                  <a:srgbClr val="00B0F0"/>
                </a:solidFill>
              </a:rPr>
              <a:t>ongeval</a:t>
            </a:r>
            <a:r>
              <a:rPr lang="nl-NL" sz="2200" dirty="0"/>
              <a:t> is ongewenst met schade en/of letsel</a:t>
            </a:r>
          </a:p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tot gevolg</a:t>
            </a:r>
          </a:p>
          <a:p>
            <a:pPr eaLnBrk="0" hangingPunct="0">
              <a:spcBef>
                <a:spcPts val="0"/>
              </a:spcBef>
              <a:buNone/>
            </a:pPr>
            <a:endParaRPr lang="nl-NL" sz="2200" dirty="0"/>
          </a:p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Een </a:t>
            </a:r>
            <a:r>
              <a:rPr lang="nl-NL" sz="2200" b="1" dirty="0" err="1">
                <a:solidFill>
                  <a:srgbClr val="00B0F0"/>
                </a:solidFill>
              </a:rPr>
              <a:t>bijna-ongeval</a:t>
            </a:r>
            <a:r>
              <a:rPr lang="nl-NL" sz="2200" b="1" dirty="0">
                <a:solidFill>
                  <a:srgbClr val="FF0000"/>
                </a:solidFill>
              </a:rPr>
              <a:t> </a:t>
            </a:r>
            <a:r>
              <a:rPr lang="nl-NL" sz="2200" dirty="0"/>
              <a:t>is ongewenst maar heeft geen </a:t>
            </a:r>
          </a:p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schade en/of letsel tot gevolg</a:t>
            </a:r>
          </a:p>
          <a:p>
            <a:pPr eaLnBrk="0" hangingPunct="0">
              <a:spcBef>
                <a:spcPts val="0"/>
              </a:spcBef>
              <a:buNone/>
            </a:pPr>
            <a:r>
              <a:rPr lang="nl-NL" sz="2200" dirty="0"/>
              <a:t>Meld deze incidenten bij de leidinggevende</a:t>
            </a:r>
          </a:p>
          <a:p>
            <a:pPr>
              <a:buNone/>
            </a:pPr>
            <a:endParaRPr lang="nl-NL" sz="2200" dirty="0"/>
          </a:p>
          <a:p>
            <a:pPr>
              <a:spcBef>
                <a:spcPts val="0"/>
              </a:spcBef>
              <a:buNone/>
            </a:pPr>
            <a:r>
              <a:rPr lang="nl-NL" sz="2200" dirty="0"/>
              <a:t>Goede melding:</a:t>
            </a:r>
          </a:p>
          <a:p>
            <a:pPr>
              <a:spcBef>
                <a:spcPts val="0"/>
              </a:spcBef>
            </a:pPr>
            <a:r>
              <a:rPr lang="nl-NL" sz="2200" dirty="0"/>
              <a:t>naam</a:t>
            </a:r>
          </a:p>
          <a:p>
            <a:pPr>
              <a:spcBef>
                <a:spcPts val="0"/>
              </a:spcBef>
            </a:pPr>
            <a:r>
              <a:rPr lang="nl-NL" sz="2200" dirty="0"/>
              <a:t>locatie</a:t>
            </a:r>
          </a:p>
          <a:p>
            <a:pPr>
              <a:spcBef>
                <a:spcPts val="0"/>
              </a:spcBef>
            </a:pPr>
            <a:r>
              <a:rPr lang="nl-NL" sz="2200" dirty="0"/>
              <a:t>aard incident</a:t>
            </a:r>
          </a:p>
          <a:p>
            <a:pPr>
              <a:spcBef>
                <a:spcPts val="0"/>
              </a:spcBef>
            </a:pPr>
            <a:r>
              <a:rPr lang="nl-NL" sz="2200" dirty="0"/>
              <a:t>aantal slachtoffers en letsel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57" y="18067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11.1 Wat te doen bij incidenten?	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9715199" y="180678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5710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nl-NL" sz="2200" dirty="0"/>
              <a:t>Registratie van: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ongevallen en bijna ongevallen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milieu incidenten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brand en explosie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nl-NL" sz="2200" dirty="0"/>
              <a:t>Registratie is belangrijk: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vastleggen gegevens voor </a:t>
            </a:r>
            <a:r>
              <a:rPr lang="nl-NL" sz="2200" dirty="0" err="1"/>
              <a:t>arbobeleid</a:t>
            </a:r>
            <a:endParaRPr lang="nl-NL" sz="2200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voldoen aan wettelijke eisen en aan </a:t>
            </a:r>
            <a:r>
              <a:rPr lang="nl-NL" sz="2200" dirty="0" err="1"/>
              <a:t>VCA-eisen</a:t>
            </a:r>
            <a:endParaRPr lang="nl-NL" sz="2200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r>
              <a:rPr lang="nl-NL" sz="2200" dirty="0"/>
              <a:t>maatregelen om ongevallen te voorkomen</a:t>
            </a:r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defRPr/>
            </a:pPr>
            <a:endParaRPr lang="nl-NL" sz="2200" dirty="0"/>
          </a:p>
          <a:p>
            <a:pPr marL="355600" indent="-35560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nl-NL" sz="2200" dirty="0"/>
          </a:p>
          <a:p>
            <a:pPr marL="0" indent="0">
              <a:buNone/>
              <a:defRPr/>
            </a:pPr>
            <a:endParaRPr lang="nl-NL" dirty="0">
              <a:ea typeface="ＭＳ Ｐゴシック" charset="0"/>
            </a:endParaRPr>
          </a:p>
          <a:p>
            <a:pPr marL="0" indent="0">
              <a:spcBef>
                <a:spcPts val="0"/>
              </a:spcBef>
              <a:defRPr/>
            </a:pPr>
            <a:endParaRPr lang="nl-NL" sz="2200" dirty="0"/>
          </a:p>
          <a:p>
            <a:pPr>
              <a:buNone/>
            </a:pPr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57" y="33940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11.2 Ongevalsonderzoek en registratie</a:t>
            </a:r>
            <a:endParaRPr lang="nl-NL" sz="3200" dirty="0"/>
          </a:p>
        </p:txBody>
      </p:sp>
      <p:sp>
        <p:nvSpPr>
          <p:cNvPr id="6" name="Afgeronde rechthoek 5"/>
          <p:cNvSpPr/>
          <p:nvPr/>
        </p:nvSpPr>
        <p:spPr>
          <a:xfrm>
            <a:off x="9705039" y="253723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7" name="Rechthoek 6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046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547380"/>
            <a:ext cx="10288143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Doelen ongevallenonderzoek: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welke factoren zijn oorzaak van het ongeval?</a:t>
            </a:r>
          </a:p>
          <a:p>
            <a:pPr>
              <a:defRPr/>
            </a:pPr>
            <a:r>
              <a:rPr lang="nl-NL" sz="2200" dirty="0">
                <a:ea typeface="ＭＳ Ｐゴシック" charset="0"/>
              </a:rPr>
              <a:t>gericht op voorkomen ongevallen 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 marL="457200" indent="-457200"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Onderdelen ongevalsonderzoek: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onderzoek ter plekke van ongeval 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bewijsmateriaal bewaren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interviewen getuigen/betrokkenen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analyse onderzoeksresultaten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nl-NL" sz="2200" dirty="0">
                <a:ea typeface="ＭＳ Ｐゴシック" charset="0"/>
              </a:rPr>
              <a:t>eindrapport (conclusies/aanbevelingen)</a:t>
            </a:r>
          </a:p>
          <a:p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22857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11.2 Ongevalsonderzoek en registratie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84719" y="264449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376156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nl-NL" sz="2200" b="1" dirty="0">
                <a:ea typeface="ＭＳ Ｐゴシック" charset="0"/>
              </a:rPr>
              <a:t>Inhoud bedrijfsnoodplan</a:t>
            </a:r>
            <a:endParaRPr lang="nl-NL" sz="2200" dirty="0">
              <a:ea typeface="ＭＳ Ｐゴシック" charset="0"/>
            </a:endParaRPr>
          </a:p>
          <a:p>
            <a:pPr>
              <a:lnSpc>
                <a:spcPct val="120000"/>
              </a:lnSpc>
              <a:defRPr/>
            </a:pPr>
            <a:r>
              <a:rPr lang="nl-NL" sz="2200" dirty="0">
                <a:ea typeface="ＭＳ Ｐゴシック" charset="0"/>
              </a:rPr>
              <a:t>Maatregelen en voorzieningen om de effecten van een calamiteit te beperken en te bestrijden</a:t>
            </a:r>
          </a:p>
          <a:p>
            <a:pPr>
              <a:lnSpc>
                <a:spcPct val="120000"/>
              </a:lnSpc>
              <a:defRPr/>
            </a:pPr>
            <a:r>
              <a:rPr lang="nl-NL" sz="2200" dirty="0">
                <a:ea typeface="ＭＳ Ｐゴシック" charset="0"/>
              </a:rPr>
              <a:t>Op basis van ingeschatte calamiteiten c.q. incidenten (</a:t>
            </a:r>
            <a:r>
              <a:rPr lang="nl-NL" sz="2200" dirty="0" err="1">
                <a:ea typeface="ＭＳ Ｐゴシック" charset="0"/>
              </a:rPr>
              <a:t>oa</a:t>
            </a:r>
            <a:r>
              <a:rPr lang="nl-NL" sz="2200" dirty="0">
                <a:ea typeface="ＭＳ Ｐゴシック" charset="0"/>
              </a:rPr>
              <a:t>. RI&amp;E)</a:t>
            </a:r>
          </a:p>
          <a:p>
            <a:pPr>
              <a:lnSpc>
                <a:spcPct val="120000"/>
              </a:lnSpc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nl-NL" sz="2200" b="1" dirty="0">
                <a:ea typeface="ＭＳ Ｐゴシック" charset="0"/>
              </a:rPr>
              <a:t>Medewerkers en bezoekers  moeten op de hoogte zijn van</a:t>
            </a:r>
            <a:r>
              <a:rPr lang="nl-NL" sz="2200" dirty="0">
                <a:ea typeface="ＭＳ Ｐゴシック" charset="0"/>
              </a:rPr>
              <a:t>:</a:t>
            </a:r>
          </a:p>
          <a:p>
            <a:pPr marL="457200" lvl="1" indent="0">
              <a:lnSpc>
                <a:spcPct val="120000"/>
              </a:lnSpc>
              <a:defRPr/>
            </a:pPr>
            <a:r>
              <a:rPr lang="nl-NL" sz="2200" dirty="0">
                <a:ea typeface="ＭＳ Ｐゴシック" charset="0"/>
              </a:rPr>
              <a:t>  procedure bij noodsituaties</a:t>
            </a:r>
          </a:p>
          <a:p>
            <a:pPr marL="457200" lvl="1" indent="0">
              <a:lnSpc>
                <a:spcPct val="120000"/>
              </a:lnSpc>
              <a:defRPr/>
            </a:pPr>
            <a:r>
              <a:rPr lang="nl-NL" sz="2200" dirty="0">
                <a:ea typeface="ＭＳ Ｐゴシック" charset="0"/>
              </a:rPr>
              <a:t>  evacuatieplaatsen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57" y="290857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12.1 Noodsituaties</a:t>
            </a:r>
            <a:endParaRPr lang="nl-NL" sz="3200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29019" y="3999361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fgeronde rechthoek 6"/>
          <p:cNvSpPr/>
          <p:nvPr/>
        </p:nvSpPr>
        <p:spPr>
          <a:xfrm>
            <a:off x="9572959" y="160772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7444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327564"/>
            <a:ext cx="10515600" cy="467265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Het bedrijfsnoodplan omvat: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(</a:t>
            </a:r>
            <a:r>
              <a:rPr lang="nl-NL" sz="2200" dirty="0" err="1">
                <a:ea typeface="ＭＳ Ｐゴシック" charset="0"/>
              </a:rPr>
              <a:t>ontruimings</a:t>
            </a:r>
            <a:r>
              <a:rPr lang="nl-NL" sz="2200" dirty="0">
                <a:ea typeface="ＭＳ Ｐゴシック" charset="0"/>
              </a:rPr>
              <a:t>)plattegrond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Beschrijving van locatie veiligheidsmiddelen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Alarmeringsprocedure interne/externe hulpdiensten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Instructie en informatie over: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soorten alarmen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wat te doen bij brand/ontruiming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eerste hulp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(evacuatie)oefeningen</a:t>
            </a:r>
          </a:p>
          <a:p>
            <a:pPr lvl="2">
              <a:defRPr/>
            </a:pPr>
            <a:r>
              <a:rPr lang="nl-NL" sz="2200" dirty="0">
                <a:ea typeface="ＭＳ Ｐゴシック" charset="0"/>
              </a:rPr>
              <a:t>melden van incidenten/situaties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ea typeface="ＭＳ Ｐゴシック" charset="0"/>
              </a:rPr>
              <a:t>Preventie en maatregelen</a:t>
            </a:r>
          </a:p>
          <a:p>
            <a:pPr>
              <a:defRPr/>
            </a:pPr>
            <a:endParaRPr lang="nl-NL" sz="2200" dirty="0">
              <a:ea typeface="ＭＳ Ｐゴシック" charset="0"/>
            </a:endParaRP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57" y="18067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12.1 Noodsituaties</a:t>
            </a:r>
          </a:p>
        </p:txBody>
      </p:sp>
      <p:pic>
        <p:nvPicPr>
          <p:cNvPr id="6" name="Afbeelding 5" descr="http://www.tandra.nl/images/Ontruimingsplattegrond-NEN1414.jpg">
            <a:hlinkClick r:id="rId2" tooltip="&quot;Ontruimingsplattegrond NEN1414&quot;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56986" y="2938536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725359" y="180678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2857" y="1506241"/>
            <a:ext cx="10515600" cy="458023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l-NL" sz="2200" dirty="0"/>
              <a:t>Fasering:</a:t>
            </a:r>
          </a:p>
          <a:p>
            <a:pPr marL="355600" indent="-355600">
              <a:lnSpc>
                <a:spcPct val="150000"/>
              </a:lnSpc>
              <a:defRPr/>
            </a:pPr>
            <a:r>
              <a:rPr lang="nl-NL" sz="2200" dirty="0"/>
              <a:t>eerste melding/antwoord</a:t>
            </a:r>
          </a:p>
          <a:p>
            <a:pPr marL="355600" indent="-355600">
              <a:lnSpc>
                <a:spcPct val="150000"/>
              </a:lnSpc>
              <a:defRPr/>
            </a:pPr>
            <a:r>
              <a:rPr lang="nl-NL" sz="2200" dirty="0"/>
              <a:t>klassering van incident bekend maken</a:t>
            </a:r>
          </a:p>
          <a:p>
            <a:pPr marL="355600" indent="-355600">
              <a:lnSpc>
                <a:spcPct val="150000"/>
              </a:lnSpc>
              <a:defRPr/>
            </a:pPr>
            <a:r>
              <a:rPr lang="nl-NL" sz="2200" dirty="0"/>
              <a:t>handelingen/maatregelen: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sz="2200" dirty="0"/>
              <a:t>stoppen met werken, telefoon niet gebruiken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sz="2200" dirty="0"/>
              <a:t>uitschakelen apparatuur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sz="2200" dirty="0"/>
              <a:t>naar verzamelplaats en melden bij coördinator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sz="2200" dirty="0"/>
              <a:t>beëindiging incident en sporen oorzaak incident veilig stellen</a:t>
            </a:r>
          </a:p>
          <a:p>
            <a:endParaRPr lang="nl-NL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9814" y="18067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12.1 Noodsituaties</a:t>
            </a:r>
            <a:endParaRPr lang="nl-NL" sz="3200" dirty="0"/>
          </a:p>
        </p:txBody>
      </p:sp>
      <p:pic>
        <p:nvPicPr>
          <p:cNvPr id="6" name="Picture 4" descr="vluchtrout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026401" y="2211571"/>
            <a:ext cx="2343796" cy="125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fgeronde rechthoek 7"/>
          <p:cNvSpPr/>
          <p:nvPr/>
        </p:nvSpPr>
        <p:spPr>
          <a:xfrm>
            <a:off x="9603439" y="145464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026643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355923" y="1349596"/>
            <a:ext cx="3376283" cy="481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6" y="180678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12.1 Noodsituaties</a:t>
            </a:r>
            <a:endParaRPr lang="nl-NL" sz="3200" dirty="0"/>
          </a:p>
        </p:txBody>
      </p:sp>
      <p:sp>
        <p:nvSpPr>
          <p:cNvPr id="6" name="Tekstvak 5"/>
          <p:cNvSpPr txBox="1"/>
          <p:nvPr/>
        </p:nvSpPr>
        <p:spPr>
          <a:xfrm>
            <a:off x="1631506" y="1333525"/>
            <a:ext cx="44644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Fasen noodsituatie: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melden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handelen en maatregelen nemen</a:t>
            </a:r>
          </a:p>
          <a:p>
            <a:r>
              <a:rPr lang="nl-NL" sz="2200" dirty="0"/>
              <a:t>    situatie veilig stellen 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 beëindiging noodsituatie</a:t>
            </a:r>
          </a:p>
          <a:p>
            <a:pPr>
              <a:buFont typeface="Arial" pitchFamily="34" charset="0"/>
              <a:buChar char="•"/>
            </a:pPr>
            <a:endParaRPr lang="nl-NL" sz="2200" dirty="0"/>
          </a:p>
          <a:p>
            <a:r>
              <a:rPr lang="nl-NL" sz="2200" dirty="0"/>
              <a:t>Op de verzamelplaats: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verzamelplaats niet verlaten</a:t>
            </a:r>
          </a:p>
          <a:p>
            <a:pPr>
              <a:buFont typeface="Arial" pitchFamily="34" charset="0"/>
              <a:buChar char="•"/>
            </a:pPr>
            <a:r>
              <a:rPr lang="nl-NL" sz="2200" dirty="0"/>
              <a:t>  wacht op instructies </a:t>
            </a:r>
            <a:r>
              <a:rPr lang="nl-NL" sz="2200" dirty="0" err="1"/>
              <a:t>BHV-er</a:t>
            </a:r>
            <a:endParaRPr lang="nl-NL" sz="2200" dirty="0"/>
          </a:p>
          <a:p>
            <a:endParaRPr lang="nl-NL" sz="2200" dirty="0"/>
          </a:p>
          <a:p>
            <a:r>
              <a:rPr lang="nl-NL" sz="2200" dirty="0"/>
              <a:t>T.b.v. onderzoek:</a:t>
            </a:r>
          </a:p>
          <a:p>
            <a:r>
              <a:rPr lang="nl-NL" sz="2200" dirty="0"/>
              <a:t>verander niets aan de plaats van het ongeval</a:t>
            </a:r>
          </a:p>
          <a:p>
            <a:endParaRPr lang="nl-NL" sz="2200" dirty="0"/>
          </a:p>
        </p:txBody>
      </p:sp>
      <p:sp>
        <p:nvSpPr>
          <p:cNvPr id="8" name="Afgeronde rechthoek 7"/>
          <p:cNvSpPr/>
          <p:nvPr/>
        </p:nvSpPr>
        <p:spPr>
          <a:xfrm>
            <a:off x="9735519" y="180678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802431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3"/>
          <p:cNvSpPr>
            <a:spLocks noGrp="1" noChangeArrowheads="1"/>
          </p:cNvSpPr>
          <p:nvPr>
            <p:ph idx="1"/>
          </p:nvPr>
        </p:nvSpPr>
        <p:spPr>
          <a:xfrm>
            <a:off x="1522857" y="18236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nl-NL" sz="2200" dirty="0">
                <a:ea typeface="ＭＳ Ｐゴシック" charset="0"/>
              </a:rPr>
              <a:t>Arbowetverplichting: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in elk bedrijf voldoende bedrijfshulpverleners of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de bedrijfshulpverlening geregeld met bv. buurbedrijven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mede op basis van RI&amp;E wordt invulling BHV-organisatie bepaald</a:t>
            </a: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eisen van deskundigheid BHV-</a:t>
            </a:r>
            <a:r>
              <a:rPr lang="nl-NL" sz="2200" dirty="0" err="1">
                <a:ea typeface="ＭＳ Ｐゴシック" charset="0"/>
              </a:rPr>
              <a:t>ers</a:t>
            </a:r>
            <a:endParaRPr lang="nl-NL" sz="2200" dirty="0">
              <a:ea typeface="ＭＳ Ｐゴシック" charset="0"/>
            </a:endParaRPr>
          </a:p>
          <a:p>
            <a:pPr>
              <a:lnSpc>
                <a:spcPct val="150000"/>
              </a:lnSpc>
              <a:defRPr/>
            </a:pPr>
            <a:r>
              <a:rPr lang="nl-NL" sz="2200" dirty="0">
                <a:ea typeface="ＭＳ Ｐゴシック" charset="0"/>
              </a:rPr>
              <a:t>ontruimingsoefening tenminste eenmaal per jaar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2857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12.2 Bedrijfshulpverlening (BHV)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613599" y="337733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D97DA2-2D5E-4D5F-1E6A-3661BC81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412" y="2779386"/>
            <a:ext cx="2463188" cy="243995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3"/>
          <p:cNvSpPr>
            <a:spLocks noGrp="1" noChangeArrowheads="1"/>
          </p:cNvSpPr>
          <p:nvPr>
            <p:ph idx="1"/>
          </p:nvPr>
        </p:nvSpPr>
        <p:spPr>
          <a:xfrm>
            <a:off x="1550289" y="1506241"/>
            <a:ext cx="1007021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nl-NL" dirty="0">
                <a:ea typeface="ＭＳ Ｐゴシック" charset="0"/>
              </a:rPr>
              <a:t>Voor bedrijfshulpverlening geldt: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moet in ieder organisatie geregeld en gewaarborgd zijn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BHV-</a:t>
            </a:r>
            <a:r>
              <a:rPr lang="nl-NL" sz="2400" dirty="0" err="1">
                <a:ea typeface="ＭＳ Ｐゴシック" charset="0"/>
              </a:rPr>
              <a:t>ers</a:t>
            </a:r>
            <a:r>
              <a:rPr lang="nl-NL" sz="2400" dirty="0">
                <a:ea typeface="ＭＳ Ｐゴシック" charset="0"/>
              </a:rPr>
              <a:t> moeten voldoende opgeleid zijn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er is een vastgesteld takenpakket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vastleggen waarschuwings- en alarmeringsprocedures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nl-NL" sz="2400" dirty="0">
              <a:ea typeface="ＭＳ Ｐゴシック" charset="0"/>
            </a:endParaRPr>
          </a:p>
          <a:p>
            <a:pPr marL="0" indent="0">
              <a:buNone/>
              <a:defRPr/>
            </a:pPr>
            <a:endParaRPr lang="nl-NL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nl-NL" dirty="0">
                <a:ea typeface="ＭＳ Ｐゴシック" charset="0"/>
              </a:rPr>
              <a:t>Taken van de BHV-er zijn: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verlenen eerste hulp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bestrijden beginnende brand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evacuatie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communicatie met hulpdiensten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ea typeface="ＭＳ Ｐゴシック" charset="0"/>
              </a:rPr>
              <a:t>preventie</a:t>
            </a:r>
          </a:p>
          <a:p>
            <a:pPr marL="0" indent="0" algn="ctr">
              <a:buNone/>
              <a:defRPr/>
            </a:pPr>
            <a:endParaRPr lang="nl-NL" dirty="0">
              <a:ea typeface="ＭＳ Ｐゴシック" charset="0"/>
              <a:cs typeface="+mn-cs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0289" y="226529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12.2 Bedrijfshulpverlening (BHV)</a:t>
            </a:r>
            <a:endParaRPr lang="nl-NL" sz="3200" dirty="0"/>
          </a:p>
        </p:txBody>
      </p:sp>
      <p:sp>
        <p:nvSpPr>
          <p:cNvPr id="7" name="Afgeronde rechthoek 6"/>
          <p:cNvSpPr/>
          <p:nvPr/>
        </p:nvSpPr>
        <p:spPr>
          <a:xfrm>
            <a:off x="9664399" y="343384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8" name="Rechthoek 7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3"/>
          <p:cNvSpPr>
            <a:spLocks noGrp="1" noChangeArrowheads="1"/>
          </p:cNvSpPr>
          <p:nvPr>
            <p:ph idx="1"/>
          </p:nvPr>
        </p:nvSpPr>
        <p:spPr>
          <a:xfrm>
            <a:off x="1522857" y="168385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dirty="0">
                <a:ea typeface="ＭＳ Ｐゴシック" charset="0"/>
              </a:rPr>
              <a:t>Opleiding oefening en training: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nodig voor testen van BHV-plan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om medewerkers en BHV-</a:t>
            </a:r>
            <a:r>
              <a:rPr lang="nl-NL" sz="2200" dirty="0" err="1">
                <a:ea typeface="ＭＳ Ｐゴシック" charset="0"/>
              </a:rPr>
              <a:t>ers</a:t>
            </a:r>
            <a:r>
              <a:rPr lang="nl-NL" sz="2200" dirty="0">
                <a:ea typeface="ＭＳ Ｐゴシック" charset="0"/>
              </a:rPr>
              <a:t> voor te bereiden op incidenten</a:t>
            </a:r>
          </a:p>
          <a:p>
            <a:pPr>
              <a:spcBef>
                <a:spcPts val="0"/>
              </a:spcBef>
              <a:defRPr/>
            </a:pPr>
            <a:r>
              <a:rPr lang="nl-NL" sz="2200" dirty="0">
                <a:ea typeface="ＭＳ Ｐゴシック" charset="0"/>
              </a:rPr>
              <a:t>oefeningen/herhaling van bedrijfsnoodplan:</a:t>
            </a:r>
          </a:p>
          <a:p>
            <a:pPr lvl="1">
              <a:spcBef>
                <a:spcPts val="0"/>
              </a:spcBef>
              <a:defRPr/>
            </a:pPr>
            <a:r>
              <a:rPr lang="nl-NL" dirty="0">
                <a:ea typeface="ＭＳ Ｐゴシック" charset="0"/>
              </a:rPr>
              <a:t>intern</a:t>
            </a:r>
          </a:p>
          <a:p>
            <a:pPr lvl="1">
              <a:spcBef>
                <a:spcPts val="0"/>
              </a:spcBef>
              <a:defRPr/>
            </a:pPr>
            <a:r>
              <a:rPr lang="nl-NL" dirty="0">
                <a:ea typeface="ＭＳ Ｐゴシック" charset="0"/>
              </a:rPr>
              <a:t>in combinatie met hulpdiensten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nl-NL" sz="2200" dirty="0">
              <a:ea typeface="ＭＳ Ｐゴシック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nl-NL" sz="2200" dirty="0">
                <a:ea typeface="ＭＳ Ｐゴシック" charset="0"/>
              </a:rPr>
              <a:t>Ten minste eenmaal per jaar een ontruimingsoefening!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2857" y="344351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12.2 Bedrijfshulpverlening (BHV)</a:t>
            </a:r>
            <a:endParaRPr lang="nl-NL" sz="3200" dirty="0"/>
          </a:p>
        </p:txBody>
      </p:sp>
      <p:sp>
        <p:nvSpPr>
          <p:cNvPr id="8" name="Afgeronde rechthoek 7"/>
          <p:cNvSpPr/>
          <p:nvPr/>
        </p:nvSpPr>
        <p:spPr>
          <a:xfrm>
            <a:off x="9583119" y="330409"/>
            <a:ext cx="1187624" cy="100811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thema</a:t>
            </a:r>
          </a:p>
          <a:p>
            <a:pPr algn="ctr"/>
            <a:r>
              <a:rPr lang="nl-NL" sz="4000" b="1" dirty="0"/>
              <a:t>D</a:t>
            </a:r>
          </a:p>
        </p:txBody>
      </p:sp>
      <p:sp>
        <p:nvSpPr>
          <p:cNvPr id="9" name="Rechthoek 8"/>
          <p:cNvSpPr/>
          <p:nvPr/>
        </p:nvSpPr>
        <p:spPr>
          <a:xfrm>
            <a:off x="1524000" y="0"/>
            <a:ext cx="9144000" cy="188640"/>
          </a:xfrm>
          <a:prstGeom prst="rect">
            <a:avLst/>
          </a:prstGeom>
          <a:solidFill>
            <a:srgbClr val="328E57"/>
          </a:solidFill>
          <a:ln>
            <a:solidFill>
              <a:srgbClr val="328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3"/>
          <p:cNvSpPr>
            <a:spLocks noGrp="1"/>
          </p:cNvSpPr>
          <p:nvPr>
            <p:ph idx="1"/>
          </p:nvPr>
        </p:nvSpPr>
        <p:spPr>
          <a:xfrm>
            <a:off x="1524000" y="15292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nl-NL" sz="2200" b="1" dirty="0"/>
              <a:t>CE-KEURMERK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marL="0" indent="0">
              <a:buNone/>
              <a:defRPr/>
            </a:pPr>
            <a:r>
              <a:rPr lang="nl-NL" sz="2200" dirty="0"/>
              <a:t>CE = </a:t>
            </a:r>
            <a:r>
              <a:rPr lang="nl-NL" sz="2200" dirty="0" err="1"/>
              <a:t>Conformité</a:t>
            </a:r>
            <a:r>
              <a:rPr lang="nl-NL" sz="2200" dirty="0"/>
              <a:t> </a:t>
            </a:r>
            <a:r>
              <a:rPr lang="nl-NL" sz="2200" dirty="0" err="1"/>
              <a:t>Européene</a:t>
            </a:r>
            <a:endParaRPr lang="nl-NL" sz="2200" dirty="0"/>
          </a:p>
          <a:p>
            <a:pPr marL="625475" indent="-625475">
              <a:buNone/>
              <a:defRPr/>
            </a:pPr>
            <a:r>
              <a:rPr lang="nl-NL" sz="2200" dirty="0"/>
              <a:t>CE = Europese richtlijn voor gebruiksveiligheid van producten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marL="0" indent="0">
              <a:buNone/>
              <a:defRPr/>
            </a:pPr>
            <a:r>
              <a:rPr lang="nl-NL" sz="2200" dirty="0"/>
              <a:t>Verplicht voor o.a. arbeidsmiddelen, werkkleding, </a:t>
            </a:r>
          </a:p>
          <a:p>
            <a:pPr marL="0" indent="0">
              <a:buNone/>
              <a:defRPr/>
            </a:pPr>
            <a:r>
              <a:rPr lang="nl-NL" sz="2200" dirty="0"/>
              <a:t>persoonlijke beschermingsmiddelen etc.</a:t>
            </a:r>
          </a:p>
          <a:p>
            <a:pPr marL="0" indent="0">
              <a:buNone/>
              <a:defRPr/>
            </a:pPr>
            <a:endParaRPr lang="nl-NL" sz="2200" dirty="0"/>
          </a:p>
          <a:p>
            <a:pPr marL="0" indent="0">
              <a:buNone/>
              <a:defRPr/>
            </a:pPr>
            <a:r>
              <a:rPr lang="nl-NL" sz="2200" dirty="0"/>
              <a:t>Verplicht in alle EU-landen</a:t>
            </a:r>
          </a:p>
          <a:p>
            <a:pPr marL="0" indent="0">
              <a:buNone/>
              <a:defRPr/>
            </a:pPr>
            <a:endParaRPr lang="en-US" sz="220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24000" y="349976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1.3 Arbeidstijdenwet, milieuwet en CE</a:t>
            </a:r>
            <a:endParaRPr lang="nl-NL" sz="3200" dirty="0"/>
          </a:p>
        </p:txBody>
      </p:sp>
      <p:sp>
        <p:nvSpPr>
          <p:cNvPr id="9" name="Afgeronde rechthoek 8"/>
          <p:cNvSpPr/>
          <p:nvPr/>
        </p:nvSpPr>
        <p:spPr>
          <a:xfrm>
            <a:off x="9480376" y="284536"/>
            <a:ext cx="1187624" cy="100811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thema</a:t>
            </a:r>
          </a:p>
          <a:p>
            <a:pPr algn="ctr"/>
            <a:r>
              <a:rPr lang="nl-NL" sz="4000" b="1" dirty="0"/>
              <a:t>A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4CB0A55-49C7-0E88-94FE-F277955B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729" y="1841923"/>
            <a:ext cx="3036071" cy="424318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2283" y="1397634"/>
            <a:ext cx="10515600" cy="4624793"/>
          </a:xfrm>
        </p:spPr>
        <p:txBody>
          <a:bodyPr>
            <a:noAutofit/>
          </a:bodyPr>
          <a:lstStyle/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endParaRPr lang="nl-NL" sz="2200" dirty="0"/>
          </a:p>
          <a:p>
            <a:pPr>
              <a:buNone/>
            </a:pPr>
            <a:r>
              <a:rPr lang="nl-NL" sz="2200" b="1" dirty="0"/>
              <a:t>Vraag soorten: </a:t>
            </a:r>
          </a:p>
          <a:p>
            <a:r>
              <a:rPr lang="nl-NL" sz="2200" dirty="0"/>
              <a:t>meerkeuze</a:t>
            </a:r>
          </a:p>
          <a:p>
            <a:r>
              <a:rPr lang="nl-NL" sz="2200" dirty="0"/>
              <a:t>meervoudige antwoordvraag</a:t>
            </a:r>
          </a:p>
          <a:p>
            <a:r>
              <a:rPr lang="nl-NL" sz="2200" dirty="0"/>
              <a:t>matrixvraag</a:t>
            </a:r>
          </a:p>
          <a:p>
            <a:r>
              <a:rPr lang="nl-NL" sz="2200" dirty="0"/>
              <a:t>rangschikvraag</a:t>
            </a:r>
          </a:p>
          <a:p>
            <a:r>
              <a:rPr lang="nl-NL" sz="2200" dirty="0"/>
              <a:t>matchvraag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0014" y="75243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Examen: B-VCA / VOL-VCA / VIL-VCU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9755567" y="233968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682853"/>
              </p:ext>
            </p:extLst>
          </p:nvPr>
        </p:nvGraphicFramePr>
        <p:xfrm>
          <a:off x="2010787" y="1397634"/>
          <a:ext cx="8338592" cy="20571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3958">
                  <a:extLst>
                    <a:ext uri="{9D8B030D-6E8A-4147-A177-3AD203B41FA5}">
                      <a16:colId xmlns:a16="http://schemas.microsoft.com/office/drawing/2014/main" val="1568439013"/>
                    </a:ext>
                  </a:extLst>
                </a:gridCol>
                <a:gridCol w="1805338">
                  <a:extLst>
                    <a:ext uri="{9D8B030D-6E8A-4147-A177-3AD203B41FA5}">
                      <a16:colId xmlns:a16="http://schemas.microsoft.com/office/drawing/2014/main" val="1409653489"/>
                    </a:ext>
                  </a:extLst>
                </a:gridCol>
                <a:gridCol w="2084648">
                  <a:extLst>
                    <a:ext uri="{9D8B030D-6E8A-4147-A177-3AD203B41FA5}">
                      <a16:colId xmlns:a16="http://schemas.microsoft.com/office/drawing/2014/main" val="1565747776"/>
                    </a:ext>
                  </a:extLst>
                </a:gridCol>
                <a:gridCol w="2084648">
                  <a:extLst>
                    <a:ext uri="{9D8B030D-6E8A-4147-A177-3AD203B41FA5}">
                      <a16:colId xmlns:a16="http://schemas.microsoft.com/office/drawing/2014/main" val="3971512252"/>
                    </a:ext>
                  </a:extLst>
                </a:gridCol>
              </a:tblGrid>
              <a:tr h="396016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B-VCA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VOL-VCA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VIL-VCU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65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Aantal</a:t>
                      </a:r>
                      <a:r>
                        <a:rPr lang="nl-NL" baseline="0" dirty="0"/>
                        <a:t> vragen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61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Max. aantal punten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04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Cesuur</a:t>
                      </a:r>
                    </a:p>
                    <a:p>
                      <a:r>
                        <a:rPr lang="nl-NL" sz="1200" baseline="0" dirty="0"/>
                        <a:t>(aantal punten om te slagen)</a:t>
                      </a:r>
                      <a:endParaRPr lang="nl-NL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2.580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4.515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4.515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7658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/>
                        <a:t>Tijd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60 minuten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75 minuten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75 minuten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351248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45411" y="83783"/>
            <a:ext cx="10515600" cy="1325563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dirty="0"/>
              <a:t>Examen: meerkeuzevraag   </a:t>
            </a:r>
            <a:br>
              <a:rPr lang="nl-NL" sz="3200" b="1" dirty="0"/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(Puntentelling: 0 of 100 punten, namelijk goed of fout)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nl-NL" sz="32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07D1F7-7AEE-E320-401A-4F32713F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189" y="1230703"/>
            <a:ext cx="8928435" cy="502637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56F936A-0FA3-A9FC-0685-661586A9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573" y="68892"/>
            <a:ext cx="1201016" cy="1024217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93216" y="113105"/>
            <a:ext cx="10515600" cy="1325563"/>
          </a:xfrm>
        </p:spPr>
        <p:txBody>
          <a:bodyPr anchor="t">
            <a:normAutofit fontScale="9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dirty="0"/>
              <a:t>Examen: meervoudige antwoordvraag </a:t>
            </a:r>
            <a:br>
              <a:rPr lang="nl-NL" sz="3200" b="1" dirty="0"/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(Puntentelling: tussen 0 en 100 punten, 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Een fout antwoord geeft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min-punten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nl-NL" sz="3200" b="1" dirty="0"/>
          </a:p>
        </p:txBody>
      </p:sp>
      <p:sp>
        <p:nvSpPr>
          <p:cNvPr id="7" name="Afgeronde rechthoek 6"/>
          <p:cNvSpPr/>
          <p:nvPr/>
        </p:nvSpPr>
        <p:spPr>
          <a:xfrm>
            <a:off x="9621521" y="113105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5FF4707-E642-0F90-17C3-608759A2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16" y="1232178"/>
            <a:ext cx="8977188" cy="5053824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503636" y="58417"/>
            <a:ext cx="10515600" cy="1325563"/>
          </a:xfrm>
        </p:spPr>
        <p:txBody>
          <a:bodyPr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3200" b="1" dirty="0"/>
              <a:t>Examen: matrixvraag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(Puntentelling: tussen 0 en 100 punten, 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fout antwoord geeft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min-punten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nl-NL" sz="3200" b="1" dirty="0"/>
          </a:p>
        </p:txBody>
      </p:sp>
      <p:sp>
        <p:nvSpPr>
          <p:cNvPr id="7" name="Afgeronde rechthoek 6"/>
          <p:cNvSpPr/>
          <p:nvPr/>
        </p:nvSpPr>
        <p:spPr>
          <a:xfrm>
            <a:off x="9732318" y="135917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8A403BB-F823-525A-356D-1769372D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36" y="1144029"/>
            <a:ext cx="8963013" cy="506688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85243" y="98435"/>
            <a:ext cx="10515600" cy="1325563"/>
          </a:xfrm>
        </p:spPr>
        <p:txBody>
          <a:bodyPr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dirty="0"/>
              <a:t>Examen: rangschikvraag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Puntentelling: tussen 0 en 100 punten, 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Een fout antwoord geeft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min-punten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nl-NL" sz="3200" b="1" dirty="0"/>
          </a:p>
        </p:txBody>
      </p:sp>
      <p:sp>
        <p:nvSpPr>
          <p:cNvPr id="7" name="Afgeronde rechthoek 6"/>
          <p:cNvSpPr/>
          <p:nvPr/>
        </p:nvSpPr>
        <p:spPr>
          <a:xfrm>
            <a:off x="9696523" y="98434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86E4D7-7903-3522-D215-A5C17D101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64" y="1153689"/>
            <a:ext cx="8981323" cy="5056153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076325" y="50800"/>
            <a:ext cx="10515600" cy="1325563"/>
          </a:xfrm>
        </p:spPr>
        <p:txBody>
          <a:bodyPr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dirty="0"/>
              <a:t>Examen: matchingvraag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Puntentelling: tussen 0 en 100 punten, </a:t>
            </a:r>
            <a:b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Een fout antwoord geeft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min-punten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nl-NL" sz="3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33154" y="10269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Examen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3D26C3D-C226-9AF8-955F-E9BAC6F5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018381"/>
            <a:ext cx="9150641" cy="5151472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39245"/>
            <a:ext cx="10515600" cy="4351338"/>
          </a:xfrm>
        </p:spPr>
        <p:txBody>
          <a:bodyPr>
            <a:normAutofit/>
          </a:bodyPr>
          <a:lstStyle/>
          <a:p>
            <a:r>
              <a:rPr lang="nl-NL" sz="2200" dirty="0"/>
              <a:t>Zorg dat je op tijd bij het examen bent.</a:t>
            </a:r>
          </a:p>
          <a:p>
            <a:r>
              <a:rPr lang="nl-NL" sz="2200" dirty="0"/>
              <a:t>Neem altijd </a:t>
            </a:r>
            <a:r>
              <a:rPr lang="nl-NL" sz="2200" b="1" u="sng" dirty="0"/>
              <a:t>geldig ID-bewijs </a:t>
            </a:r>
            <a:r>
              <a:rPr lang="nl-NL" sz="2200" dirty="0"/>
              <a:t>mee </a:t>
            </a:r>
            <a:r>
              <a:rPr lang="nl-NL" sz="2200" b="1" i="1" u="sng" dirty="0">
                <a:solidFill>
                  <a:srgbClr val="00B0F0"/>
                </a:solidFill>
              </a:rPr>
              <a:t>(geen geldig ID-bewijs = geen examen)</a:t>
            </a:r>
            <a:r>
              <a:rPr lang="nl-NL" sz="2200" i="1" u="sng" dirty="0">
                <a:solidFill>
                  <a:srgbClr val="00B0F0"/>
                </a:solidFill>
              </a:rPr>
              <a:t>.</a:t>
            </a:r>
            <a:endParaRPr lang="nl-NL" sz="2200" b="1" i="1" u="sng" dirty="0">
              <a:solidFill>
                <a:srgbClr val="00B0F0"/>
              </a:solidFill>
            </a:endParaRPr>
          </a:p>
          <a:p>
            <a:r>
              <a:rPr lang="nl-NL" sz="2200" dirty="0"/>
              <a:t>Telefoons mogen </a:t>
            </a:r>
            <a:r>
              <a:rPr lang="nl-NL" sz="2200" b="1" dirty="0"/>
              <a:t>NIET in het examenlokaal </a:t>
            </a:r>
            <a:r>
              <a:rPr lang="nl-NL" sz="2200" dirty="0"/>
              <a:t>aanwezig zijn.</a:t>
            </a:r>
          </a:p>
          <a:p>
            <a:r>
              <a:rPr lang="nl-NL" sz="2200" dirty="0"/>
              <a:t>Lees alle vragen en antwoorden GOED door. Er worden helaas redelijk veel fouten gemaakt omdat kandidaten niet goed lezen.</a:t>
            </a:r>
          </a:p>
          <a:p>
            <a:r>
              <a:rPr lang="nl-NL" sz="2200" dirty="0"/>
              <a:t>Beantwoord </a:t>
            </a:r>
            <a:r>
              <a:rPr lang="nl-NL" sz="2200" b="1" dirty="0"/>
              <a:t>alle vragen</a:t>
            </a:r>
            <a:r>
              <a:rPr lang="nl-NL" sz="2200" dirty="0"/>
              <a:t>, een niet beantwoorde vraag is altijd fout.</a:t>
            </a:r>
          </a:p>
          <a:p>
            <a:r>
              <a:rPr lang="nl-NL" sz="2200" dirty="0"/>
              <a:t>Bij sommige vragen moet je </a:t>
            </a:r>
            <a:r>
              <a:rPr lang="nl-NL" sz="2200" b="1" dirty="0"/>
              <a:t>meerdere antwoorden </a:t>
            </a:r>
            <a:r>
              <a:rPr lang="nl-NL" sz="2200" dirty="0"/>
              <a:t>selecteren.</a:t>
            </a:r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 algn="ctr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</a:rPr>
              <a:t>Veel succes met jouw examen!</a:t>
            </a:r>
            <a:endParaRPr lang="nl-NL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200" y="142250"/>
            <a:ext cx="10515600" cy="1325563"/>
          </a:xfrm>
        </p:spPr>
        <p:txBody>
          <a:bodyPr anchor="t">
            <a:normAutofit/>
          </a:bodyPr>
          <a:lstStyle/>
          <a:p>
            <a:pPr algn="l"/>
            <a:r>
              <a:rPr lang="nl-NL" sz="3200" b="1" dirty="0"/>
              <a:t>Tips voor het examen  </a:t>
            </a:r>
            <a:br>
              <a:rPr lang="nl-NL" sz="3200" dirty="0"/>
            </a:b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617536" y="288269"/>
            <a:ext cx="1187624" cy="10081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Examen</a:t>
            </a:r>
          </a:p>
        </p:txBody>
      </p:sp>
    </p:spTree>
    <p:extLst>
      <p:ext uri="{BB962C8B-B14F-4D97-AF65-F5344CB8AC3E}">
        <p14:creationId xmlns:p14="http://schemas.microsoft.com/office/powerpoint/2010/main" val="5837794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E817D039-B24C-4FB5-9A6E-8E061F7F379E}" vid="{3AF37519-D98A-43DD-B89C-839DACAB397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Standaardpresentatie 1</Template>
  <TotalTime>880</TotalTime>
  <Words>4245</Words>
  <Application>Microsoft Office PowerPoint</Application>
  <PresentationFormat>Breedbeeld</PresentationFormat>
  <Paragraphs>1176</Paragraphs>
  <Slides>96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96</vt:i4>
      </vt:variant>
    </vt:vector>
  </HeadingPairs>
  <TitlesOfParts>
    <vt:vector size="102" baseType="lpstr">
      <vt:lpstr>Arial</vt:lpstr>
      <vt:lpstr>Arial Narrow</vt:lpstr>
      <vt:lpstr>Calibri</vt:lpstr>
      <vt:lpstr>Calibri Light</vt:lpstr>
      <vt:lpstr>Courier New</vt:lpstr>
      <vt:lpstr>Kantoorthema</vt:lpstr>
      <vt:lpstr>B-VCA / VOL-VCA / VIL-VCU </vt:lpstr>
      <vt:lpstr>Informatie voor de docent</vt:lpstr>
      <vt:lpstr>VIER THEMA’S</vt:lpstr>
      <vt:lpstr>Hoofdstukken</vt:lpstr>
      <vt:lpstr>1.1 Veiligheid en gezondheid (V&amp;G)</vt:lpstr>
      <vt:lpstr>1.1 Veiligheid en gezondheid (V&amp;G)</vt:lpstr>
      <vt:lpstr>PowerPoint-presentatie</vt:lpstr>
      <vt:lpstr>1.3 Arbeidstijdenwet, milieuwet en CE</vt:lpstr>
      <vt:lpstr>1.3 Arbeidstijdenwet, milieuwet en CE</vt:lpstr>
      <vt:lpstr>PowerPoint-presentatie</vt:lpstr>
      <vt:lpstr>1.4 Taken verantwoordelijkheden &amp; bevoegdheden </vt:lpstr>
      <vt:lpstr>1.5 Werkvergunningen</vt:lpstr>
      <vt:lpstr>1.5 Werkvergunningen</vt:lpstr>
      <vt:lpstr>1.6 Richtlijnen voor algemene en        specifieke veiligheidsmaatregelen</vt:lpstr>
      <vt:lpstr>1.7 VCA en certificeren</vt:lpstr>
      <vt:lpstr>1.8 Taken en verantwoordelijkheden inlener en uitzendorganisatie</vt:lpstr>
      <vt:lpstr>2.1 Veilig werken en gedrag</vt:lpstr>
      <vt:lpstr>2.2 Overleg en voorlichting</vt:lpstr>
      <vt:lpstr>2.3 Werkplekinspectie en observatieronden</vt:lpstr>
      <vt:lpstr>2.4 Veilig gedrag van uitzendkrachten bevorderen</vt:lpstr>
      <vt:lpstr>3.1 Gevaren en risico’s</vt:lpstr>
      <vt:lpstr>3.2 Voorkomen van ongevallen</vt:lpstr>
      <vt:lpstr>3.3 TRA en LMRA </vt:lpstr>
      <vt:lpstr>3.3 TRA en LMRA </vt:lpstr>
      <vt:lpstr>3.4 Preventie en de rol van de leidinggevende </vt:lpstr>
      <vt:lpstr>3.5 RI&amp;E, V&amp;G-jaarplan en plan van aanpak</vt:lpstr>
      <vt:lpstr>4.1 Risico’s van de werkomgeving (1)</vt:lpstr>
      <vt:lpstr>4.1 Risico’s van de werkomgeving (2)</vt:lpstr>
      <vt:lpstr>4.1 Risico’s van de werkomgeving (3)</vt:lpstr>
      <vt:lpstr>4.2 Risico’s van lichamelijke belasting  </vt:lpstr>
      <vt:lpstr>4.2 Lichamelijke belasting</vt:lpstr>
      <vt:lpstr>4.2 Lichamelijke belasting</vt:lpstr>
      <vt:lpstr>4.3 Veiligstellen van werkplek en installatie</vt:lpstr>
      <vt:lpstr>4.4 Veiligheidssignalering op de werkplek  </vt:lpstr>
      <vt:lpstr>5.1 Persoonlijke bescherming</vt:lpstr>
      <vt:lpstr>5.1 Persoonlijke bescherming</vt:lpstr>
      <vt:lpstr>5.2 PBM voor hoofd, handen en voeten</vt:lpstr>
      <vt:lpstr>5.3 Oogbescherming</vt:lpstr>
      <vt:lpstr>5.4 Gehoorbescherming</vt:lpstr>
      <vt:lpstr>5.5 Valbeveiliging</vt:lpstr>
      <vt:lpstr>5.6 Adembescherming</vt:lpstr>
      <vt:lpstr>6.1 Werken met vast opgestelde machines (1)</vt:lpstr>
      <vt:lpstr>6.2 Werken met vast opgestelde machines (2)</vt:lpstr>
      <vt:lpstr>6.3 Aangedreven handgereedschap</vt:lpstr>
      <vt:lpstr>6.4 Werken met handgereedschap</vt:lpstr>
      <vt:lpstr>6.5 Werken met hijswerktuigen</vt:lpstr>
      <vt:lpstr>6.6 Werken met hijstoebehoren en handtakels</vt:lpstr>
      <vt:lpstr>6.6 Werken met hijstoebehoren en handtakels</vt:lpstr>
      <vt:lpstr>6.7 Vorkheftrucks en palletwagens</vt:lpstr>
      <vt:lpstr>7.1 Lassen, branden en snijden</vt:lpstr>
      <vt:lpstr>7.2 Sloopwerkzaamheden</vt:lpstr>
      <vt:lpstr>7.3 Graafwerkzaamheden</vt:lpstr>
      <vt:lpstr>7.4 Werken op hoogte</vt:lpstr>
      <vt:lpstr>7.5 Materialen voor werken op hoogte (1)</vt:lpstr>
      <vt:lpstr>7.5 Materialen voor werken op hoogte (2)</vt:lpstr>
      <vt:lpstr>7.5 Materialen voor werken op hoogte (3)</vt:lpstr>
      <vt:lpstr>7.5 Materialen voor werken op hoogte (4)</vt:lpstr>
      <vt:lpstr>7.6 besloten ruimten (1)</vt:lpstr>
      <vt:lpstr>7.6 besloten ruimten (2)</vt:lpstr>
      <vt:lpstr>8.1 Risico’s en veiligheidsmaatregelen </vt:lpstr>
      <vt:lpstr>PowerPoint-presentatie</vt:lpstr>
      <vt:lpstr>8.2 Blootstelling aan gevaarlijke stoffen</vt:lpstr>
      <vt:lpstr>8.3 Grenswaarden en reukwaarneming</vt:lpstr>
      <vt:lpstr>8.4 Veel voorkomende gevaarlijke stoffen</vt:lpstr>
      <vt:lpstr>8.4 Asbest</vt:lpstr>
      <vt:lpstr>8.5 Biologische stoffen</vt:lpstr>
      <vt:lpstr>8.6 Industriële gascilinders</vt:lpstr>
      <vt:lpstr>8.7 Toezicht door de leidinggevende</vt:lpstr>
      <vt:lpstr>8.7 Toezicht door de leidinggevende</vt:lpstr>
      <vt:lpstr>9.1 Elektriciteit, gevaren en risico’s</vt:lpstr>
      <vt:lpstr>9.2 Veilig werken met elektriciteit</vt:lpstr>
      <vt:lpstr>9.3 Bijzondere gevaren bij elektriciteit</vt:lpstr>
      <vt:lpstr>9.4 Straling</vt:lpstr>
      <vt:lpstr>9.4 Straling</vt:lpstr>
      <vt:lpstr>10.1 Brand en explosie</vt:lpstr>
      <vt:lpstr>10.2 Brand en explosiegevaarlijke omgeving</vt:lpstr>
      <vt:lpstr>10.3 Brandklassen en blusmiddelen</vt:lpstr>
      <vt:lpstr>10.4 Wat te doen bij brand?</vt:lpstr>
      <vt:lpstr>10.5 Explosiegevaarlijke werkomgeving</vt:lpstr>
      <vt:lpstr>11.1 Wat te doen bij incidenten? </vt:lpstr>
      <vt:lpstr>11.2 Ongevalsonderzoek en registratie</vt:lpstr>
      <vt:lpstr>11.2 Ongevalsonderzoek en registratie</vt:lpstr>
      <vt:lpstr>12.1 Noodsituaties</vt:lpstr>
      <vt:lpstr>12.1 Noodsituaties</vt:lpstr>
      <vt:lpstr>12.1 Noodsituaties</vt:lpstr>
      <vt:lpstr>12.1 Noodsituaties</vt:lpstr>
      <vt:lpstr>12.2 Bedrijfshulpverlening (BHV)</vt:lpstr>
      <vt:lpstr>12.2 Bedrijfshulpverlening (BHV)</vt:lpstr>
      <vt:lpstr>12.2 Bedrijfshulpverlening (BHV)</vt:lpstr>
      <vt:lpstr>Examen: B-VCA / VOL-VCA / VIL-VCU</vt:lpstr>
      <vt:lpstr>Examen: meerkeuzevraag    (Puntentelling: 0 of 100 punten, namelijk goed of fout) </vt:lpstr>
      <vt:lpstr>Examen: meervoudige antwoordvraag  (Puntentelling: tussen 0 en 100 punten,  Een fout antwoord geeft min-punten) </vt:lpstr>
      <vt:lpstr>Examen: matrixvraag (Puntentelling: tussen 0 en 100 punten,  Een fout antwoord geeft min-punten) </vt:lpstr>
      <vt:lpstr>Examen: rangschikvraag Puntentelling: tussen 0 en 100 punten,  Een fout antwoord geeft min-punten) </vt:lpstr>
      <vt:lpstr>Examen: matchingvraag Puntentelling: tussen 0 en 100 punten,  Een fout antwoord geeft min-punten)  </vt:lpstr>
      <vt:lpstr>Tips voor het examen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B-VCA / VOL-VCA / VIL-VCU</dc:title>
  <dc:creator>Thelma Pama</dc:creator>
  <cp:lastModifiedBy>Marije van der Lee</cp:lastModifiedBy>
  <cp:revision>54</cp:revision>
  <dcterms:created xsi:type="dcterms:W3CDTF">2023-07-27T14:04:38Z</dcterms:created>
  <dcterms:modified xsi:type="dcterms:W3CDTF">2023-08-17T15:11:59Z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4086e73-b190-4b84-b59f-38c75e45d1cf_Enabled">
    <vt:lpwstr>true</vt:lpwstr>
  </property>
  <property fmtid="{D5CDD505-2E9C-101B-9397-08002B2CF9AE}" pid="3" name="MSIP_Label_94086e73-b190-4b84-b59f-38c75e45d1cf_SetDate">
    <vt:lpwstr>2023-06-01T07:40:57Z</vt:lpwstr>
  </property>
  <property fmtid="{D5CDD505-2E9C-101B-9397-08002B2CF9AE}" pid="4" name="MSIP_Label_94086e73-b190-4b84-b59f-38c75e45d1cf_Method">
    <vt:lpwstr>Standard</vt:lpwstr>
  </property>
  <property fmtid="{D5CDD505-2E9C-101B-9397-08002B2CF9AE}" pid="5" name="MSIP_Label_94086e73-b190-4b84-b59f-38c75e45d1cf_Name">
    <vt:lpwstr>General</vt:lpwstr>
  </property>
  <property fmtid="{D5CDD505-2E9C-101B-9397-08002B2CF9AE}" pid="6" name="MSIP_Label_94086e73-b190-4b84-b59f-38c75e45d1cf_SiteId">
    <vt:lpwstr>de1fb6ee-54ae-40a2-8c2a-0cfdee0c7a03</vt:lpwstr>
  </property>
  <property fmtid="{D5CDD505-2E9C-101B-9397-08002B2CF9AE}" pid="7" name="MSIP_Label_94086e73-b190-4b84-b59f-38c75e45d1cf_ActionId">
    <vt:lpwstr>bfca6c89-d077-4441-ab29-057273177788</vt:lpwstr>
  </property>
  <property fmtid="{D5CDD505-2E9C-101B-9397-08002B2CF9AE}" pid="8" name="MSIP_Label_94086e73-b190-4b84-b59f-38c75e45d1cf_ContentBits">
    <vt:lpwstr>2</vt:lpwstr>
  </property>
  <property fmtid="{D5CDD505-2E9C-101B-9397-08002B2CF9AE}" pid="9" name="ClassificationContentMarkingFooterLocations">
    <vt:lpwstr>Kantoorthema:8</vt:lpwstr>
  </property>
  <property fmtid="{D5CDD505-2E9C-101B-9397-08002B2CF9AE}" pid="10" name="ClassificationContentMarkingFooterText">
    <vt:lpwstr>Classificatie: Corporate</vt:lpwstr>
  </property>
</Properties>
</file>