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sldIdLst>
    <p:sldId id="264" r:id="rId2"/>
    <p:sldId id="266" r:id="rId3"/>
    <p:sldId id="359" r:id="rId4"/>
    <p:sldId id="371" r:id="rId5"/>
    <p:sldId id="360" r:id="rId6"/>
    <p:sldId id="271" r:id="rId7"/>
    <p:sldId id="273" r:id="rId8"/>
    <p:sldId id="274" r:id="rId9"/>
    <p:sldId id="272" r:id="rId10"/>
    <p:sldId id="276" r:id="rId11"/>
    <p:sldId id="275" r:id="rId12"/>
    <p:sldId id="277" r:id="rId13"/>
    <p:sldId id="278" r:id="rId14"/>
    <p:sldId id="279" r:id="rId15"/>
    <p:sldId id="280" r:id="rId16"/>
    <p:sldId id="363" r:id="rId17"/>
    <p:sldId id="364" r:id="rId18"/>
    <p:sldId id="281" r:id="rId19"/>
    <p:sldId id="290" r:id="rId20"/>
    <p:sldId id="362" r:id="rId21"/>
    <p:sldId id="365" r:id="rId22"/>
    <p:sldId id="291" r:id="rId23"/>
    <p:sldId id="306" r:id="rId24"/>
    <p:sldId id="307" r:id="rId25"/>
    <p:sldId id="292" r:id="rId26"/>
    <p:sldId id="293" r:id="rId27"/>
    <p:sldId id="366" r:id="rId28"/>
    <p:sldId id="339" r:id="rId29"/>
    <p:sldId id="294" r:id="rId30"/>
    <p:sldId id="295" r:id="rId31"/>
    <p:sldId id="296" r:id="rId32"/>
    <p:sldId id="340" r:id="rId33"/>
    <p:sldId id="297" r:id="rId34"/>
    <p:sldId id="298" r:id="rId35"/>
    <p:sldId id="367" r:id="rId36"/>
    <p:sldId id="299" r:id="rId37"/>
    <p:sldId id="301" r:id="rId38"/>
    <p:sldId id="302" r:id="rId39"/>
    <p:sldId id="300" r:id="rId40"/>
    <p:sldId id="303" r:id="rId41"/>
    <p:sldId id="304" r:id="rId42"/>
    <p:sldId id="263" r:id="rId43"/>
    <p:sldId id="305" r:id="rId44"/>
    <p:sldId id="308" r:id="rId45"/>
    <p:sldId id="309" r:id="rId46"/>
    <p:sldId id="310" r:id="rId47"/>
    <p:sldId id="311" r:id="rId48"/>
    <p:sldId id="341" r:id="rId49"/>
    <p:sldId id="312" r:id="rId50"/>
    <p:sldId id="368" r:id="rId51"/>
    <p:sldId id="313" r:id="rId52"/>
    <p:sldId id="361" r:id="rId53"/>
    <p:sldId id="314" r:id="rId54"/>
    <p:sldId id="316" r:id="rId55"/>
    <p:sldId id="346" r:id="rId56"/>
    <p:sldId id="317" r:id="rId57"/>
    <p:sldId id="347" r:id="rId58"/>
    <p:sldId id="349" r:id="rId59"/>
    <p:sldId id="348" r:id="rId60"/>
    <p:sldId id="369" r:id="rId61"/>
    <p:sldId id="342" r:id="rId62"/>
    <p:sldId id="320" r:id="rId63"/>
    <p:sldId id="321" r:id="rId64"/>
    <p:sldId id="322" r:id="rId65"/>
    <p:sldId id="323" r:id="rId66"/>
    <p:sldId id="324" r:id="rId67"/>
    <p:sldId id="325" r:id="rId68"/>
    <p:sldId id="351" r:id="rId69"/>
    <p:sldId id="326" r:id="rId70"/>
    <p:sldId id="267" r:id="rId71"/>
    <p:sldId id="327" r:id="rId72"/>
    <p:sldId id="328" r:id="rId73"/>
    <p:sldId id="329" r:id="rId74"/>
    <p:sldId id="343" r:id="rId75"/>
    <p:sldId id="268" r:id="rId76"/>
    <p:sldId id="330" r:id="rId77"/>
    <p:sldId id="331" r:id="rId78"/>
    <p:sldId id="332" r:id="rId79"/>
    <p:sldId id="333" r:id="rId80"/>
    <p:sldId id="269" r:id="rId81"/>
    <p:sldId id="334" r:id="rId82"/>
    <p:sldId id="352" r:id="rId83"/>
    <p:sldId id="337" r:id="rId84"/>
    <p:sldId id="270" r:id="rId85"/>
    <p:sldId id="338" r:id="rId86"/>
    <p:sldId id="336" r:id="rId87"/>
    <p:sldId id="289" r:id="rId88"/>
    <p:sldId id="285" r:id="rId89"/>
    <p:sldId id="288" r:id="rId90"/>
    <p:sldId id="353" r:id="rId91"/>
    <p:sldId id="354" r:id="rId92"/>
    <p:sldId id="355" r:id="rId93"/>
    <p:sldId id="356" r:id="rId94"/>
    <p:sldId id="357" r:id="rId95"/>
    <p:sldId id="358" r:id="rId96"/>
    <p:sldId id="370" r:id="rId9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259E"/>
    <a:srgbClr val="B51B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77" d="100"/>
          <a:sy n="77" d="100"/>
        </p:scale>
        <p:origin x="19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5EAC4-A4FA-4A0D-8B20-B6C2CDF8C945}" type="datetimeFigureOut">
              <a:rPr lang="nl-NL" smtClean="0"/>
              <a:t>17-8-2023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A0BD8-FDBA-4857-903A-36E585729A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941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D1D21-D301-4A59-8E60-492FF4FA46A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1946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nl-NL">
                <a:ea typeface="ＭＳ Ｐゴシック" pitchFamily="34" charset="-128"/>
              </a:rPr>
              <a:t>SCC Basic Safety</a:t>
            </a:r>
          </a:p>
        </p:txBody>
      </p:sp>
      <p:sp>
        <p:nvSpPr>
          <p:cNvPr id="1689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nl-NL">
                <a:ea typeface="ＭＳ Ｐゴシック" pitchFamily="34" charset="-128"/>
              </a:rPr>
              <a:t>6652_705</a:t>
            </a:r>
          </a:p>
        </p:txBody>
      </p:sp>
      <p:sp>
        <p:nvSpPr>
          <p:cNvPr id="1689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04EA65-125D-4600-AC1A-1017B8578A9A}" type="slidenum">
              <a:rPr lang="nl-NL" smtClean="0">
                <a:latin typeface="Arial" charset="0"/>
              </a:rPr>
              <a:t>10</a:t>
            </a:fld>
            <a:endParaRPr lang="nl-NL">
              <a:latin typeface="Arial" charset="0"/>
            </a:endParaRPr>
          </a:p>
        </p:txBody>
      </p:sp>
      <p:sp>
        <p:nvSpPr>
          <p:cNvPr id="168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4653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SCC Basic Safety</a:t>
            </a:r>
          </a:p>
        </p:txBody>
      </p:sp>
      <p:sp>
        <p:nvSpPr>
          <p:cNvPr id="19046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6652_705</a:t>
            </a:r>
          </a:p>
        </p:txBody>
      </p:sp>
      <p:sp>
        <p:nvSpPr>
          <p:cNvPr id="1945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0ADF1-B53E-43D5-A4A7-BCD37AC42ECF}" type="slidenum">
              <a:rPr lang="nl-NL" smtClean="0">
                <a:latin typeface="Arial" charset="0"/>
              </a:rPr>
              <a:t>61</a:t>
            </a:fld>
            <a:endParaRPr lang="nl-NL">
              <a:latin typeface="Arial" charset="0"/>
            </a:endParaRPr>
          </a:p>
        </p:txBody>
      </p:sp>
      <p:sp>
        <p:nvSpPr>
          <p:cNvPr id="1945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7BD4E970-2643-2C10-AC8B-29441A66E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996871"/>
            <a:ext cx="6494698" cy="3394274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3AEF906A-EAE2-5378-12EA-DA0D2379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783E421-4ABC-1A77-18FA-DA849BF02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2854" y="5934479"/>
            <a:ext cx="2307712" cy="70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3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174414-5850-9E17-396F-04C17537A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Tijdelijke aanduiding voor inhoud 4" descr="Afbeelding met tekst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BAF8586A-B561-5950-64A0-E94B198585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" y="6003740"/>
            <a:ext cx="2211631" cy="6727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3AA4CA45-6E22-FD0F-09C0-953EC532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>
                <a:solidFill>
                  <a:schemeClr val="tx1">
                    <a:lumMod val="65000"/>
                    <a:lumOff val="35000"/>
                  </a:schemeClr>
                </a:solidFill>
              </a:rPr>
              <a:t>Klik om stijl te bewerken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6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F36C-8AB9-4A33-8FF0-36175B373366}" type="datetimeFigureOut">
              <a:rPr lang="nl-NL" smtClean="0"/>
              <a:pPr/>
              <a:t>17-8-2023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1220-6311-4EBA-AFC8-21ABA0C816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94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85CFC29-4027-E442-22E0-D988B4648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C7BEAF-6B4D-6254-EA4E-0A90DA83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458FA3-52FC-F75A-4072-DE7609CB5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20574-6956-4B4A-AD2E-149BB9B6BD87}" type="datetimeFigureOut">
              <a:rPr lang="nl-NL" smtClean="0"/>
              <a:t>17-8-2023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58DDD1-B117-A416-A035-2A3471EA1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439A65-EF78-080C-D90A-0C9689FF6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1CEE8-327F-4C29-95A0-07EA4615A90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8692C96-04AD-D0BC-9ACA-66259AB29A0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51320"/>
            <a:ext cx="860425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l-NL" sz="7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Classificatie: Corporate</a:t>
            </a:r>
          </a:p>
        </p:txBody>
      </p:sp>
    </p:spTree>
    <p:extLst>
      <p:ext uri="{BB962C8B-B14F-4D97-AF65-F5344CB8AC3E}">
        <p14:creationId xmlns:p14="http://schemas.microsoft.com/office/powerpoint/2010/main" val="7370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ca-proefexamens.nl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emf"/><Relationship Id="rId7" Type="http://schemas.openxmlformats.org/officeDocument/2006/relationships/hyperlink" Target="http://www.bedrijfs-kleding.nl/handschoen-ansell-alphatec-535-356mm-p-2528.html" TargetMode="Externa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10" Type="http://schemas.openxmlformats.org/officeDocument/2006/relationships/image" Target="../media/image28.jpeg"/><Relationship Id="rId4" Type="http://schemas.openxmlformats.org/officeDocument/2006/relationships/image" Target="../media/image23.emf"/><Relationship Id="rId9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Relationship Id="rId9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6.jpeg"/><Relationship Id="rId7" Type="http://schemas.openxmlformats.org/officeDocument/2006/relationships/image" Target="../media/image58.jpeg"/><Relationship Id="rId2" Type="http://schemas.openxmlformats.org/officeDocument/2006/relationships/hyperlink" Target="https://commons.wikimedia.org/wiki/File:Cirkelzaag_(Circular_saw)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ihl.nl/STIHL-Producten/Kettingzagen/0130/Benzine-kettingzagen-voor-bosbouw.aspx" TargetMode="External"/><Relationship Id="rId5" Type="http://schemas.openxmlformats.org/officeDocument/2006/relationships/image" Target="../media/image57.jpeg"/><Relationship Id="rId4" Type="http://schemas.openxmlformats.org/officeDocument/2006/relationships/hyperlink" Target="https://www.praxis.nl/gereedschap-installatiemateriaal/elektrisch-gereedschap/slijpmachines/haakse-slijpers/bosch-haakse-slijper-pws850-125-850w/5314775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s://pixabay.com/nl/hulpmiddelen-werk-reparatie-hamer-214577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hyperlink" Target="https://pixabay.com/nl/tools-instellen-klusjesman-hand-1551451/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hyperlink" Target="https://www.werktuigen.nl/ads/hijswerktuigen/werkplaatskranen/rolbrug-bovenloopkraan-15-mtr/cluma-3-2-ton-x-12-000-mm-306377.html" TargetMode="External"/><Relationship Id="rId7" Type="http://schemas.openxmlformats.org/officeDocument/2006/relationships/hyperlink" Target="https://nl.dreamstime.com/stock-foto-vrachtwagen-met-kraan-image81961307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s://nl.dreamstime.com/royalty-vrije-stock-fotografie-herberg-kraan-image62109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png"/><Relationship Id="rId4" Type="http://schemas.openxmlformats.org/officeDocument/2006/relationships/image" Target="../media/image34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horstgroep.nl/bestanden/Afbeeldingen/Onze-diensten/Speciaal-transport-en-kraanverhuur/w800-320-1/verreiker_met_werkbak.jpg" TargetMode="External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hyperlink" Target="http://esign.hsdev.com/main.php?g2_itemId=1733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hyperlink" Target="http://esign.hsdev.com/main.php?g2_itemId=271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hyperlink" Target="http://www.tandra.nl/images/Ontruimingsplattegrond-NEN1414.jpg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968A287-D9E9-D0E4-C6A2-731030C16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B-SCC / SOS-SCC </a:t>
            </a:r>
          </a:p>
        </p:txBody>
      </p:sp>
    </p:spTree>
    <p:extLst>
      <p:ext uri="{BB962C8B-B14F-4D97-AF65-F5344CB8AC3E}">
        <p14:creationId xmlns:p14="http://schemas.microsoft.com/office/powerpoint/2010/main" val="1214474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fgeronde rechthoek 12"/>
          <p:cNvSpPr/>
          <p:nvPr/>
        </p:nvSpPr>
        <p:spPr>
          <a:xfrm>
            <a:off x="9480376" y="284536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8421"/>
            <a:ext cx="5494321" cy="479489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n-GB" sz="2200" b="1" dirty="0">
                <a:latin typeface="Calibri" panose="020F0502020204030204" pitchFamily="34" charset="0"/>
              </a:rPr>
              <a:t>Responsibilities</a:t>
            </a:r>
            <a:r>
              <a:rPr lang="nl-NL" sz="2200" b="1" dirty="0">
                <a:latin typeface="Calibri" panose="020F0502020204030204" pitchFamily="34" charset="0"/>
              </a:rPr>
              <a:t> of </a:t>
            </a:r>
            <a:r>
              <a:rPr lang="nl-NL" sz="2200" b="1" dirty="0" err="1">
                <a:latin typeface="Calibri" panose="020F0502020204030204" pitchFamily="34" charset="0"/>
              </a:rPr>
              <a:t>the</a:t>
            </a:r>
            <a:r>
              <a:rPr lang="nl-NL" sz="2200" b="1" dirty="0">
                <a:latin typeface="Calibri" panose="020F0502020204030204" pitchFamily="34" charset="0"/>
              </a:rPr>
              <a:t> </a:t>
            </a:r>
            <a:r>
              <a:rPr lang="nl-NL" sz="2200" b="1" dirty="0" err="1">
                <a:latin typeface="Calibri" panose="020F0502020204030204" pitchFamily="34" charset="0"/>
              </a:rPr>
              <a:t>employer</a:t>
            </a:r>
            <a:r>
              <a:rPr lang="nl-NL" sz="2200" b="1" dirty="0">
                <a:latin typeface="Calibri" panose="020F0502020204030204" pitchFamily="34" charset="0"/>
              </a:rPr>
              <a:t>:</a:t>
            </a:r>
          </a:p>
          <a:p>
            <a:pPr>
              <a:defRPr/>
            </a:pPr>
            <a:r>
              <a:rPr lang="nl-NL" sz="2200" dirty="0">
                <a:latin typeface="Calibri" panose="020F0502020204030204" pitchFamily="34" charset="0"/>
              </a:rPr>
              <a:t>risk </a:t>
            </a:r>
            <a:r>
              <a:rPr lang="nl-NL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inventory</a:t>
            </a:r>
            <a:r>
              <a:rPr lang="nl-NL" sz="2200" dirty="0">
                <a:latin typeface="Calibri" panose="020F0502020204030204" pitchFamily="34" charset="0"/>
              </a:rPr>
              <a:t> &amp; </a:t>
            </a:r>
            <a:r>
              <a:rPr lang="nl-NL" sz="2200" dirty="0" err="1">
                <a:latin typeface="Calibri" panose="020F0502020204030204" pitchFamily="34" charset="0"/>
              </a:rPr>
              <a:t>evaluation</a:t>
            </a:r>
            <a:r>
              <a:rPr lang="nl-NL" sz="2200" dirty="0">
                <a:latin typeface="Calibri" panose="020F0502020204030204" pitchFamily="34" charset="0"/>
              </a:rPr>
              <a:t> (RI&amp;E)</a:t>
            </a:r>
            <a:r>
              <a:rPr dirty="0"/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nl-NL" sz="2200" dirty="0" err="1">
                <a:latin typeface="Calibri" panose="020F0502020204030204" pitchFamily="34" charset="0"/>
              </a:rPr>
              <a:t>drawing</a:t>
            </a:r>
            <a:r>
              <a:rPr lang="nl-NL" sz="2200" dirty="0">
                <a:latin typeface="Calibri" panose="020F0502020204030204" pitchFamily="34" charset="0"/>
              </a:rPr>
              <a:t> up a plan of action</a:t>
            </a:r>
          </a:p>
          <a:p>
            <a:pPr>
              <a:lnSpc>
                <a:spcPct val="150000"/>
              </a:lnSpc>
              <a:defRPr/>
            </a:pPr>
            <a:r>
              <a:rPr lang="nl-NL" sz="2200" dirty="0" err="1">
                <a:latin typeface="Calibri" panose="020F0502020204030204" pitchFamily="34" charset="0"/>
              </a:rPr>
              <a:t>implementing</a:t>
            </a:r>
            <a:r>
              <a:rPr lang="nl-NL" sz="2200" dirty="0">
                <a:latin typeface="Calibri" panose="020F0502020204030204" pitchFamily="34" charset="0"/>
              </a:rPr>
              <a:t> </a:t>
            </a:r>
            <a:r>
              <a:rPr lang="nl-NL" sz="2200" dirty="0" err="1">
                <a:latin typeface="Calibri" panose="020F0502020204030204" pitchFamily="34" charset="0"/>
              </a:rPr>
              <a:t>policies</a:t>
            </a:r>
            <a:r>
              <a:rPr lang="nl-NL" sz="2200" dirty="0">
                <a:latin typeface="Calibri" panose="020F0502020204030204" pitchFamily="34" charset="0"/>
              </a:rPr>
              <a:t>;</a:t>
            </a:r>
          </a:p>
          <a:p>
            <a:pPr>
              <a:defRPr/>
            </a:pPr>
            <a:r>
              <a:rPr lang="nl-NL" sz="2200" dirty="0" err="1">
                <a:latin typeface="Calibri" panose="020F0502020204030204" pitchFamily="34" charset="0"/>
              </a:rPr>
              <a:t>investigating</a:t>
            </a:r>
            <a:r>
              <a:rPr lang="nl-NL" sz="2200" dirty="0">
                <a:latin typeface="Calibri" panose="020F0502020204030204" pitchFamily="34" charset="0"/>
              </a:rPr>
              <a:t>, </a:t>
            </a:r>
            <a:r>
              <a:rPr lang="nl-NL" sz="2200" dirty="0" err="1">
                <a:latin typeface="Calibri" panose="020F0502020204030204" pitchFamily="34" charset="0"/>
              </a:rPr>
              <a:t>reporting</a:t>
            </a:r>
            <a:r>
              <a:rPr lang="nl-NL" sz="2200" dirty="0">
                <a:latin typeface="Calibri" panose="020F0502020204030204" pitchFamily="34" charset="0"/>
              </a:rPr>
              <a:t> and </a:t>
            </a:r>
            <a:r>
              <a:rPr lang="nl-NL" sz="2200" dirty="0" err="1">
                <a:latin typeface="Calibri" panose="020F0502020204030204" pitchFamily="34" charset="0"/>
              </a:rPr>
              <a:t>registering</a:t>
            </a:r>
            <a:r>
              <a:rPr lang="nl-NL" sz="2200" dirty="0">
                <a:latin typeface="Calibri" panose="020F0502020204030204" pitchFamily="34" charset="0"/>
              </a:rPr>
              <a:t> </a:t>
            </a:r>
            <a:r>
              <a:rPr lang="nl-NL" sz="2200" dirty="0" err="1">
                <a:latin typeface="Calibri" panose="020F0502020204030204" pitchFamily="34" charset="0"/>
              </a:rPr>
              <a:t>accidents</a:t>
            </a:r>
            <a:endParaRPr lang="nl-NL" sz="22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nl-NL" sz="2200" dirty="0" err="1">
                <a:latin typeface="Calibri" panose="020F0502020204030204" pitchFamily="34" charset="0"/>
              </a:rPr>
              <a:t>providing</a:t>
            </a:r>
            <a:r>
              <a:rPr lang="nl-NL" sz="2200" dirty="0">
                <a:latin typeface="Calibri" panose="020F0502020204030204" pitchFamily="34" charset="0"/>
              </a:rPr>
              <a:t> training</a:t>
            </a:r>
          </a:p>
          <a:p>
            <a:pPr>
              <a:defRPr/>
            </a:pPr>
            <a:r>
              <a:rPr lang="nl-NL" sz="2200" dirty="0" err="1">
                <a:latin typeface="Calibri" panose="020F0502020204030204" pitchFamily="34" charset="0"/>
              </a:rPr>
              <a:t>ensure</a:t>
            </a:r>
            <a:r>
              <a:rPr lang="nl-NL" sz="2200" dirty="0">
                <a:latin typeface="Calibri" panose="020F0502020204030204" pitchFamily="34" charset="0"/>
              </a:rPr>
              <a:t> safe resources and </a:t>
            </a:r>
            <a:r>
              <a:rPr lang="nl-NL" sz="2200" dirty="0" err="1">
                <a:latin typeface="Calibri" panose="020F0502020204030204" pitchFamily="34" charset="0"/>
              </a:rPr>
              <a:t>working</a:t>
            </a:r>
            <a:r>
              <a:rPr lang="nl-NL" sz="2200" dirty="0">
                <a:latin typeface="Calibri" panose="020F0502020204030204" pitchFamily="34" charset="0"/>
              </a:rPr>
              <a:t> </a:t>
            </a:r>
            <a:r>
              <a:rPr lang="nl-NL" sz="2200" dirty="0" err="1">
                <a:latin typeface="Calibri" panose="020F0502020204030204" pitchFamily="34" charset="0"/>
              </a:rPr>
              <a:t>methods</a:t>
            </a:r>
            <a:endParaRPr lang="nl-NL" sz="2200" dirty="0"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2200" dirty="0">
              <a:latin typeface="Calibri" panose="020F0502020204030204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379765" y="284536"/>
            <a:ext cx="8496944" cy="1345778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nl-NL" sz="3200" b="1" dirty="0">
                <a:latin typeface="+mj-lt"/>
              </a:rPr>
              <a:t>1.4 Tasks, responsibilities &amp; authorities</a:t>
            </a:r>
            <a:endParaRPr lang="nl-NL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fgeronde rechthoek 8"/>
          <p:cNvSpPr/>
          <p:nvPr/>
        </p:nvSpPr>
        <p:spPr>
          <a:xfrm>
            <a:off x="9480376" y="284536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6914" y="485428"/>
            <a:ext cx="8229600" cy="1143000"/>
          </a:xfrm>
        </p:spPr>
        <p:txBody>
          <a:bodyPr anchor="t">
            <a:normAutofit/>
          </a:bodyPr>
          <a:lstStyle/>
          <a:p>
            <a:pPr lvl="0" algn="l">
              <a:defRPr/>
            </a:pPr>
            <a:r>
              <a:rPr lang="nl-NL" sz="3200" b="1" dirty="0"/>
              <a:t>1.4 Tasks, responsibilities &amp; authorities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36914" y="1211209"/>
            <a:ext cx="5172526" cy="470912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sz="2200" b="1" dirty="0"/>
              <a:t>Employee responsibilities:</a:t>
            </a:r>
          </a:p>
          <a:p>
            <a:pPr>
              <a:defRPr/>
            </a:pPr>
            <a:r>
              <a:rPr lang="en-GB" sz="2200" dirty="0"/>
              <a:t>do not cause dangerous situations</a:t>
            </a:r>
          </a:p>
          <a:p>
            <a:pPr>
              <a:defRPr/>
            </a:pPr>
            <a:r>
              <a:rPr lang="en-GB" sz="2200" dirty="0"/>
              <a:t>use safety guards and personal protective equipment</a:t>
            </a:r>
          </a:p>
          <a:p>
            <a:pPr>
              <a:defRPr/>
            </a:pPr>
            <a:r>
              <a:rPr lang="en-GB" sz="2200" dirty="0"/>
              <a:t>follow information and instructions</a:t>
            </a:r>
          </a:p>
          <a:p>
            <a:pPr>
              <a:defRPr/>
            </a:pPr>
            <a:r>
              <a:rPr lang="en-GB" sz="2200" dirty="0"/>
              <a:t>use tools (and machines) correctly</a:t>
            </a:r>
          </a:p>
          <a:p>
            <a:pPr>
              <a:defRPr/>
            </a:pPr>
            <a:r>
              <a:rPr lang="en-GB" sz="2200" dirty="0"/>
              <a:t>report hazards</a:t>
            </a:r>
          </a:p>
          <a:p>
            <a:pPr>
              <a:defRPr/>
            </a:pPr>
            <a:r>
              <a:rPr lang="en-GB" sz="2200" dirty="0"/>
              <a:t>cooperate in accident investigation </a:t>
            </a:r>
          </a:p>
          <a:p>
            <a:pPr>
              <a:defRPr/>
            </a:pPr>
            <a:endParaRPr lang="en-GB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82485" y="1379648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err="1"/>
              <a:t>Work</a:t>
            </a:r>
            <a:r>
              <a:rPr lang="nl-NL" sz="2200" dirty="0"/>
              <a:t> permit:</a:t>
            </a:r>
          </a:p>
          <a:p>
            <a:pPr>
              <a:defRPr/>
            </a:pPr>
            <a:r>
              <a:rPr lang="nl-NL" sz="2200" dirty="0" err="1"/>
              <a:t>consultation</a:t>
            </a:r>
            <a:r>
              <a:rPr lang="nl-NL" sz="2200" dirty="0"/>
              <a:t> </a:t>
            </a:r>
            <a:r>
              <a:rPr lang="nl-NL" sz="2200" dirty="0" err="1"/>
              <a:t>between</a:t>
            </a:r>
            <a:r>
              <a:rPr lang="nl-NL" sz="2200" dirty="0"/>
              <a:t> stakeholders</a:t>
            </a:r>
          </a:p>
          <a:p>
            <a:pPr>
              <a:defRPr/>
            </a:pPr>
            <a:r>
              <a:rPr lang="nl-NL" sz="2200" dirty="0"/>
              <a:t>binding </a:t>
            </a:r>
            <a:r>
              <a:rPr lang="nl-NL" sz="2200" dirty="0" err="1"/>
              <a:t>agreements</a:t>
            </a:r>
            <a:endParaRPr lang="nl-NL" sz="2200" dirty="0"/>
          </a:p>
          <a:p>
            <a:pPr>
              <a:defRPr/>
            </a:pPr>
            <a:r>
              <a:rPr lang="nl-NL" sz="2200" dirty="0" err="1"/>
              <a:t>lay</a:t>
            </a:r>
            <a:r>
              <a:rPr lang="nl-NL" sz="2200" dirty="0"/>
              <a:t> down </a:t>
            </a:r>
            <a:r>
              <a:rPr lang="nl-NL" sz="2200" dirty="0" err="1"/>
              <a:t>conditions</a:t>
            </a:r>
            <a:r>
              <a:rPr lang="nl-NL" sz="2200" dirty="0"/>
              <a:t> </a:t>
            </a:r>
            <a:r>
              <a:rPr lang="nl-NL" sz="2200" dirty="0" err="1"/>
              <a:t>for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execution</a:t>
            </a:r>
            <a:r>
              <a:rPr lang="nl-NL" sz="2200" dirty="0"/>
              <a:t> of </a:t>
            </a:r>
            <a:r>
              <a:rPr lang="nl-NL" sz="2200" dirty="0" err="1"/>
              <a:t>work</a:t>
            </a:r>
            <a:endParaRPr lang="nl-NL" sz="2200" dirty="0"/>
          </a:p>
          <a:p>
            <a:pPr>
              <a:buNone/>
            </a:pPr>
            <a:endParaRPr lang="nl-NL" sz="2200" dirty="0"/>
          </a:p>
          <a:p>
            <a:pPr marL="0" indent="0">
              <a:buNone/>
              <a:defRPr/>
            </a:pPr>
            <a:r>
              <a:rPr lang="nl-NL" sz="2200" dirty="0" err="1"/>
              <a:t>Specific</a:t>
            </a:r>
            <a:r>
              <a:rPr lang="nl-NL" sz="2200" dirty="0"/>
              <a:t> </a:t>
            </a:r>
            <a:r>
              <a:rPr lang="nl-NL" sz="2200" dirty="0" err="1"/>
              <a:t>work</a:t>
            </a:r>
            <a:r>
              <a:rPr lang="nl-NL" sz="2200" dirty="0"/>
              <a:t> permits are:</a:t>
            </a:r>
          </a:p>
          <a:p>
            <a:pPr>
              <a:defRPr/>
            </a:pPr>
            <a:r>
              <a:rPr lang="nl-NL" sz="2200" dirty="0"/>
              <a:t>hot </a:t>
            </a:r>
            <a:r>
              <a:rPr lang="nl-NL" sz="2200" dirty="0" err="1"/>
              <a:t>work</a:t>
            </a:r>
            <a:r>
              <a:rPr lang="nl-NL" sz="2200" dirty="0"/>
              <a:t> permits</a:t>
            </a:r>
          </a:p>
          <a:p>
            <a:pPr>
              <a:defRPr/>
            </a:pPr>
            <a:r>
              <a:rPr lang="nl-NL" sz="2200" dirty="0" err="1"/>
              <a:t>excavation</a:t>
            </a:r>
            <a:r>
              <a:rPr lang="nl-NL" sz="2200" dirty="0"/>
              <a:t> permits</a:t>
            </a:r>
          </a:p>
          <a:p>
            <a:pPr>
              <a:defRPr/>
            </a:pPr>
            <a:r>
              <a:rPr lang="nl-NL" sz="2200" dirty="0" err="1"/>
              <a:t>working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</a:t>
            </a:r>
            <a:r>
              <a:rPr lang="nl-NL" sz="2200" dirty="0" err="1"/>
              <a:t>hazardous</a:t>
            </a:r>
            <a:r>
              <a:rPr lang="nl-NL" sz="2200" dirty="0"/>
              <a:t> </a:t>
            </a:r>
            <a:r>
              <a:rPr lang="nl-NL" sz="2200" dirty="0" err="1"/>
              <a:t>radiation</a:t>
            </a:r>
            <a:r>
              <a:rPr lang="nl-NL" sz="2200" dirty="0"/>
              <a:t> sources</a:t>
            </a:r>
          </a:p>
          <a:p>
            <a:pPr>
              <a:defRPr/>
            </a:pPr>
            <a:r>
              <a:rPr lang="nl-NL" sz="2200" dirty="0" err="1"/>
              <a:t>asbestos</a:t>
            </a:r>
            <a:r>
              <a:rPr lang="nl-NL" sz="2200" dirty="0"/>
              <a:t> </a:t>
            </a:r>
            <a:r>
              <a:rPr lang="nl-NL" sz="2200" dirty="0" err="1"/>
              <a:t>removal</a:t>
            </a:r>
            <a:endParaRPr lang="nl-NL" sz="2200" dirty="0"/>
          </a:p>
          <a:p>
            <a:pPr>
              <a:buNone/>
            </a:pPr>
            <a:endParaRPr lang="nl-NL" sz="22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382485" y="421705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1.5 </a:t>
            </a:r>
            <a:r>
              <a:rPr lang="nl-NL" sz="3200" b="1" dirty="0" err="1"/>
              <a:t>Work</a:t>
            </a:r>
            <a:r>
              <a:rPr lang="nl-NL" sz="3200" b="1" dirty="0"/>
              <a:t> Permits</a:t>
            </a:r>
            <a:r>
              <a:rPr sz="3200" b="1" dirty="0"/>
              <a:t> </a:t>
            </a:r>
            <a:endParaRPr lang="nl-NL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9708976" y="280191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67095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nl-NL" sz="2200" dirty="0" err="1"/>
              <a:t>Components</a:t>
            </a:r>
            <a:r>
              <a:rPr lang="nl-NL" sz="2200" dirty="0"/>
              <a:t> of </a:t>
            </a:r>
            <a:r>
              <a:rPr lang="nl-NL" sz="2200" dirty="0" err="1"/>
              <a:t>work</a:t>
            </a:r>
            <a:r>
              <a:rPr lang="nl-NL" sz="2200" dirty="0"/>
              <a:t> permit:</a:t>
            </a:r>
          </a:p>
          <a:p>
            <a:pPr>
              <a:defRPr/>
            </a:pPr>
            <a:r>
              <a:rPr lang="nl-NL" sz="2200" dirty="0" err="1"/>
              <a:t>request</a:t>
            </a:r>
            <a:r>
              <a:rPr lang="nl-NL" sz="2200" dirty="0"/>
              <a:t> </a:t>
            </a:r>
            <a:r>
              <a:rPr lang="nl-NL" sz="2200" dirty="0" err="1"/>
              <a:t>work</a:t>
            </a:r>
            <a:endParaRPr lang="nl-NL" sz="2200" dirty="0"/>
          </a:p>
          <a:p>
            <a:pPr>
              <a:defRPr/>
            </a:pPr>
            <a:r>
              <a:rPr lang="nl-NL" sz="2200" dirty="0" err="1"/>
              <a:t>measures</a:t>
            </a:r>
            <a:r>
              <a:rPr lang="nl-NL" sz="2200" dirty="0"/>
              <a:t> </a:t>
            </a:r>
            <a:r>
              <a:rPr lang="nl-NL" sz="2200" dirty="0" err="1"/>
              <a:t>by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issuing</a:t>
            </a:r>
            <a:r>
              <a:rPr lang="nl-NL" sz="2200" dirty="0"/>
              <a:t> </a:t>
            </a:r>
            <a:r>
              <a:rPr lang="nl-NL" sz="2200" dirty="0" err="1"/>
              <a:t>department</a:t>
            </a:r>
            <a:endParaRPr lang="nl-NL" sz="2200" dirty="0"/>
          </a:p>
          <a:p>
            <a:pPr>
              <a:defRPr/>
            </a:pPr>
            <a:r>
              <a:rPr lang="nl-NL" sz="2200" dirty="0" err="1"/>
              <a:t>measures</a:t>
            </a:r>
            <a:r>
              <a:rPr lang="nl-NL" sz="2200" dirty="0"/>
              <a:t> </a:t>
            </a:r>
            <a:r>
              <a:rPr lang="nl-NL" sz="2200" dirty="0" err="1"/>
              <a:t>by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holder</a:t>
            </a:r>
            <a:endParaRPr lang="nl-NL" sz="2200" dirty="0"/>
          </a:p>
          <a:p>
            <a:pPr>
              <a:defRPr/>
            </a:pPr>
            <a:r>
              <a:rPr lang="nl-NL" sz="2200" dirty="0" err="1"/>
              <a:t>confirmation</a:t>
            </a:r>
            <a:endParaRPr lang="nl-NL" sz="2200" dirty="0"/>
          </a:p>
          <a:p>
            <a:endParaRPr lang="nl-NL" sz="22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524000" y="527954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1.5 </a:t>
            </a:r>
            <a:r>
              <a:rPr lang="nl-NL" sz="3200" b="1" dirty="0" err="1"/>
              <a:t>Work</a:t>
            </a:r>
            <a:r>
              <a:rPr lang="nl-NL" sz="3200" b="1" dirty="0"/>
              <a:t> Permits</a:t>
            </a:r>
            <a:r>
              <a:rPr sz="3200" dirty="0"/>
              <a:t> </a:t>
            </a:r>
            <a:endParaRPr lang="nl-NL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9480376" y="284536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114" y="2996953"/>
            <a:ext cx="3106263" cy="302533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00200" y="1476313"/>
            <a:ext cx="8229600" cy="47811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200" dirty="0"/>
              <a:t>General safety regulations: </a:t>
            </a:r>
          </a:p>
          <a:p>
            <a:r>
              <a:rPr lang="en-GB" sz="2200" dirty="0"/>
              <a:t>for entire organisation</a:t>
            </a:r>
          </a:p>
          <a:p>
            <a:pPr>
              <a:lnSpc>
                <a:spcPct val="100000"/>
              </a:lnSpc>
            </a:pPr>
            <a:r>
              <a:rPr lang="en-GB" sz="2200" dirty="0"/>
              <a:t>clear and unambiguous</a:t>
            </a:r>
          </a:p>
          <a:p>
            <a:pPr>
              <a:lnSpc>
                <a:spcPct val="100000"/>
              </a:lnSpc>
              <a:buNone/>
            </a:pPr>
            <a:endParaRPr lang="en-GB" sz="2200" dirty="0"/>
          </a:p>
          <a:p>
            <a:pPr>
              <a:lnSpc>
                <a:spcPct val="100000"/>
              </a:lnSpc>
              <a:buNone/>
            </a:pPr>
            <a:r>
              <a:rPr lang="en-GB" sz="2200" dirty="0"/>
              <a:t>Specific safety regulations: </a:t>
            </a:r>
          </a:p>
          <a:p>
            <a:r>
              <a:rPr lang="en-GB" sz="2200" dirty="0"/>
              <a:t>supplement to general safety rules</a:t>
            </a:r>
          </a:p>
          <a:p>
            <a:pPr>
              <a:lnSpc>
                <a:spcPct val="110000"/>
              </a:lnSpc>
            </a:pPr>
            <a:r>
              <a:rPr lang="en-GB" sz="2200" dirty="0"/>
              <a:t>for specific tasks and positions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200" dirty="0"/>
          </a:p>
          <a:p>
            <a:pPr>
              <a:lnSpc>
                <a:spcPct val="110000"/>
              </a:lnSpc>
              <a:buNone/>
            </a:pPr>
            <a:r>
              <a:rPr lang="en-GB" sz="2200" dirty="0"/>
              <a:t>Procedures: </a:t>
            </a:r>
          </a:p>
          <a:p>
            <a:r>
              <a:rPr lang="en-GB" sz="2200" dirty="0"/>
              <a:t>point-by-point description of tasks and procedures</a:t>
            </a:r>
          </a:p>
          <a:p>
            <a:r>
              <a:rPr lang="en-GB" sz="2200" dirty="0"/>
              <a:t>important part in safety instructions in the workplace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524000" y="33331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200" b="1" dirty="0"/>
              <a:t>1.6 </a:t>
            </a:r>
            <a:r>
              <a:rPr lang="nl-NL" sz="3200" b="1" dirty="0" err="1"/>
              <a:t>Guidelines</a:t>
            </a:r>
            <a:r>
              <a:rPr lang="nl-NL" sz="3200" b="1" dirty="0"/>
              <a:t> </a:t>
            </a:r>
            <a:r>
              <a:rPr lang="nl-NL" sz="3200" b="1" dirty="0" err="1"/>
              <a:t>for</a:t>
            </a:r>
            <a:r>
              <a:rPr lang="nl-NL" sz="3200" b="1" dirty="0"/>
              <a:t> </a:t>
            </a:r>
            <a:r>
              <a:rPr lang="nl-NL" sz="3200" b="1" dirty="0" err="1"/>
              <a:t>general</a:t>
            </a:r>
            <a:r>
              <a:rPr lang="nl-NL" sz="3200" b="1" dirty="0"/>
              <a:t> and </a:t>
            </a:r>
            <a:r>
              <a:rPr lang="nl-NL" sz="3200" b="1" dirty="0" err="1"/>
              <a:t>specific</a:t>
            </a:r>
            <a:r>
              <a:rPr lang="nl-NL" sz="3200" b="1" dirty="0"/>
              <a:t> </a:t>
            </a:r>
            <a:r>
              <a:rPr lang="nl-NL" sz="3200" b="1" dirty="0" err="1"/>
              <a:t>safety</a:t>
            </a:r>
            <a:r>
              <a:rPr lang="nl-NL" sz="3200" b="1" dirty="0"/>
              <a:t> </a:t>
            </a:r>
            <a:r>
              <a:rPr lang="nl-NL" sz="3200" b="1" dirty="0" err="1"/>
              <a:t>measures</a:t>
            </a:r>
            <a:r>
              <a:rPr sz="3200" dirty="0"/>
              <a:t> </a:t>
            </a:r>
            <a:endParaRPr lang="nl-NL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9589233" y="284536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  <p:sp>
        <p:nvSpPr>
          <p:cNvPr id="2" name="Rechthoek 1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341191"/>
            <a:ext cx="8892480" cy="48179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SCC**	general approval </a:t>
            </a:r>
          </a:p>
          <a:p>
            <a:pPr marL="0" indent="0">
              <a:buNone/>
            </a:pPr>
            <a:r>
              <a:rPr lang="en-GB" dirty="0"/>
              <a:t>	(for companies with 35 or more employees and main contractors)</a:t>
            </a:r>
          </a:p>
          <a:p>
            <a:pPr marL="0" indent="0">
              <a:buNone/>
            </a:pPr>
            <a:r>
              <a:rPr lang="en-GB" dirty="0"/>
              <a:t>SCC*	limited approval </a:t>
            </a:r>
          </a:p>
          <a:p>
            <a:pPr marL="0" indent="0">
              <a:buNone/>
            </a:pPr>
            <a:r>
              <a:rPr lang="en-GB" dirty="0"/>
              <a:t>	(for companies with fewer than 35 employees)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SCC        petrochemical additional requirements to SCC**</a:t>
            </a:r>
          </a:p>
          <a:p>
            <a:pPr marL="0" indent="0">
              <a:buNone/>
            </a:pPr>
            <a:r>
              <a:rPr lang="en-GB" dirty="0"/>
              <a:t>	(for companies that perform high-risk activities in the 	petrochemical industry)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SCE 	approval for secondment and employment agencies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SCP	for clients of SCC/SCE certified companies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524000" y="400942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1.7 SCC and </a:t>
            </a:r>
            <a:r>
              <a:rPr lang="nl-NL" sz="3200" b="1" dirty="0" err="1"/>
              <a:t>certification</a:t>
            </a:r>
            <a:r>
              <a:rPr sz="3200" dirty="0"/>
              <a:t> </a:t>
            </a:r>
            <a:endParaRPr lang="nl-NL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9480376" y="284536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  <p:sp>
        <p:nvSpPr>
          <p:cNvPr id="9" name="Rechthoek 8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454932" y="1161934"/>
            <a:ext cx="8892480" cy="550742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200" b="1" dirty="0"/>
              <a:t>Hirer:</a:t>
            </a:r>
          </a:p>
          <a:p>
            <a:pPr marL="601200" lvl="1"/>
            <a:r>
              <a:rPr lang="en-US" sz="2200" dirty="0"/>
              <a:t>Responsibilities</a:t>
            </a:r>
          </a:p>
          <a:p>
            <a:pPr marL="601200" lvl="1"/>
            <a:r>
              <a:rPr lang="en-US" sz="2200" dirty="0"/>
              <a:t>Information provision</a:t>
            </a:r>
          </a:p>
          <a:p>
            <a:pPr marL="601200" lvl="1"/>
            <a:r>
              <a:rPr lang="en-US" sz="2200" dirty="0"/>
              <a:t>Risk inventory</a:t>
            </a:r>
          </a:p>
          <a:p>
            <a:pPr marL="457200" lvl="1" indent="0">
              <a:buNone/>
            </a:pPr>
            <a:r>
              <a:rPr lang="en-US" sz="2200" b="1" dirty="0"/>
              <a:t>Transit obligation:</a:t>
            </a:r>
          </a:p>
          <a:p>
            <a:pPr lvl="1"/>
            <a:r>
              <a:rPr lang="en-US" sz="2200" dirty="0"/>
              <a:t>Instruction and information</a:t>
            </a:r>
          </a:p>
          <a:p>
            <a:pPr lvl="1"/>
            <a:r>
              <a:rPr lang="en-US" sz="2200" dirty="0"/>
              <a:t>Points for attention when applying for a hirer</a:t>
            </a:r>
          </a:p>
          <a:p>
            <a:pPr lvl="1"/>
            <a:r>
              <a:rPr lang="en-US" sz="2200" dirty="0"/>
              <a:t>Points of attention during selection</a:t>
            </a:r>
          </a:p>
          <a:p>
            <a:pPr marL="457200" lvl="1" indent="0">
              <a:buNone/>
            </a:pPr>
            <a:r>
              <a:rPr lang="en-US" sz="2200" b="1" dirty="0"/>
              <a:t>Temporary worker file:</a:t>
            </a:r>
          </a:p>
          <a:p>
            <a:pPr lvl="1"/>
            <a:r>
              <a:rPr lang="en-US" sz="2200" dirty="0"/>
              <a:t>What should be in the file</a:t>
            </a:r>
          </a:p>
          <a:p>
            <a:pPr marL="457200" lvl="1" indent="0">
              <a:buNone/>
            </a:pPr>
            <a:r>
              <a:rPr lang="en-US" sz="2200" b="1" dirty="0"/>
              <a:t>Evaluation:</a:t>
            </a:r>
          </a:p>
          <a:p>
            <a:pPr lvl="1"/>
            <a:r>
              <a:rPr lang="en-US" sz="2200" dirty="0"/>
              <a:t>With hirer</a:t>
            </a:r>
          </a:p>
          <a:p>
            <a:pPr lvl="1"/>
            <a:r>
              <a:rPr lang="en-US" sz="2200" dirty="0"/>
              <a:t>With temp</a:t>
            </a:r>
            <a:endParaRPr lang="en-GB" sz="220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360714" y="188640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en-US" sz="3200" b="1" dirty="0"/>
              <a:t>1.8 Duties and responsibilities of the hirer and temporary employment agency</a:t>
            </a:r>
            <a:endParaRPr lang="nl-NL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9753600" y="348340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  <p:sp>
        <p:nvSpPr>
          <p:cNvPr id="9" name="Rechthoek 8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596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35162"/>
            <a:ext cx="779145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2.1 Safe </a:t>
            </a:r>
            <a:r>
              <a:rPr lang="nl-NL" sz="3200" b="1" dirty="0" err="1"/>
              <a:t>working</a:t>
            </a:r>
            <a:r>
              <a:rPr lang="nl-NL" sz="3200" b="1" dirty="0"/>
              <a:t> and </a:t>
            </a:r>
            <a:r>
              <a:rPr lang="nl-NL" sz="3200" b="1" dirty="0" err="1"/>
              <a:t>conduct</a:t>
            </a:r>
            <a:r>
              <a:rPr sz="3200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366096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GB" sz="2200" b="1" dirty="0"/>
              <a:t>Safe conduct is: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2200" dirty="0"/>
              <a:t>Behaving in a way that does not endanger yourself and others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2200" b="1" dirty="0"/>
              <a:t>You achieve this by:</a:t>
            </a:r>
          </a:p>
          <a:p>
            <a:pPr>
              <a:lnSpc>
                <a:spcPct val="100000"/>
              </a:lnSpc>
              <a:defRPr/>
            </a:pPr>
            <a:r>
              <a:rPr lang="en-GB" sz="2200" dirty="0"/>
              <a:t>observing the safety regulations</a:t>
            </a:r>
          </a:p>
          <a:p>
            <a:pPr>
              <a:lnSpc>
                <a:spcPct val="100000"/>
              </a:lnSpc>
              <a:defRPr/>
            </a:pPr>
            <a:r>
              <a:rPr lang="en-GB" sz="2200" dirty="0"/>
              <a:t>following directions and instructions</a:t>
            </a:r>
          </a:p>
          <a:p>
            <a:pPr>
              <a:lnSpc>
                <a:spcPct val="100000"/>
              </a:lnSpc>
              <a:defRPr/>
            </a:pPr>
            <a:r>
              <a:rPr lang="en-GB" sz="2200" dirty="0"/>
              <a:t>stopping unsafe actions</a:t>
            </a:r>
          </a:p>
          <a:p>
            <a:pPr>
              <a:lnSpc>
                <a:spcPct val="100000"/>
              </a:lnSpc>
              <a:defRPr/>
            </a:pPr>
            <a:r>
              <a:rPr lang="en-GB" sz="2200" dirty="0"/>
              <a:t>eliminating unsafe situations</a:t>
            </a:r>
          </a:p>
          <a:p>
            <a:pPr>
              <a:lnSpc>
                <a:spcPct val="100000"/>
              </a:lnSpc>
              <a:defRPr/>
            </a:pPr>
            <a:r>
              <a:rPr lang="en-GB" sz="2200" dirty="0"/>
              <a:t>unsafe behaviour: approaching the person or reporting to a manager</a:t>
            </a:r>
          </a:p>
          <a:p>
            <a:pPr>
              <a:lnSpc>
                <a:spcPct val="100000"/>
              </a:lnSpc>
              <a:defRPr/>
            </a:pPr>
            <a:r>
              <a:rPr lang="en-GB" sz="2200" dirty="0"/>
              <a:t>maintaining order and tidiness</a:t>
            </a:r>
          </a:p>
          <a:p>
            <a:endParaRPr lang="en-GB" sz="2200" dirty="0"/>
          </a:p>
        </p:txBody>
      </p:sp>
      <p:sp>
        <p:nvSpPr>
          <p:cNvPr id="6" name="Afgeronde rechthoek 5"/>
          <p:cNvSpPr/>
          <p:nvPr/>
        </p:nvSpPr>
        <p:spPr>
          <a:xfrm>
            <a:off x="9480376" y="284536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92847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2.2 </a:t>
            </a:r>
            <a:r>
              <a:rPr lang="nl-NL" sz="3200" b="1" dirty="0" err="1"/>
              <a:t>Consultation</a:t>
            </a:r>
            <a:r>
              <a:rPr lang="nl-NL" sz="3200" b="1" dirty="0"/>
              <a:t> and training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942975"/>
            <a:ext cx="8229600" cy="54578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NL" sz="2200" b="1" dirty="0"/>
              <a:t>Training and </a:t>
            </a:r>
            <a:r>
              <a:rPr lang="nl-NL" sz="2200" b="1" dirty="0" err="1"/>
              <a:t>instruction</a:t>
            </a:r>
            <a:r>
              <a:rPr lang="nl-NL" sz="2200" b="1" dirty="0"/>
              <a:t>:</a:t>
            </a:r>
          </a:p>
          <a:p>
            <a:r>
              <a:rPr lang="nl-NL" sz="2200" dirty="0" err="1"/>
              <a:t>introduction</a:t>
            </a:r>
            <a:r>
              <a:rPr lang="nl-NL" sz="2200" dirty="0"/>
              <a:t> of new employees</a:t>
            </a:r>
          </a:p>
          <a:p>
            <a:r>
              <a:rPr lang="nl-NL" sz="2200" dirty="0"/>
              <a:t>start </a:t>
            </a:r>
            <a:r>
              <a:rPr lang="nl-NL" sz="2200" dirty="0" err="1"/>
              <a:t>work</a:t>
            </a:r>
            <a:r>
              <a:rPr lang="nl-NL" sz="2200" dirty="0"/>
              <a:t>, kick off meeting </a:t>
            </a:r>
          </a:p>
          <a:p>
            <a:r>
              <a:rPr lang="nl-NL" sz="2200" dirty="0" err="1"/>
              <a:t>toolbox</a:t>
            </a:r>
            <a:r>
              <a:rPr lang="nl-NL" sz="2200" dirty="0"/>
              <a:t> meeting:</a:t>
            </a:r>
            <a:r>
              <a:rPr lang="nl-NL" sz="2200" dirty="0">
                <a:ea typeface="ＭＳ Ｐゴシック" charset="0"/>
              </a:rPr>
              <a:t> short meeting </a:t>
            </a:r>
            <a:r>
              <a:rPr lang="nl-NL" sz="2200" dirty="0" err="1">
                <a:ea typeface="ＭＳ Ｐゴシック" charset="0"/>
              </a:rPr>
              <a:t>about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safety</a:t>
            </a:r>
            <a:r>
              <a:rPr lang="nl-NL" sz="2200" dirty="0">
                <a:ea typeface="ＭＳ Ｐゴシック" charset="0"/>
              </a:rPr>
              <a:t> in </a:t>
            </a:r>
            <a:r>
              <a:rPr lang="nl-NL" sz="2200" dirty="0" err="1">
                <a:ea typeface="ＭＳ Ｐゴシック" charset="0"/>
              </a:rPr>
              <a:t>an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informal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atmosphere</a:t>
            </a:r>
            <a:r>
              <a:rPr lang="nl-NL" sz="2200" dirty="0"/>
              <a:t> </a:t>
            </a:r>
          </a:p>
          <a:p>
            <a:pPr marL="0" indent="0">
              <a:buNone/>
            </a:pPr>
            <a:endParaRPr lang="nl-NL" sz="800" dirty="0">
              <a:ea typeface="ＭＳ Ｐゴシック" charset="0"/>
            </a:endParaRPr>
          </a:p>
          <a:p>
            <a:pPr>
              <a:buNone/>
            </a:pPr>
            <a:r>
              <a:rPr lang="nl-NL" sz="2200" b="1" dirty="0">
                <a:ea typeface="ＭＳ Ｐゴシック" charset="0"/>
              </a:rPr>
              <a:t>HSE Meeting</a:t>
            </a:r>
          </a:p>
          <a:p>
            <a:pPr>
              <a:defRPr/>
            </a:pPr>
            <a:r>
              <a:rPr lang="nl-NL" sz="2200" dirty="0" err="1">
                <a:ea typeface="ＭＳ Ｐゴシック" charset="0"/>
              </a:rPr>
              <a:t>consultation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with</a:t>
            </a:r>
            <a:r>
              <a:rPr lang="nl-NL" sz="2200" dirty="0">
                <a:ea typeface="ＭＳ Ｐゴシック" charset="0"/>
              </a:rPr>
              <a:t> employees</a:t>
            </a:r>
          </a:p>
          <a:p>
            <a:pPr>
              <a:defRPr/>
            </a:pPr>
            <a:r>
              <a:rPr lang="nl-NL" sz="2200" dirty="0" err="1">
                <a:ea typeface="ＭＳ Ｐゴシック" charset="0"/>
              </a:rPr>
              <a:t>motivating</a:t>
            </a:r>
            <a:r>
              <a:rPr lang="nl-NL" sz="2200" dirty="0">
                <a:ea typeface="ＭＳ Ｐゴシック" charset="0"/>
              </a:rPr>
              <a:t> employees</a:t>
            </a:r>
          </a:p>
          <a:p>
            <a:pPr marL="0" indent="0">
              <a:buNone/>
              <a:defRPr/>
            </a:pPr>
            <a:endParaRPr lang="nl-NL" sz="800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nl-NL" sz="2200" b="1" dirty="0">
                <a:ea typeface="ＭＳ Ｐゴシック" charset="0"/>
              </a:rPr>
              <a:t>P</a:t>
            </a:r>
            <a:r>
              <a:rPr lang="nl-NL" sz="2200" b="1" i="1" dirty="0">
                <a:ea typeface="ＭＳ Ｐゴシック" charset="0"/>
              </a:rPr>
              <a:t>o</a:t>
            </a:r>
            <a:r>
              <a:rPr lang="nl-NL" sz="2200" b="1" dirty="0">
                <a:ea typeface="ＭＳ Ｐゴシック" charset="0"/>
              </a:rPr>
              <a:t>ints of attention </a:t>
            </a:r>
            <a:r>
              <a:rPr lang="nl-NL" sz="2200" b="1" dirty="0" err="1">
                <a:ea typeface="ＭＳ Ｐゴシック" charset="0"/>
              </a:rPr>
              <a:t>for</a:t>
            </a:r>
            <a:r>
              <a:rPr lang="nl-NL" sz="2200" b="1" dirty="0">
                <a:ea typeface="ＭＳ Ｐゴシック" charset="0"/>
              </a:rPr>
              <a:t> a </a:t>
            </a:r>
            <a:r>
              <a:rPr lang="nl-NL" sz="2200" b="1" dirty="0" err="1">
                <a:ea typeface="ＭＳ Ｐゴシック" charset="0"/>
              </a:rPr>
              <a:t>good</a:t>
            </a:r>
            <a:r>
              <a:rPr lang="nl-NL" sz="2200" b="1" dirty="0">
                <a:ea typeface="ＭＳ Ｐゴシック" charset="0"/>
              </a:rPr>
              <a:t> HSE meeting:</a:t>
            </a:r>
          </a:p>
          <a:p>
            <a:pPr>
              <a:defRPr/>
            </a:pPr>
            <a:r>
              <a:rPr lang="nl-NL" sz="2200" dirty="0" err="1">
                <a:ea typeface="ＭＳ Ｐゴシック" charset="0"/>
              </a:rPr>
              <a:t>clearly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documented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agreements</a:t>
            </a:r>
            <a:endParaRPr lang="nl-NL" sz="2200" dirty="0">
              <a:ea typeface="ＭＳ Ｐゴシック" charset="0"/>
            </a:endParaRPr>
          </a:p>
          <a:p>
            <a:pPr>
              <a:defRPr/>
            </a:pPr>
            <a:r>
              <a:rPr lang="nl-NL" sz="2200" dirty="0">
                <a:ea typeface="ＭＳ Ｐゴシック" charset="0"/>
              </a:rPr>
              <a:t>check </a:t>
            </a:r>
            <a:r>
              <a:rPr lang="nl-NL" sz="2200" dirty="0" err="1">
                <a:ea typeface="ＭＳ Ｐゴシック" charset="0"/>
              </a:rPr>
              <a:t>whether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agreements</a:t>
            </a:r>
            <a:r>
              <a:rPr lang="nl-NL" sz="2200" dirty="0">
                <a:ea typeface="ＭＳ Ｐゴシック" charset="0"/>
              </a:rPr>
              <a:t> are </a:t>
            </a:r>
            <a:r>
              <a:rPr lang="nl-NL" sz="2200" dirty="0" err="1">
                <a:ea typeface="ＭＳ Ｐゴシック" charset="0"/>
              </a:rPr>
              <a:t>understood</a:t>
            </a:r>
            <a:endParaRPr lang="nl-NL" sz="2200" dirty="0"/>
          </a:p>
        </p:txBody>
      </p:sp>
      <p:sp>
        <p:nvSpPr>
          <p:cNvPr id="7" name="Afgeronde rechthoek 6"/>
          <p:cNvSpPr/>
          <p:nvPr/>
        </p:nvSpPr>
        <p:spPr>
          <a:xfrm>
            <a:off x="9611004" y="292847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  <p:sp>
        <p:nvSpPr>
          <p:cNvPr id="8" name="Rechthoek 7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188640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2.3 </a:t>
            </a:r>
            <a:r>
              <a:rPr lang="nl-NL" sz="3200" b="1" dirty="0" err="1"/>
              <a:t>Workplace</a:t>
            </a:r>
            <a:r>
              <a:rPr lang="nl-NL" sz="3200" b="1" dirty="0"/>
              <a:t> </a:t>
            </a:r>
            <a:r>
              <a:rPr lang="nl-NL" sz="3200" b="1" dirty="0" err="1"/>
              <a:t>inspection</a:t>
            </a:r>
            <a:r>
              <a:rPr lang="nl-NL" sz="3200" b="1" dirty="0"/>
              <a:t> and </a:t>
            </a:r>
            <a:r>
              <a:rPr lang="nl-NL" sz="3200" b="1" dirty="0" err="1"/>
              <a:t>observation</a:t>
            </a:r>
            <a:r>
              <a:rPr lang="nl-NL" sz="3200" b="1" dirty="0"/>
              <a:t> </a:t>
            </a:r>
            <a:r>
              <a:rPr lang="nl-NL" sz="3200" b="1" dirty="0" err="1"/>
              <a:t>rounds</a:t>
            </a:r>
            <a:r>
              <a:rPr sz="3200" dirty="0"/>
              <a:t> </a:t>
            </a:r>
            <a:endParaRPr lang="nl-NL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181622"/>
            <a:ext cx="10515600" cy="48926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  <a:defRPr/>
            </a:pPr>
            <a:r>
              <a:rPr lang="nl-NL" sz="2200" dirty="0">
                <a:ea typeface="ＭＳ Ｐゴシック" charset="0"/>
              </a:rPr>
              <a:t>Safety </a:t>
            </a:r>
            <a:r>
              <a:rPr lang="nl-NL" sz="2200" dirty="0" err="1">
                <a:ea typeface="ＭＳ Ｐゴシック" charset="0"/>
              </a:rPr>
              <a:t>Observation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Round</a:t>
            </a:r>
            <a:r>
              <a:rPr lang="nl-NL" sz="2200" dirty="0">
                <a:ea typeface="ＭＳ Ｐゴシック" charset="0"/>
              </a:rPr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nl-NL" sz="2200" dirty="0" err="1">
                <a:ea typeface="ＭＳ Ｐゴシック" charset="0"/>
              </a:rPr>
              <a:t>by</a:t>
            </a:r>
            <a:r>
              <a:rPr lang="nl-NL" sz="2200" dirty="0">
                <a:ea typeface="ＭＳ Ｐゴシック" charset="0"/>
              </a:rPr>
              <a:t> managers (</a:t>
            </a:r>
            <a:r>
              <a:rPr lang="nl-NL" sz="2200" dirty="0" err="1">
                <a:ea typeface="ＭＳ Ｐゴシック" charset="0"/>
              </a:rPr>
              <a:t>objective</a:t>
            </a:r>
            <a:r>
              <a:rPr lang="nl-NL" sz="2200" dirty="0">
                <a:ea typeface="ＭＳ Ｐゴシック" charset="0"/>
              </a:rPr>
              <a:t>)</a:t>
            </a:r>
          </a:p>
          <a:p>
            <a:pPr>
              <a:defRPr/>
            </a:pPr>
            <a:r>
              <a:rPr lang="nl-NL" sz="2200" dirty="0" err="1">
                <a:ea typeface="ＭＳ Ｐゴシック" charset="0"/>
              </a:rPr>
              <a:t>focused</a:t>
            </a:r>
            <a:r>
              <a:rPr lang="nl-NL" sz="2200" dirty="0">
                <a:ea typeface="ＭＳ Ｐゴシック" charset="0"/>
              </a:rPr>
              <a:t> on:</a:t>
            </a:r>
          </a:p>
          <a:p>
            <a:pPr lvl="1">
              <a:defRPr/>
            </a:pPr>
            <a:r>
              <a:rPr lang="nl-NL" sz="2200" dirty="0" err="1">
                <a:ea typeface="ＭＳ Ｐゴシック" charset="0"/>
              </a:rPr>
              <a:t>unsafe</a:t>
            </a:r>
            <a:r>
              <a:rPr lang="nl-NL" sz="2200" dirty="0">
                <a:ea typeface="ＭＳ Ｐゴシック" charset="0"/>
              </a:rPr>
              <a:t> actions</a:t>
            </a:r>
          </a:p>
          <a:p>
            <a:pPr lvl="1">
              <a:defRPr/>
            </a:pPr>
            <a:r>
              <a:rPr lang="nl-NL" sz="2200" dirty="0" err="1">
                <a:ea typeface="ＭＳ Ｐゴシック" charset="0"/>
              </a:rPr>
              <a:t>unsafe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situations</a:t>
            </a:r>
            <a:endParaRPr lang="nl-NL" sz="2200" dirty="0">
              <a:ea typeface="ＭＳ Ｐゴシック" charset="0"/>
            </a:endParaRPr>
          </a:p>
          <a:p>
            <a:pPr>
              <a:lnSpc>
                <a:spcPct val="150000"/>
              </a:lnSpc>
              <a:defRPr/>
            </a:pPr>
            <a:r>
              <a:rPr lang="nl-NL" sz="2200" dirty="0" err="1">
                <a:ea typeface="ＭＳ Ｐゴシック" charset="0"/>
              </a:rPr>
              <a:t>raising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safety</a:t>
            </a:r>
            <a:r>
              <a:rPr lang="nl-NL" sz="2200" dirty="0">
                <a:ea typeface="ＭＳ Ｐゴシック" charset="0"/>
              </a:rPr>
              <a:t> awareness of </a:t>
            </a:r>
            <a:r>
              <a:rPr lang="nl-NL" sz="2200" dirty="0" err="1">
                <a:ea typeface="ＭＳ Ｐゴシック" charset="0"/>
              </a:rPr>
              <a:t>the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group</a:t>
            </a:r>
            <a:endParaRPr lang="nl-NL" sz="2200" dirty="0">
              <a:ea typeface="ＭＳ Ｐゴシック" charset="0"/>
            </a:endParaRPr>
          </a:p>
          <a:p>
            <a:pPr>
              <a:lnSpc>
                <a:spcPct val="150000"/>
              </a:lnSpc>
              <a:defRPr/>
            </a:pPr>
            <a:r>
              <a:rPr lang="nl-NL" sz="2200" dirty="0">
                <a:ea typeface="ＭＳ Ｐゴシック" charset="0"/>
              </a:rPr>
              <a:t>supervisors </a:t>
            </a:r>
            <a:r>
              <a:rPr lang="nl-NL" sz="2200" dirty="0" err="1">
                <a:ea typeface="ＭＳ Ｐゴシック" charset="0"/>
              </a:rPr>
              <a:t>come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to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the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workplace</a:t>
            </a:r>
            <a:endParaRPr lang="nl-NL" sz="2200" dirty="0">
              <a:ea typeface="ＭＳ Ｐゴシック" charset="0"/>
            </a:endParaRPr>
          </a:p>
          <a:p>
            <a:pPr>
              <a:lnSpc>
                <a:spcPct val="150000"/>
              </a:lnSpc>
              <a:defRPr/>
            </a:pPr>
            <a:r>
              <a:rPr lang="nl-NL" sz="2200" dirty="0" err="1">
                <a:ea typeface="ＭＳ Ｐゴシック" charset="0"/>
              </a:rPr>
              <a:t>gaining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insight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into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the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workplace</a:t>
            </a:r>
            <a:r>
              <a:rPr lang="nl-NL" sz="2200" dirty="0">
                <a:ea typeface="ＭＳ Ｐゴシック" charset="0"/>
              </a:rPr>
              <a:t> and employees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nl-NL" sz="2200" dirty="0">
                <a:ea typeface="ＭＳ Ｐゴシック" charset="0"/>
              </a:rPr>
              <a:t>Make </a:t>
            </a:r>
            <a:r>
              <a:rPr lang="nl-NL" sz="2200" dirty="0" err="1">
                <a:ea typeface="ＭＳ Ｐゴシック" charset="0"/>
              </a:rPr>
              <a:t>an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annual</a:t>
            </a:r>
            <a:r>
              <a:rPr lang="nl-NL" sz="2200" dirty="0">
                <a:ea typeface="ＭＳ Ｐゴシック" charset="0"/>
              </a:rPr>
              <a:t> plan </a:t>
            </a:r>
            <a:r>
              <a:rPr lang="nl-NL" sz="2200" dirty="0" err="1">
                <a:ea typeface="ＭＳ Ｐゴシック" charset="0"/>
              </a:rPr>
              <a:t>for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observation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rounds</a:t>
            </a:r>
            <a:r>
              <a:rPr lang="nl-NL" sz="2200" dirty="0">
                <a:ea typeface="ＭＳ Ｐゴシック" charset="0"/>
              </a:rPr>
              <a:t> and </a:t>
            </a:r>
            <a:r>
              <a:rPr lang="nl-NL" sz="2200" dirty="0" err="1">
                <a:ea typeface="ＭＳ Ｐゴシック" charset="0"/>
              </a:rPr>
              <a:t>workplace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inspections</a:t>
            </a:r>
            <a:endParaRPr lang="nl-NL" sz="2200" dirty="0">
              <a:ea typeface="ＭＳ Ｐゴシック" charset="0"/>
            </a:endParaRPr>
          </a:p>
          <a:p>
            <a:endParaRPr lang="nl-NL" sz="2200" dirty="0"/>
          </a:p>
        </p:txBody>
      </p:sp>
      <p:sp>
        <p:nvSpPr>
          <p:cNvPr id="7" name="Afgeronde rechthoek 6"/>
          <p:cNvSpPr/>
          <p:nvPr/>
        </p:nvSpPr>
        <p:spPr>
          <a:xfrm>
            <a:off x="9708976" y="251612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  <p:sp>
        <p:nvSpPr>
          <p:cNvPr id="8" name="Rechthoek 7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59883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Information for the tutor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524000" y="1126216"/>
            <a:ext cx="10515600" cy="48064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000" b="1" dirty="0"/>
              <a:t>Use of PowerPoint:</a:t>
            </a:r>
          </a:p>
          <a:p>
            <a:r>
              <a:rPr lang="en-GB" sz="2000" dirty="0"/>
              <a:t>This presentation is for the courses: B-SCC and SOS-SCC;</a:t>
            </a:r>
          </a:p>
          <a:p>
            <a:r>
              <a:rPr lang="en-GB" sz="2000" dirty="0"/>
              <a:t>The order of the sheets is equal to the SCC books of PBNA;</a:t>
            </a:r>
          </a:p>
          <a:p>
            <a:r>
              <a:rPr lang="en-GB" sz="2000" dirty="0"/>
              <a:t>All sheets without a green top bar are intended for the above courses;</a:t>
            </a:r>
          </a:p>
          <a:p>
            <a:r>
              <a:rPr lang="en-GB" sz="2000" dirty="0"/>
              <a:t>All sheets </a:t>
            </a:r>
            <a:r>
              <a:rPr lang="en-GB" sz="2000" u="sng" dirty="0"/>
              <a:t>with green top bar</a:t>
            </a:r>
            <a:r>
              <a:rPr lang="en-GB" sz="2000" dirty="0"/>
              <a:t> have been added for </a:t>
            </a:r>
            <a:r>
              <a:rPr lang="en-GB" sz="2000" u="sng" dirty="0"/>
              <a:t>SOS-SCC. </a:t>
            </a:r>
            <a:r>
              <a:rPr lang="en-GB" sz="2000" dirty="0"/>
              <a:t> </a:t>
            </a:r>
          </a:p>
          <a:p>
            <a:pPr>
              <a:buNone/>
            </a:pPr>
            <a:r>
              <a:rPr lang="en-GB" sz="2000" b="1" dirty="0"/>
              <a:t>Online mock exam </a:t>
            </a:r>
            <a:r>
              <a:rPr lang="en-GB" sz="2000" dirty="0"/>
              <a:t>on </a:t>
            </a:r>
            <a:r>
              <a:rPr lang="en-GB" sz="2000" dirty="0">
                <a:hlinkClick r:id="rId2"/>
              </a:rPr>
              <a:t>www.vca-proefexamens.nl</a:t>
            </a:r>
            <a:r>
              <a:rPr lang="en-GB" sz="2000" dirty="0"/>
              <a:t>:</a:t>
            </a:r>
          </a:p>
          <a:p>
            <a:r>
              <a:rPr lang="en-GB" sz="2000" dirty="0"/>
              <a:t>These mock exams have been developed by PBNA and are representative of the actual SCC exam;</a:t>
            </a:r>
          </a:p>
          <a:p>
            <a:r>
              <a:rPr lang="en-GB" sz="2000" dirty="0"/>
              <a:t>The layout and type of questions are comparable, but they are NOT actual SCC exam questions;</a:t>
            </a:r>
          </a:p>
          <a:p>
            <a:r>
              <a:rPr lang="en-GB" sz="2000" dirty="0"/>
              <a:t>After the mock exam, study advice is provided by topic.</a:t>
            </a:r>
          </a:p>
          <a:p>
            <a:pPr>
              <a:buNone/>
            </a:pPr>
            <a:r>
              <a:rPr lang="en-GB" sz="2000" b="1" dirty="0"/>
              <a:t>Preparation for the exam:</a:t>
            </a:r>
          </a:p>
          <a:p>
            <a:r>
              <a:rPr lang="en-GB" sz="2000" dirty="0"/>
              <a:t>During the course please announce that every candidate needs to bring a valid ID-proof with them to the exam and must also hand in a copy.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10" name="Rechthoek 9"/>
          <p:cNvSpPr/>
          <p:nvPr/>
        </p:nvSpPr>
        <p:spPr>
          <a:xfrm>
            <a:off x="1524000" y="6294437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latin typeface="Arial Narrow" panose="020B0606020202030204" pitchFamily="34" charset="0"/>
              </a:rPr>
              <a:t>© PBNA. </a:t>
            </a:r>
            <a:r>
              <a:rPr lang="nl-NL" sz="800" dirty="0">
                <a:latin typeface="Arial Narrow" panose="020B0606020202030204" pitchFamily="34" charset="0"/>
              </a:rPr>
              <a:t>No part of </a:t>
            </a:r>
            <a:r>
              <a:rPr lang="nl-NL" sz="800" dirty="0" err="1">
                <a:latin typeface="Arial Narrow" panose="020B0606020202030204" pitchFamily="34" charset="0"/>
              </a:rPr>
              <a:t>this</a:t>
            </a:r>
            <a:r>
              <a:rPr lang="nl-NL" sz="800" dirty="0">
                <a:latin typeface="Arial Narrow" panose="020B0606020202030204" pitchFamily="34" charset="0"/>
              </a:rPr>
              <a:t> </a:t>
            </a:r>
            <a:r>
              <a:rPr lang="nl-NL" sz="800" dirty="0" err="1">
                <a:latin typeface="Arial Narrow" panose="020B0606020202030204" pitchFamily="34" charset="0"/>
              </a:rPr>
              <a:t>presentation</a:t>
            </a:r>
            <a:r>
              <a:rPr lang="nl-NL" sz="800" dirty="0">
                <a:latin typeface="Arial Narrow" panose="020B0606020202030204" pitchFamily="34" charset="0"/>
              </a:rPr>
              <a:t> </a:t>
            </a:r>
            <a:r>
              <a:rPr lang="nl-NL" sz="800" dirty="0" err="1">
                <a:latin typeface="Arial Narrow" panose="020B0606020202030204" pitchFamily="34" charset="0"/>
              </a:rPr>
              <a:t>may</a:t>
            </a:r>
            <a:r>
              <a:rPr lang="nl-NL" sz="800" dirty="0">
                <a:latin typeface="Arial Narrow" panose="020B0606020202030204" pitchFamily="34" charset="0"/>
              </a:rPr>
              <a:t> </a:t>
            </a:r>
            <a:r>
              <a:rPr lang="nl-NL" sz="800" dirty="0" err="1">
                <a:latin typeface="Arial Narrow" panose="020B0606020202030204" pitchFamily="34" charset="0"/>
              </a:rPr>
              <a:t>be</a:t>
            </a:r>
            <a:r>
              <a:rPr lang="nl-NL" sz="800" dirty="0">
                <a:latin typeface="Arial Narrow" panose="020B0606020202030204" pitchFamily="34" charset="0"/>
              </a:rPr>
              <a:t> </a:t>
            </a:r>
            <a:r>
              <a:rPr lang="nl-NL" sz="800" dirty="0" err="1">
                <a:latin typeface="Arial Narrow" panose="020B0606020202030204" pitchFamily="34" charset="0"/>
              </a:rPr>
              <a:t>reproduced</a:t>
            </a:r>
            <a:r>
              <a:rPr lang="nl-NL" sz="800" dirty="0">
                <a:latin typeface="Arial Narrow" panose="020B0606020202030204" pitchFamily="34" charset="0"/>
              </a:rPr>
              <a:t> or made public without </a:t>
            </a:r>
            <a:r>
              <a:rPr lang="nl-NL" sz="800" dirty="0" err="1">
                <a:latin typeface="Arial Narrow" panose="020B0606020202030204" pitchFamily="34" charset="0"/>
              </a:rPr>
              <a:t>the</a:t>
            </a:r>
            <a:r>
              <a:rPr lang="nl-NL" sz="800" dirty="0">
                <a:latin typeface="Arial Narrow" panose="020B0606020202030204" pitchFamily="34" charset="0"/>
              </a:rPr>
              <a:t> prior </a:t>
            </a:r>
            <a:r>
              <a:rPr lang="nl-NL" sz="800" dirty="0" err="1">
                <a:latin typeface="Arial Narrow" panose="020B0606020202030204" pitchFamily="34" charset="0"/>
              </a:rPr>
              <a:t>written</a:t>
            </a:r>
            <a:r>
              <a:rPr lang="nl-NL" sz="800" dirty="0">
                <a:latin typeface="Arial Narrow" panose="020B0606020202030204" pitchFamily="34" charset="0"/>
              </a:rPr>
              <a:t> </a:t>
            </a:r>
            <a:r>
              <a:rPr lang="nl-NL" sz="800" dirty="0" err="1">
                <a:latin typeface="Arial Narrow" panose="020B0606020202030204" pitchFamily="34" charset="0"/>
              </a:rPr>
              <a:t>permission</a:t>
            </a:r>
            <a:r>
              <a:rPr lang="nl-NL" sz="800" dirty="0">
                <a:latin typeface="Arial Narrow" panose="020B0606020202030204" pitchFamily="34" charset="0"/>
              </a:rPr>
              <a:t> of PBNA.  </a:t>
            </a:r>
            <a:endParaRPr lang="nl-NL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02388"/>
            <a:ext cx="7956376" cy="1143000"/>
          </a:xfrm>
        </p:spPr>
        <p:txBody>
          <a:bodyPr anchor="t">
            <a:normAutofit/>
          </a:bodyPr>
          <a:lstStyle/>
          <a:p>
            <a:pPr algn="l"/>
            <a:r>
              <a:rPr lang="en-US" sz="3200" b="1" dirty="0"/>
              <a:t>2.4 Promoting safe behavior of temporary workers</a:t>
            </a:r>
            <a:endParaRPr lang="nl-NL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559136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sz="2200" dirty="0">
                <a:ea typeface="ＭＳ Ｐゴシック" charset="0"/>
              </a:rPr>
              <a:t>Working safely and mentality of the temporary worker</a:t>
            </a:r>
          </a:p>
          <a:p>
            <a:pPr>
              <a:lnSpc>
                <a:spcPct val="150000"/>
              </a:lnSpc>
              <a:defRPr/>
            </a:pPr>
            <a:r>
              <a:rPr lang="en-US" sz="2200" dirty="0">
                <a:ea typeface="ＭＳ Ｐゴシック" charset="0"/>
              </a:rPr>
              <a:t>With regard to working safely</a:t>
            </a:r>
          </a:p>
          <a:p>
            <a:pPr>
              <a:lnSpc>
                <a:spcPct val="150000"/>
              </a:lnSpc>
              <a:defRPr/>
            </a:pPr>
            <a:r>
              <a:rPr lang="en-US" sz="2200" dirty="0">
                <a:ea typeface="ＭＳ Ｐゴシック" charset="0"/>
              </a:rPr>
              <a:t>With regard to mindset</a:t>
            </a:r>
          </a:p>
          <a:p>
            <a:pPr>
              <a:lnSpc>
                <a:spcPct val="150000"/>
              </a:lnSpc>
              <a:defRPr/>
            </a:pPr>
            <a:r>
              <a:rPr lang="en-US" sz="2200" dirty="0">
                <a:ea typeface="ＭＳ Ｐゴシック" charset="0"/>
              </a:rPr>
              <a:t>Transit obligation</a:t>
            </a:r>
          </a:p>
          <a:p>
            <a:pPr>
              <a:lnSpc>
                <a:spcPct val="150000"/>
              </a:lnSpc>
              <a:defRPr/>
            </a:pPr>
            <a:r>
              <a:rPr lang="en-US" sz="2200" dirty="0">
                <a:ea typeface="ＭＳ Ｐゴシック" charset="0"/>
              </a:rPr>
              <a:t>The above information is often recorded in a so-called Health &amp; Safety document or H&amp;S document. This contains relevant matters about working conditions.</a:t>
            </a:r>
            <a:endParaRPr lang="nl-NL" dirty="0"/>
          </a:p>
        </p:txBody>
      </p:sp>
      <p:sp>
        <p:nvSpPr>
          <p:cNvPr id="7" name="Afgeronde rechthoek 6"/>
          <p:cNvSpPr/>
          <p:nvPr/>
        </p:nvSpPr>
        <p:spPr>
          <a:xfrm>
            <a:off x="9480376" y="284536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  <p:sp>
        <p:nvSpPr>
          <p:cNvPr id="8" name="Rechthoek 7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5671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49648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3.1 Hazards and </a:t>
            </a:r>
            <a:r>
              <a:rPr lang="nl-NL" sz="3200" b="1" dirty="0" err="1"/>
              <a:t>risks</a:t>
            </a:r>
            <a:r>
              <a:rPr sz="3200" b="1" dirty="0"/>
              <a:t> 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1524000" y="1084547"/>
            <a:ext cx="10515600" cy="4924367"/>
          </a:xfrm>
        </p:spPr>
        <p:txBody>
          <a:bodyPr>
            <a:noAutofit/>
          </a:bodyPr>
          <a:lstStyle/>
          <a:p>
            <a:pPr marL="355600" indent="-355600">
              <a:lnSpc>
                <a:spcPct val="110000"/>
              </a:lnSpc>
              <a:buNone/>
              <a:defRPr/>
            </a:pPr>
            <a:r>
              <a:rPr lang="en-GB" sz="2200" dirty="0"/>
              <a:t>Sources of danger:</a:t>
            </a:r>
          </a:p>
          <a:p>
            <a:pPr marL="355600" indent="-355600">
              <a:lnSpc>
                <a:spcPct val="110000"/>
              </a:lnSpc>
              <a:defRPr/>
            </a:pPr>
            <a:r>
              <a:rPr lang="en-GB" sz="2200" dirty="0"/>
              <a:t>type of work</a:t>
            </a:r>
          </a:p>
          <a:p>
            <a:pPr marL="355600" indent="-355600">
              <a:lnSpc>
                <a:spcPct val="110000"/>
              </a:lnSpc>
              <a:defRPr/>
            </a:pPr>
            <a:r>
              <a:rPr lang="en-GB" sz="2200" dirty="0"/>
              <a:t>knowledge and experience</a:t>
            </a:r>
          </a:p>
          <a:p>
            <a:pPr marL="355600" indent="-355600">
              <a:lnSpc>
                <a:spcPct val="110000"/>
              </a:lnSpc>
              <a:defRPr/>
            </a:pPr>
            <a:r>
              <a:rPr lang="en-GB" sz="2200" dirty="0"/>
              <a:t>the workplace</a:t>
            </a:r>
          </a:p>
          <a:p>
            <a:pPr marL="355600" indent="-355600">
              <a:lnSpc>
                <a:spcPct val="110000"/>
              </a:lnSpc>
              <a:defRPr/>
            </a:pPr>
            <a:r>
              <a:rPr lang="en-GB" sz="2200" dirty="0"/>
              <a:t>wellbeing</a:t>
            </a:r>
          </a:p>
          <a:p>
            <a:pPr marL="355600" indent="-355600">
              <a:lnSpc>
                <a:spcPct val="110000"/>
              </a:lnSpc>
              <a:defRPr/>
            </a:pPr>
            <a:r>
              <a:rPr lang="en-GB" sz="2200" dirty="0"/>
              <a:t>Mentality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en-GB" sz="2200" dirty="0"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GB" sz="2200" dirty="0"/>
              <a:t>Limiting risks by preventing:</a:t>
            </a:r>
          </a:p>
          <a:p>
            <a:pPr marL="0" indent="0">
              <a:lnSpc>
                <a:spcPct val="110000"/>
              </a:lnSpc>
              <a:defRPr/>
            </a:pPr>
            <a:r>
              <a:rPr lang="en-GB" sz="2200" dirty="0"/>
              <a:t>   unsafe actions </a:t>
            </a:r>
          </a:p>
          <a:p>
            <a:pPr marL="0" indent="0">
              <a:lnSpc>
                <a:spcPct val="110000"/>
              </a:lnSpc>
              <a:defRPr/>
            </a:pPr>
            <a:r>
              <a:rPr lang="en-GB" sz="2200" dirty="0"/>
              <a:t>   unsafe situations			RISK = CHANCE x EFFECT</a:t>
            </a:r>
          </a:p>
          <a:p>
            <a:pPr marL="0" indent="0">
              <a:lnSpc>
                <a:spcPct val="110000"/>
              </a:lnSpc>
              <a:defRPr/>
            </a:pPr>
            <a:endParaRPr lang="en-GB" sz="2200" dirty="0"/>
          </a:p>
          <a:p>
            <a:pPr marL="0" indent="0">
              <a:lnSpc>
                <a:spcPct val="110000"/>
              </a:lnSpc>
              <a:buNone/>
              <a:defRPr/>
            </a:pPr>
            <a:endParaRPr lang="en-GB" sz="2200" dirty="0"/>
          </a:p>
          <a:p>
            <a:pPr marL="0" indent="0">
              <a:defRPr/>
            </a:pPr>
            <a:endParaRPr lang="en-GB" sz="2200" dirty="0"/>
          </a:p>
          <a:p>
            <a:pPr marL="0" indent="0">
              <a:defRPr/>
            </a:pPr>
            <a:endParaRPr lang="en-GB" sz="2200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76120" y="1628800"/>
            <a:ext cx="2332038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fgeronde rechthoek 7"/>
          <p:cNvSpPr/>
          <p:nvPr/>
        </p:nvSpPr>
        <p:spPr>
          <a:xfrm>
            <a:off x="9480376" y="284536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27535"/>
            <a:ext cx="8229600" cy="922114"/>
          </a:xfrm>
        </p:spPr>
        <p:txBody>
          <a:bodyPr anchor="t">
            <a:noAutofit/>
          </a:bodyPr>
          <a:lstStyle/>
          <a:p>
            <a:pPr algn="l"/>
            <a:r>
              <a:rPr lang="nl-NL" sz="3200" b="1" dirty="0"/>
              <a:t>3.2 Accident prevention</a:t>
            </a:r>
            <a:r>
              <a:rPr sz="3200" b="1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425575"/>
            <a:ext cx="10515600" cy="453979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nl-NL" sz="2200" dirty="0" err="1">
                <a:ea typeface="ＭＳ Ｐゴシック" charset="0"/>
              </a:rPr>
              <a:t>Prevent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accidents</a:t>
            </a:r>
            <a:r>
              <a:rPr lang="nl-NL" sz="2200" dirty="0">
                <a:ea typeface="ＭＳ Ｐゴシック" charset="0"/>
              </a:rPr>
              <a:t>/</a:t>
            </a:r>
            <a:r>
              <a:rPr lang="nl-NL" sz="2200" dirty="0" err="1">
                <a:ea typeface="ＭＳ Ｐゴシック" charset="0"/>
              </a:rPr>
              <a:t>incidents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by</a:t>
            </a:r>
            <a:r>
              <a:rPr lang="nl-NL" sz="2200" dirty="0">
                <a:ea typeface="ＭＳ Ｐゴシック" charset="0"/>
              </a:rPr>
              <a:t>:</a:t>
            </a:r>
            <a:endParaRPr lang="en-US" sz="2200" dirty="0">
              <a:ea typeface="ＭＳ Ｐゴシック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2200" dirty="0">
                <a:ea typeface="ＭＳ Ｐゴシック" charset="0"/>
              </a:rPr>
              <a:t>Preventing </a:t>
            </a:r>
            <a:r>
              <a:rPr lang="nl-NL" sz="2200" dirty="0" err="1">
                <a:ea typeface="ＭＳ Ｐゴシック" charset="0"/>
              </a:rPr>
              <a:t>unsafe</a:t>
            </a:r>
            <a:r>
              <a:rPr lang="en-US" sz="2200" dirty="0">
                <a:ea typeface="ＭＳ Ｐゴシック" charset="0"/>
              </a:rPr>
              <a:t> actions</a:t>
            </a:r>
            <a:r>
              <a:rPr sz="2200" dirty="0"/>
              <a:t> </a:t>
            </a:r>
            <a:endParaRPr lang="en-US" sz="2200" dirty="0">
              <a:ea typeface="ＭＳ Ｐゴシック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2200" dirty="0">
                <a:ea typeface="ＭＳ Ｐゴシック" charset="0"/>
              </a:rPr>
              <a:t>Prevention of unsafe situations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en-US" sz="800" dirty="0">
              <a:ea typeface="ＭＳ Ｐゴシック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2200" dirty="0">
                <a:ea typeface="ＭＳ Ｐゴシック" charset="0"/>
              </a:rPr>
              <a:t>Measures:</a:t>
            </a:r>
          </a:p>
          <a:p>
            <a:pPr>
              <a:lnSpc>
                <a:spcPct val="110000"/>
              </a:lnSpc>
              <a:defRPr/>
            </a:pPr>
            <a:r>
              <a:rPr lang="en-US" sz="2200" dirty="0">
                <a:ea typeface="ＭＳ Ｐゴシック" charset="0"/>
              </a:rPr>
              <a:t>task or description of work</a:t>
            </a:r>
          </a:p>
          <a:p>
            <a:pPr>
              <a:lnSpc>
                <a:spcPct val="110000"/>
              </a:lnSpc>
              <a:defRPr/>
            </a:pPr>
            <a:r>
              <a:rPr lang="en-US" sz="2200" dirty="0">
                <a:ea typeface="ＭＳ Ｐゴシック" charset="0"/>
              </a:rPr>
              <a:t>supervision, instruction and training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en-US" sz="800" dirty="0">
              <a:ea typeface="ＭＳ Ｐゴシック" charset="0"/>
            </a:endParaRPr>
          </a:p>
          <a:p>
            <a:pPr>
              <a:lnSpc>
                <a:spcPct val="110000"/>
              </a:lnSpc>
              <a:buNone/>
              <a:defRPr/>
            </a:pPr>
            <a:r>
              <a:rPr lang="en-US" sz="2200" dirty="0">
                <a:ea typeface="ＭＳ Ｐゴシック" charset="0"/>
              </a:rPr>
              <a:t>Preventive safety policy: technology, </a:t>
            </a:r>
            <a:r>
              <a:rPr lang="en-US" sz="2200" dirty="0" err="1">
                <a:ea typeface="ＭＳ Ｐゴシック" charset="0"/>
              </a:rPr>
              <a:t>organisation</a:t>
            </a:r>
            <a:r>
              <a:rPr lang="en-US" sz="2200" dirty="0">
                <a:ea typeface="ＭＳ Ｐゴシック" charset="0"/>
              </a:rPr>
              <a:t>,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en-US" sz="2200" dirty="0">
                <a:ea typeface="ＭＳ Ｐゴシック" charset="0"/>
              </a:rPr>
              <a:t>people and environment </a:t>
            </a:r>
          </a:p>
          <a:p>
            <a:pPr>
              <a:lnSpc>
                <a:spcPct val="110000"/>
              </a:lnSpc>
              <a:defRPr/>
            </a:pPr>
            <a:endParaRPr lang="en-US" sz="2200" dirty="0">
              <a:ea typeface="ＭＳ Ｐゴシック" charset="0"/>
            </a:endParaRPr>
          </a:p>
          <a:p>
            <a:pPr>
              <a:lnSpc>
                <a:spcPct val="110000"/>
              </a:lnSpc>
              <a:defRPr/>
            </a:pPr>
            <a:endParaRPr lang="en-US" sz="2200" dirty="0">
              <a:ea typeface="ＭＳ Ｐゴシック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24192" y="1916833"/>
            <a:ext cx="24955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fgeronde rechthoek 7"/>
          <p:cNvSpPr/>
          <p:nvPr/>
        </p:nvSpPr>
        <p:spPr>
          <a:xfrm>
            <a:off x="9480376" y="284536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9153" y="334706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3.3 TRA and LMRA</a:t>
            </a:r>
            <a:r>
              <a:rPr sz="3200" dirty="0"/>
              <a:t> </a:t>
            </a:r>
            <a:r>
              <a:rPr lang="nl-NL" sz="3200" dirty="0"/>
              <a:t> 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1549153" y="1628776"/>
            <a:ext cx="8861672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nl-NL" sz="2200" dirty="0" err="1"/>
              <a:t>Task</a:t>
            </a:r>
            <a:r>
              <a:rPr lang="nl-NL" sz="2200" dirty="0"/>
              <a:t> Risk Analysis </a:t>
            </a:r>
            <a:r>
              <a:rPr lang="nl-NL" sz="2200" dirty="0">
                <a:sym typeface="Wingdings" pitchFamily="2" charset="2"/>
              </a:rPr>
              <a:t></a:t>
            </a:r>
            <a:r>
              <a:rPr lang="nl-NL" sz="2200" dirty="0"/>
              <a:t> RI&amp;E at project level</a:t>
            </a:r>
          </a:p>
          <a:p>
            <a:pPr marL="0" lvl="1" indent="0">
              <a:buNone/>
              <a:defRPr/>
            </a:pPr>
            <a:r>
              <a:rPr lang="nl-NL" sz="2200" dirty="0" err="1"/>
              <a:t>when</a:t>
            </a:r>
            <a:r>
              <a:rPr lang="nl-NL" sz="2200" dirty="0"/>
              <a:t> </a:t>
            </a:r>
            <a:r>
              <a:rPr lang="nl-NL" sz="2200" dirty="0" err="1"/>
              <a:t>performing</a:t>
            </a:r>
            <a:r>
              <a:rPr lang="nl-NL" sz="2200" dirty="0"/>
              <a:t> </a:t>
            </a:r>
            <a:r>
              <a:rPr lang="nl-NL" sz="2200" dirty="0" err="1"/>
              <a:t>hazardous</a:t>
            </a:r>
            <a:r>
              <a:rPr lang="nl-NL" sz="2200" dirty="0"/>
              <a:t> </a:t>
            </a:r>
            <a:r>
              <a:rPr lang="nl-NL" sz="2200" dirty="0" err="1"/>
              <a:t>tasks</a:t>
            </a:r>
            <a:r>
              <a:rPr lang="nl-NL" sz="2200" dirty="0"/>
              <a:t> or </a:t>
            </a:r>
            <a:r>
              <a:rPr lang="nl-NL" sz="2200" dirty="0" err="1"/>
              <a:t>working</a:t>
            </a:r>
            <a:r>
              <a:rPr lang="nl-NL" sz="2200" dirty="0"/>
              <a:t> in a </a:t>
            </a:r>
            <a:r>
              <a:rPr lang="nl-NL" sz="2200" dirty="0" err="1"/>
              <a:t>hazardous</a:t>
            </a:r>
            <a:r>
              <a:rPr lang="nl-NL" sz="2200" dirty="0"/>
              <a:t> environment:</a:t>
            </a:r>
          </a:p>
          <a:p>
            <a:pPr marL="0" indent="0">
              <a:buNone/>
              <a:defRPr/>
            </a:pPr>
            <a:endParaRPr lang="nl-NL" sz="2200" dirty="0"/>
          </a:p>
          <a:p>
            <a:pPr lvl="1">
              <a:buFont typeface="Arial" pitchFamily="34" charset="0"/>
              <a:buChar char="•"/>
              <a:defRPr/>
            </a:pPr>
            <a:r>
              <a:rPr lang="nl-NL" sz="2200" dirty="0"/>
              <a:t>start </a:t>
            </a:r>
            <a:r>
              <a:rPr lang="nl-NL" sz="2200" dirty="0" err="1"/>
              <a:t>work</a:t>
            </a:r>
            <a:r>
              <a:rPr lang="nl-NL" sz="2200" dirty="0"/>
              <a:t> </a:t>
            </a:r>
            <a:r>
              <a:rPr lang="nl-NL" sz="2200" dirty="0" err="1"/>
              <a:t>preparation</a:t>
            </a:r>
            <a:r>
              <a:rPr lang="nl-NL" sz="2200" dirty="0"/>
              <a:t>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nl-NL" sz="2200" dirty="0"/>
              <a:t>hazard analysis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nl-NL" sz="2200" dirty="0" err="1"/>
              <a:t>assess</a:t>
            </a:r>
            <a:r>
              <a:rPr lang="nl-NL" sz="2200" dirty="0"/>
              <a:t> actions</a:t>
            </a:r>
          </a:p>
          <a:p>
            <a:pPr marL="0" indent="0">
              <a:buNone/>
              <a:defRPr/>
            </a:pPr>
            <a:endParaRPr lang="nl-NL" sz="2200" dirty="0"/>
          </a:p>
          <a:p>
            <a:pPr marL="0" indent="0">
              <a:defRPr/>
            </a:pPr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63953" y="3212976"/>
            <a:ext cx="4464495" cy="273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fgeronde rechthoek 7"/>
          <p:cNvSpPr/>
          <p:nvPr/>
        </p:nvSpPr>
        <p:spPr>
          <a:xfrm>
            <a:off x="9480376" y="284536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63610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97087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3.3 TRA and LMRA</a:t>
            </a:r>
            <a:r>
              <a:rPr sz="3200" dirty="0"/>
              <a:t> </a:t>
            </a:r>
            <a:r>
              <a:rPr lang="nl-NL" sz="3200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94822" y="1318260"/>
            <a:ext cx="9582150" cy="499106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nl-NL" sz="2200" dirty="0"/>
              <a:t>An LMRA or Start </a:t>
            </a:r>
            <a:r>
              <a:rPr lang="nl-NL" sz="2200" dirty="0" err="1"/>
              <a:t>Work</a:t>
            </a:r>
            <a:r>
              <a:rPr lang="nl-NL" sz="2200" dirty="0"/>
              <a:t> Analysis:</a:t>
            </a:r>
          </a:p>
          <a:p>
            <a:pPr marL="355600" indent="-355600">
              <a:defRPr/>
            </a:pPr>
            <a:r>
              <a:rPr lang="nl-NL" sz="2200" dirty="0" err="1"/>
              <a:t>before</a:t>
            </a:r>
            <a:r>
              <a:rPr lang="nl-NL" sz="2200" dirty="0"/>
              <a:t> </a:t>
            </a:r>
            <a:r>
              <a:rPr lang="nl-NL" sz="2200" dirty="0" err="1"/>
              <a:t>you</a:t>
            </a:r>
            <a:r>
              <a:rPr lang="nl-NL" sz="2200" dirty="0"/>
              <a:t> start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work</a:t>
            </a:r>
            <a:endParaRPr lang="nl-NL" sz="2200" dirty="0"/>
          </a:p>
          <a:p>
            <a:pPr marL="355600" indent="-355600">
              <a:defRPr/>
            </a:pPr>
            <a:r>
              <a:rPr lang="nl-NL" sz="2200" dirty="0"/>
              <a:t>short risk assessment and </a:t>
            </a:r>
            <a:r>
              <a:rPr lang="ja-JP" altLang="nl-NL" sz="2200" dirty="0"/>
              <a:t>"</a:t>
            </a:r>
            <a:r>
              <a:rPr lang="nl-NL" altLang="ja-JP" sz="2200" dirty="0" err="1"/>
              <a:t>self</a:t>
            </a:r>
            <a:r>
              <a:rPr lang="nl-NL" altLang="ja-JP" sz="2200" dirty="0"/>
              <a:t> assessment</a:t>
            </a:r>
            <a:r>
              <a:rPr lang="ja-JP" altLang="nl-NL" sz="2200" dirty="0"/>
              <a:t>"</a:t>
            </a:r>
            <a:r>
              <a:rPr dirty="0"/>
              <a:t> </a:t>
            </a:r>
            <a:endParaRPr lang="nl-NL" altLang="ja-JP" sz="2200" dirty="0"/>
          </a:p>
          <a:p>
            <a:pPr marL="355600" indent="-355600">
              <a:defRPr/>
            </a:pPr>
            <a:r>
              <a:rPr lang="nl-NL" sz="2200" dirty="0" err="1"/>
              <a:t>think</a:t>
            </a:r>
            <a:r>
              <a:rPr lang="nl-NL" sz="2200" dirty="0"/>
              <a:t> first, act later</a:t>
            </a:r>
          </a:p>
          <a:p>
            <a:pPr marL="355600" indent="-355600">
              <a:defRPr/>
            </a:pPr>
            <a:endParaRPr lang="nl-NL" sz="2200" dirty="0"/>
          </a:p>
          <a:p>
            <a:pPr marL="355600" indent="-355600">
              <a:defRPr/>
            </a:pPr>
            <a:endParaRPr lang="nl-NL" sz="2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85897" y="2721868"/>
            <a:ext cx="390430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fgeronde rechthoek 6"/>
          <p:cNvSpPr/>
          <p:nvPr/>
        </p:nvSpPr>
        <p:spPr>
          <a:xfrm>
            <a:off x="9480376" y="284536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31970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431543"/>
            <a:ext cx="9363075" cy="4351338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nl-NL" sz="2200" dirty="0" err="1">
                <a:ea typeface="ＭＳ Ｐゴシック" charset="0"/>
              </a:rPr>
              <a:t>Role</a:t>
            </a:r>
            <a:r>
              <a:rPr lang="nl-NL" sz="2200" dirty="0">
                <a:ea typeface="ＭＳ Ｐゴシック" charset="0"/>
              </a:rPr>
              <a:t> of manager important </a:t>
            </a:r>
            <a:r>
              <a:rPr lang="nl-NL" sz="2200" dirty="0" err="1">
                <a:ea typeface="ＭＳ Ｐゴシック" charset="0"/>
              </a:rPr>
              <a:t>for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safety</a:t>
            </a:r>
            <a:r>
              <a:rPr lang="nl-NL" sz="2200" dirty="0">
                <a:ea typeface="ＭＳ Ｐゴシック" charset="0"/>
              </a:rPr>
              <a:t>:</a:t>
            </a:r>
          </a:p>
          <a:p>
            <a:pPr>
              <a:defRPr/>
            </a:pPr>
            <a:r>
              <a:rPr lang="nl-NL" sz="2200" dirty="0" err="1">
                <a:ea typeface="ＭＳ Ｐゴシック" charset="0"/>
              </a:rPr>
              <a:t>supervision</a:t>
            </a:r>
            <a:r>
              <a:rPr lang="nl-NL" sz="2200" dirty="0">
                <a:ea typeface="ＭＳ Ｐゴシック" charset="0"/>
              </a:rPr>
              <a:t>, </a:t>
            </a:r>
            <a:r>
              <a:rPr lang="nl-NL" sz="2200" dirty="0" err="1">
                <a:ea typeface="ＭＳ Ｐゴシック" charset="0"/>
              </a:rPr>
              <a:t>workplace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inspections</a:t>
            </a:r>
            <a:r>
              <a:rPr lang="nl-NL" sz="2200" dirty="0">
                <a:ea typeface="ＭＳ Ｐゴシック" charset="0"/>
              </a:rPr>
              <a:t> and </a:t>
            </a:r>
            <a:r>
              <a:rPr lang="nl-NL" sz="2200" dirty="0" err="1">
                <a:ea typeface="ＭＳ Ｐゴシック" charset="0"/>
              </a:rPr>
              <a:t>safety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rounds</a:t>
            </a:r>
            <a:endParaRPr lang="nl-NL" sz="2200" dirty="0">
              <a:ea typeface="ＭＳ Ｐゴシック" charset="0"/>
            </a:endParaRPr>
          </a:p>
          <a:p>
            <a:pPr>
              <a:defRPr/>
            </a:pPr>
            <a:r>
              <a:rPr lang="nl-NL" sz="2200" dirty="0" err="1">
                <a:ea typeface="ＭＳ Ｐゴシック" charset="0"/>
              </a:rPr>
              <a:t>organising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consultation</a:t>
            </a:r>
            <a:r>
              <a:rPr lang="nl-NL" sz="2200" dirty="0">
                <a:ea typeface="ＭＳ Ｐゴシック" charset="0"/>
              </a:rPr>
              <a:t>, </a:t>
            </a:r>
            <a:r>
              <a:rPr lang="nl-NL" sz="2200" dirty="0" err="1">
                <a:ea typeface="ＭＳ Ｐゴシック" charset="0"/>
              </a:rPr>
              <a:t>instruction</a:t>
            </a:r>
            <a:r>
              <a:rPr lang="nl-NL" sz="2200" dirty="0">
                <a:ea typeface="ＭＳ Ｐゴシック" charset="0"/>
              </a:rPr>
              <a:t> and training</a:t>
            </a:r>
          </a:p>
          <a:p>
            <a:pPr marL="0" indent="0">
              <a:buNone/>
              <a:defRPr/>
            </a:pPr>
            <a:endParaRPr lang="nl-NL" sz="2200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nl-NL" sz="2200" dirty="0">
                <a:ea typeface="ＭＳ Ｐゴシック" charset="0"/>
              </a:rPr>
              <a:t>Promoting </a:t>
            </a:r>
            <a:r>
              <a:rPr lang="nl-NL" sz="2200" dirty="0" err="1">
                <a:ea typeface="ＭＳ Ｐゴシック" charset="0"/>
              </a:rPr>
              <a:t>safety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through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good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motivation</a:t>
            </a:r>
            <a:r>
              <a:rPr lang="nl-NL" sz="2200" dirty="0">
                <a:ea typeface="ＭＳ Ｐゴシック" charset="0"/>
              </a:rPr>
              <a:t>:</a:t>
            </a:r>
          </a:p>
          <a:p>
            <a:pPr>
              <a:defRPr/>
            </a:pPr>
            <a:r>
              <a:rPr lang="nl-NL" sz="2200" dirty="0">
                <a:ea typeface="ＭＳ Ｐゴシック" charset="0"/>
              </a:rPr>
              <a:t>Judge </a:t>
            </a:r>
            <a:r>
              <a:rPr lang="nl-NL" sz="2200" dirty="0" err="1">
                <a:ea typeface="ＭＳ Ｐゴシック" charset="0"/>
              </a:rPr>
              <a:t>objectively</a:t>
            </a:r>
            <a:r>
              <a:rPr lang="nl-NL" sz="2200" dirty="0">
                <a:ea typeface="ＭＳ Ｐゴシック" charset="0"/>
              </a:rPr>
              <a:t> and </a:t>
            </a:r>
            <a:r>
              <a:rPr lang="nl-NL" sz="2200" dirty="0" err="1">
                <a:ea typeface="ＭＳ Ｐゴシック" charset="0"/>
              </a:rPr>
              <a:t>give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your</a:t>
            </a:r>
            <a:r>
              <a:rPr lang="nl-NL" sz="2200" dirty="0">
                <a:ea typeface="ＭＳ Ｐゴシック" charset="0"/>
              </a:rPr>
              <a:t> opinion </a:t>
            </a:r>
            <a:r>
              <a:rPr lang="nl-NL" sz="2200" dirty="0" err="1">
                <a:ea typeface="ＭＳ Ｐゴシック" charset="0"/>
              </a:rPr>
              <a:t>to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that</a:t>
            </a:r>
            <a:r>
              <a:rPr lang="nl-NL" sz="2200" dirty="0">
                <a:ea typeface="ＭＳ Ｐゴシック" charset="0"/>
              </a:rPr>
              <a:t> person</a:t>
            </a:r>
          </a:p>
          <a:p>
            <a:pPr>
              <a:defRPr/>
            </a:pPr>
            <a:r>
              <a:rPr lang="nl-NL" sz="2200" dirty="0">
                <a:ea typeface="ＭＳ Ｐゴシック" charset="0"/>
              </a:rPr>
              <a:t>Show respect </a:t>
            </a:r>
            <a:r>
              <a:rPr lang="nl-NL" sz="2200" dirty="0" err="1">
                <a:ea typeface="ＭＳ Ｐゴシック" charset="0"/>
              </a:rPr>
              <a:t>for</a:t>
            </a:r>
            <a:r>
              <a:rPr lang="nl-NL" sz="2200" dirty="0">
                <a:ea typeface="ＭＳ Ｐゴシック" charset="0"/>
              </a:rPr>
              <a:t> a person and </a:t>
            </a:r>
            <a:r>
              <a:rPr lang="nl-NL" sz="2200" dirty="0" err="1">
                <a:ea typeface="ＭＳ Ｐゴシック" charset="0"/>
              </a:rPr>
              <a:t>their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skill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when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correcting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someone</a:t>
            </a:r>
            <a:endParaRPr lang="nl-NL" sz="2200" dirty="0">
              <a:ea typeface="ＭＳ Ｐゴシック" charset="0"/>
            </a:endParaRPr>
          </a:p>
          <a:p>
            <a:pPr>
              <a:defRPr/>
            </a:pPr>
            <a:r>
              <a:rPr lang="nl-NL" sz="2200" dirty="0" err="1">
                <a:ea typeface="ＭＳ Ｐゴシック" charset="0"/>
              </a:rPr>
              <a:t>Don't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just</a:t>
            </a:r>
            <a:r>
              <a:rPr lang="nl-NL" sz="2200" dirty="0">
                <a:ea typeface="ＭＳ Ｐゴシック" charset="0"/>
              </a:rPr>
              <a:t> say </a:t>
            </a:r>
            <a:r>
              <a:rPr lang="nl-NL" sz="2200" dirty="0" err="1">
                <a:ea typeface="ＭＳ Ｐゴシック" charset="0"/>
              </a:rPr>
              <a:t>how</a:t>
            </a:r>
            <a:r>
              <a:rPr lang="nl-NL" sz="2200" dirty="0">
                <a:ea typeface="ＭＳ Ｐゴシック" charset="0"/>
              </a:rPr>
              <a:t> but </a:t>
            </a:r>
            <a:r>
              <a:rPr lang="nl-NL" sz="2200" dirty="0" err="1">
                <a:ea typeface="ＭＳ Ｐゴシック" charset="0"/>
              </a:rPr>
              <a:t>also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why</a:t>
            </a:r>
            <a:r>
              <a:rPr lang="nl-NL" sz="2200" dirty="0">
                <a:ea typeface="ＭＳ Ｐゴシック" charset="0"/>
              </a:rPr>
              <a:t> </a:t>
            </a:r>
          </a:p>
          <a:p>
            <a:pPr>
              <a:defRPr/>
            </a:pPr>
            <a:endParaRPr lang="nl-NL" sz="2200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nl-NL" sz="2200" dirty="0">
                <a:ea typeface="ＭＳ Ｐゴシック" charset="0"/>
              </a:rPr>
              <a:t>Manager has </a:t>
            </a:r>
            <a:r>
              <a:rPr lang="nl-NL" sz="2200" dirty="0" err="1">
                <a:ea typeface="ＭＳ Ｐゴシック" charset="0"/>
              </a:rPr>
              <a:t>an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exemplary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position</a:t>
            </a:r>
            <a:endParaRPr lang="nl-NL" sz="2200" dirty="0">
              <a:ea typeface="ＭＳ Ｐゴシック" charset="0"/>
            </a:endParaRPr>
          </a:p>
          <a:p>
            <a:pPr>
              <a:defRPr/>
            </a:pPr>
            <a:endParaRPr lang="nl-NL" sz="2000" dirty="0">
              <a:ea typeface="ＭＳ Ｐゴシック" charset="0"/>
            </a:endParaRPr>
          </a:p>
          <a:p>
            <a:endParaRPr lang="nl-NL" sz="20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524000" y="327535"/>
            <a:ext cx="8229600" cy="922114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3.4 Prevention and </a:t>
            </a:r>
            <a:r>
              <a:rPr lang="nl-NL" sz="3200" b="1" dirty="0" err="1"/>
              <a:t>the</a:t>
            </a:r>
            <a:r>
              <a:rPr lang="nl-NL" sz="3200" b="1" dirty="0"/>
              <a:t> </a:t>
            </a:r>
            <a:r>
              <a:rPr lang="nl-NL" sz="3200" b="1" dirty="0" err="1"/>
              <a:t>role</a:t>
            </a:r>
            <a:r>
              <a:rPr lang="nl-NL" sz="3200" b="1" dirty="0"/>
              <a:t> of </a:t>
            </a:r>
            <a:r>
              <a:rPr lang="nl-NL" sz="3200" b="1" dirty="0" err="1"/>
              <a:t>the</a:t>
            </a:r>
            <a:r>
              <a:rPr lang="nl-NL" sz="3200" b="1" dirty="0"/>
              <a:t> manager</a:t>
            </a:r>
            <a:r>
              <a:rPr sz="3200" dirty="0"/>
              <a:t> </a:t>
            </a:r>
            <a:r>
              <a:rPr lang="nl-NL" sz="3200" b="1" dirty="0"/>
              <a:t>	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9480376" y="284536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  <p:sp>
        <p:nvSpPr>
          <p:cNvPr id="8" name="Rechthoek 7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90675" y="1271738"/>
            <a:ext cx="8229600" cy="471338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nl-NL" dirty="0"/>
              <a:t>Risk Inventory</a:t>
            </a:r>
            <a:r>
              <a:rPr lang="nl-NL" sz="2600" dirty="0"/>
              <a:t> and Evaluation (RI&amp;E)</a:t>
            </a:r>
            <a:r>
              <a:rPr dirty="0"/>
              <a:t> </a:t>
            </a:r>
          </a:p>
          <a:p>
            <a:pPr marL="355600" indent="-355600">
              <a:lnSpc>
                <a:spcPct val="110000"/>
              </a:lnSpc>
              <a:defRPr/>
            </a:pPr>
            <a:r>
              <a:rPr lang="nl-NL" sz="2600" dirty="0" err="1"/>
              <a:t>mandatory</a:t>
            </a:r>
            <a:r>
              <a:rPr lang="nl-NL" sz="2600" dirty="0"/>
              <a:t> </a:t>
            </a:r>
            <a:r>
              <a:rPr lang="nl-NL" sz="2600" dirty="0" err="1"/>
              <a:t>for</a:t>
            </a:r>
            <a:r>
              <a:rPr lang="nl-NL" sz="2600" dirty="0"/>
              <a:t> </a:t>
            </a:r>
            <a:r>
              <a:rPr lang="nl-NL" sz="2600" dirty="0" err="1"/>
              <a:t>all</a:t>
            </a:r>
            <a:r>
              <a:rPr lang="nl-NL" sz="2600" dirty="0"/>
              <a:t> companies </a:t>
            </a:r>
            <a:r>
              <a:rPr lang="nl-NL" sz="2600" dirty="0" err="1"/>
              <a:t>with</a:t>
            </a:r>
            <a:r>
              <a:rPr lang="nl-NL" sz="2600" dirty="0"/>
              <a:t> (</a:t>
            </a:r>
            <a:r>
              <a:rPr lang="nl-NL" sz="2600" dirty="0" err="1"/>
              <a:t>hired</a:t>
            </a:r>
            <a:r>
              <a:rPr lang="nl-NL" sz="2600" dirty="0"/>
              <a:t>) </a:t>
            </a:r>
            <a:r>
              <a:rPr lang="nl-NL" sz="2600" dirty="0" err="1"/>
              <a:t>staff</a:t>
            </a:r>
            <a:endParaRPr lang="nl-NL" sz="2600" dirty="0"/>
          </a:p>
          <a:p>
            <a:pPr marL="355600" indent="-355600">
              <a:lnSpc>
                <a:spcPct val="110000"/>
              </a:lnSpc>
              <a:defRPr/>
            </a:pPr>
            <a:r>
              <a:rPr lang="nl-NL" sz="2600" dirty="0" err="1"/>
              <a:t>inventory</a:t>
            </a:r>
            <a:r>
              <a:rPr lang="nl-NL" sz="2600" dirty="0"/>
              <a:t> of hazards at </a:t>
            </a:r>
            <a:r>
              <a:rPr lang="nl-NL" sz="2600" dirty="0" err="1"/>
              <a:t>work</a:t>
            </a:r>
            <a:r>
              <a:rPr lang="nl-NL" sz="2600" dirty="0"/>
              <a:t> and </a:t>
            </a:r>
            <a:r>
              <a:rPr lang="nl-NL" sz="2600" dirty="0" err="1"/>
              <a:t>the</a:t>
            </a:r>
            <a:r>
              <a:rPr lang="nl-NL" sz="2600" dirty="0"/>
              <a:t> chance of </a:t>
            </a:r>
            <a:r>
              <a:rPr lang="nl-NL" sz="2600" dirty="0" err="1"/>
              <a:t>negative</a:t>
            </a:r>
            <a:r>
              <a:rPr lang="nl-NL" sz="2600" dirty="0"/>
              <a:t> </a:t>
            </a:r>
            <a:r>
              <a:rPr lang="nl-NL" sz="2600" dirty="0" err="1"/>
              <a:t>effects</a:t>
            </a:r>
            <a:endParaRPr lang="nl-NL" sz="2600" dirty="0"/>
          </a:p>
          <a:p>
            <a:pPr marL="355600" indent="-355600">
              <a:lnSpc>
                <a:spcPct val="110000"/>
              </a:lnSpc>
              <a:defRPr/>
            </a:pPr>
            <a:r>
              <a:rPr lang="nl-NL" sz="2600" dirty="0" err="1"/>
              <a:t>active</a:t>
            </a:r>
            <a:r>
              <a:rPr lang="nl-NL" sz="2600" dirty="0"/>
              <a:t> </a:t>
            </a:r>
            <a:r>
              <a:rPr lang="nl-NL" sz="2600" dirty="0" err="1"/>
              <a:t>role</a:t>
            </a:r>
            <a:r>
              <a:rPr lang="nl-NL" sz="2600" dirty="0"/>
              <a:t> of manager in </a:t>
            </a:r>
            <a:r>
              <a:rPr lang="nl-NL" sz="2600" dirty="0" err="1"/>
              <a:t>drafting</a:t>
            </a:r>
            <a:r>
              <a:rPr lang="nl-NL" sz="2600" dirty="0"/>
              <a:t> RI&amp;E</a:t>
            </a:r>
          </a:p>
          <a:p>
            <a:pPr marL="355600" indent="-355600">
              <a:lnSpc>
                <a:spcPct val="110000"/>
              </a:lnSpc>
              <a:defRPr/>
            </a:pPr>
            <a:endParaRPr lang="nl-NL" sz="2600" dirty="0"/>
          </a:p>
          <a:p>
            <a:pPr marL="355600" indent="-355600">
              <a:lnSpc>
                <a:spcPct val="110000"/>
              </a:lnSpc>
              <a:buNone/>
              <a:defRPr/>
            </a:pPr>
            <a:r>
              <a:rPr lang="nl-NL" sz="2600" dirty="0"/>
              <a:t>Evaluation and plan of action (</a:t>
            </a:r>
            <a:r>
              <a:rPr lang="nl-NL" sz="2600" dirty="0" err="1"/>
              <a:t>annual</a:t>
            </a:r>
            <a:r>
              <a:rPr lang="nl-NL" sz="2600" dirty="0"/>
              <a:t> H&amp;S plan)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nl-NL" sz="2600" dirty="0"/>
              <a:t>concrete </a:t>
            </a:r>
            <a:r>
              <a:rPr lang="nl-NL" sz="2600" dirty="0" err="1"/>
              <a:t>preventive</a:t>
            </a:r>
            <a:r>
              <a:rPr lang="nl-NL" sz="2600" dirty="0"/>
              <a:t> </a:t>
            </a:r>
            <a:r>
              <a:rPr lang="nl-NL" sz="2600" dirty="0" err="1"/>
              <a:t>measures</a:t>
            </a:r>
            <a:endParaRPr lang="nl-NL" sz="2600" dirty="0"/>
          </a:p>
          <a:p>
            <a:pPr lvl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nl-NL" sz="2600" dirty="0"/>
              <a:t>resources (</a:t>
            </a:r>
            <a:r>
              <a:rPr lang="nl-NL" sz="2600" dirty="0" err="1"/>
              <a:t>organisational</a:t>
            </a:r>
            <a:r>
              <a:rPr lang="nl-NL" sz="2600" dirty="0"/>
              <a:t>, financial)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nl-NL" sz="2600" dirty="0" err="1"/>
              <a:t>responsible</a:t>
            </a:r>
            <a:r>
              <a:rPr lang="nl-NL" sz="2600" dirty="0"/>
              <a:t> persons and time frame </a:t>
            </a:r>
            <a:r>
              <a:rPr lang="nl-NL" sz="2600" dirty="0" err="1"/>
              <a:t>for</a:t>
            </a:r>
            <a:r>
              <a:rPr lang="nl-NL" sz="2600" dirty="0"/>
              <a:t> </a:t>
            </a:r>
            <a:r>
              <a:rPr lang="nl-NL" sz="2600" dirty="0" err="1"/>
              <a:t>implementation</a:t>
            </a:r>
            <a:endParaRPr lang="nl-NL" sz="2600" dirty="0"/>
          </a:p>
          <a:p>
            <a:pPr lvl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nl-NL" sz="2600" dirty="0"/>
          </a:p>
          <a:p>
            <a:pPr lvl="1">
              <a:lnSpc>
                <a:spcPct val="110000"/>
              </a:lnSpc>
              <a:buNone/>
              <a:defRPr/>
            </a:pPr>
            <a:r>
              <a:rPr lang="nl-NL" sz="2600" b="1" dirty="0"/>
              <a:t>RI&amp;E and </a:t>
            </a:r>
            <a:r>
              <a:rPr lang="nl-NL" sz="2600" b="1" dirty="0" err="1"/>
              <a:t>annual</a:t>
            </a:r>
            <a:r>
              <a:rPr lang="nl-NL" sz="2600" b="1" dirty="0"/>
              <a:t> H&amp;S plan: </a:t>
            </a:r>
            <a:r>
              <a:rPr lang="nl-NL" sz="2600" b="1" dirty="0" err="1"/>
              <a:t>adjust</a:t>
            </a:r>
            <a:r>
              <a:rPr lang="nl-NL" sz="2600" b="1" dirty="0"/>
              <a:t> </a:t>
            </a:r>
            <a:r>
              <a:rPr lang="nl-NL" sz="2600" b="1" dirty="0" err="1"/>
              <a:t>regularly</a:t>
            </a:r>
            <a:endParaRPr lang="nl-NL" sz="260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524000" y="317080"/>
            <a:ext cx="8229600" cy="922114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3.5 RI&amp;E, H&amp;S </a:t>
            </a:r>
            <a:r>
              <a:rPr lang="nl-NL" sz="3200" b="1" dirty="0" err="1"/>
              <a:t>annual</a:t>
            </a:r>
            <a:r>
              <a:rPr lang="nl-NL" sz="3200" b="1" dirty="0"/>
              <a:t> plan and action plan</a:t>
            </a:r>
            <a:r>
              <a:rPr sz="3200" dirty="0"/>
              <a:t> 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9611005" y="263626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  <p:sp>
        <p:nvSpPr>
          <p:cNvPr id="8" name="Rechthoek 7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7481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4.1 </a:t>
            </a:r>
            <a:r>
              <a:rPr lang="nl-NL" sz="3200" b="1" dirty="0" err="1"/>
              <a:t>Risks</a:t>
            </a:r>
            <a:r>
              <a:rPr lang="nl-NL" sz="3200" b="1" dirty="0"/>
              <a:t> in </a:t>
            </a:r>
            <a:r>
              <a:rPr lang="nl-NL" sz="3200" b="1" dirty="0" err="1"/>
              <a:t>the</a:t>
            </a:r>
            <a:r>
              <a:rPr lang="nl-NL" sz="3200" b="1" dirty="0"/>
              <a:t> </a:t>
            </a:r>
            <a:r>
              <a:rPr lang="nl-NL" sz="3200" b="1" dirty="0" err="1"/>
              <a:t>working</a:t>
            </a:r>
            <a:r>
              <a:rPr lang="nl-NL" sz="3200" b="1" dirty="0"/>
              <a:t> environment</a:t>
            </a:r>
            <a:r>
              <a:rPr sz="3200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417819"/>
            <a:ext cx="969645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200" dirty="0"/>
              <a:t>Risk of:</a:t>
            </a:r>
          </a:p>
          <a:p>
            <a:r>
              <a:rPr lang="en-GB" sz="2200" dirty="0"/>
              <a:t>falling</a:t>
            </a:r>
          </a:p>
          <a:p>
            <a:r>
              <a:rPr lang="en-GB" sz="2200" dirty="0"/>
              <a:t>slipping</a:t>
            </a:r>
          </a:p>
          <a:p>
            <a:r>
              <a:rPr lang="en-GB" sz="2200" dirty="0"/>
              <a:t>tripping</a:t>
            </a:r>
          </a:p>
          <a:p>
            <a:r>
              <a:rPr lang="en-GB" sz="2200" dirty="0"/>
              <a:t>poor lighting</a:t>
            </a:r>
          </a:p>
          <a:p>
            <a:r>
              <a:rPr lang="en-GB" sz="2200" dirty="0"/>
              <a:t>noise pollution (&gt;80dB(A))</a:t>
            </a:r>
          </a:p>
          <a:p>
            <a:endParaRPr lang="en-GB" sz="2200" dirty="0"/>
          </a:p>
          <a:p>
            <a:pPr marL="0" indent="0">
              <a:buNone/>
            </a:pPr>
            <a:r>
              <a:rPr lang="en-GB" sz="2200" dirty="0"/>
              <a:t>Safe work environment through:</a:t>
            </a:r>
          </a:p>
          <a:p>
            <a:r>
              <a:rPr lang="en-GB" sz="2200" dirty="0"/>
              <a:t>good workplace setup</a:t>
            </a:r>
          </a:p>
          <a:p>
            <a:r>
              <a:rPr lang="en-GB" sz="2200" dirty="0"/>
              <a:t>good housekeeping</a:t>
            </a:r>
          </a:p>
          <a:p>
            <a:r>
              <a:rPr lang="en-GB" sz="2200" dirty="0"/>
              <a:t>good lighting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9" name="Afgeronde rechthoek 8"/>
          <p:cNvSpPr/>
          <p:nvPr/>
        </p:nvSpPr>
        <p:spPr>
          <a:xfrm>
            <a:off x="9632776" y="274819"/>
            <a:ext cx="1187624" cy="1008112"/>
          </a:xfrm>
          <a:prstGeom prst="roundRect">
            <a:avLst/>
          </a:prstGeom>
          <a:solidFill>
            <a:srgbClr val="B51B9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00200" y="982778"/>
            <a:ext cx="10156371" cy="5329850"/>
          </a:xfrm>
        </p:spPr>
        <p:txBody>
          <a:bodyPr>
            <a:noAutofit/>
          </a:bodyPr>
          <a:lstStyle/>
          <a:p>
            <a:pPr marL="265113" indent="-265113">
              <a:buNone/>
              <a:defRPr/>
            </a:pPr>
            <a:r>
              <a:rPr lang="nl-NL" sz="2200" dirty="0" err="1"/>
              <a:t>Comfortable</a:t>
            </a:r>
            <a:r>
              <a:rPr lang="nl-NL" sz="2200" dirty="0"/>
              <a:t> </a:t>
            </a:r>
            <a:r>
              <a:rPr lang="nl-NL" sz="2200" dirty="0" err="1"/>
              <a:t>climate</a:t>
            </a:r>
            <a:r>
              <a:rPr lang="nl-NL" sz="2200" dirty="0"/>
              <a:t> is </a:t>
            </a:r>
            <a:r>
              <a:rPr lang="nl-NL" sz="2200" dirty="0" err="1"/>
              <a:t>determined</a:t>
            </a:r>
            <a:r>
              <a:rPr lang="nl-NL" sz="2200" dirty="0"/>
              <a:t> </a:t>
            </a:r>
            <a:r>
              <a:rPr lang="nl-NL" sz="2200" dirty="0" err="1"/>
              <a:t>by</a:t>
            </a:r>
            <a:r>
              <a:rPr lang="nl-NL" sz="2200" dirty="0"/>
              <a:t>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nl-NL" sz="2200" dirty="0" err="1"/>
              <a:t>clothing</a:t>
            </a:r>
            <a:r>
              <a:rPr lang="nl-NL" sz="2200" dirty="0"/>
              <a:t>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nl-NL" sz="2200" dirty="0" err="1"/>
              <a:t>exertion</a:t>
            </a:r>
            <a:endParaRPr lang="nl-NL" sz="2200" dirty="0"/>
          </a:p>
          <a:p>
            <a:pPr lvl="1">
              <a:buFont typeface="Arial" pitchFamily="34" charset="0"/>
              <a:buChar char="•"/>
              <a:defRPr/>
            </a:pPr>
            <a:r>
              <a:rPr lang="nl-NL" sz="2200" dirty="0" err="1"/>
              <a:t>humidity</a:t>
            </a:r>
            <a:r>
              <a:rPr lang="nl-NL" sz="2200" dirty="0"/>
              <a:t> (</a:t>
            </a:r>
            <a:r>
              <a:rPr lang="nl-NL" sz="2200" dirty="0" err="1"/>
              <a:t>relative</a:t>
            </a:r>
            <a:r>
              <a:rPr lang="nl-NL" sz="2200" dirty="0"/>
              <a:t> </a:t>
            </a:r>
            <a:r>
              <a:rPr lang="nl-NL" sz="2200" dirty="0" err="1"/>
              <a:t>humidity</a:t>
            </a:r>
            <a:r>
              <a:rPr lang="nl-NL" sz="2200" dirty="0"/>
              <a:t> 40-60%)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nl-NL" sz="2200" dirty="0" err="1"/>
              <a:t>temperature</a:t>
            </a:r>
            <a:endParaRPr lang="nl-NL" sz="2200" dirty="0"/>
          </a:p>
          <a:p>
            <a:pPr lvl="1">
              <a:buFont typeface="Arial" pitchFamily="34" charset="0"/>
              <a:buChar char="•"/>
              <a:defRPr/>
            </a:pPr>
            <a:r>
              <a:rPr lang="nl-NL" sz="2200" dirty="0"/>
              <a:t>air </a:t>
            </a:r>
            <a:r>
              <a:rPr lang="nl-NL" sz="2200" dirty="0" err="1"/>
              <a:t>velocity</a:t>
            </a: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 err="1"/>
              <a:t>Measures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improve</a:t>
            </a:r>
            <a:r>
              <a:rPr lang="nl-NL" sz="2200" dirty="0"/>
              <a:t> </a:t>
            </a:r>
            <a:r>
              <a:rPr lang="nl-NL" sz="2200" dirty="0" err="1"/>
              <a:t>working</a:t>
            </a:r>
            <a:r>
              <a:rPr lang="nl-NL" sz="2200" dirty="0"/>
              <a:t> comfort are: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nl-NL" sz="2200" dirty="0" err="1"/>
              <a:t>maintaining</a:t>
            </a:r>
            <a:r>
              <a:rPr lang="nl-NL" sz="2200" dirty="0"/>
              <a:t> a </a:t>
            </a:r>
            <a:r>
              <a:rPr lang="nl-NL" sz="2200" dirty="0" err="1"/>
              <a:t>comfortable</a:t>
            </a:r>
            <a:r>
              <a:rPr lang="nl-NL" sz="2200" dirty="0"/>
              <a:t> </a:t>
            </a:r>
            <a:r>
              <a:rPr lang="nl-NL" sz="2200" dirty="0" err="1"/>
              <a:t>temperature</a:t>
            </a:r>
            <a:r>
              <a:rPr lang="nl-NL" sz="2200" dirty="0"/>
              <a:t>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nl-NL" sz="2200" dirty="0" err="1"/>
              <a:t>equally</a:t>
            </a:r>
            <a:r>
              <a:rPr lang="nl-NL" sz="2200" dirty="0"/>
              <a:t> </a:t>
            </a:r>
            <a:r>
              <a:rPr lang="nl-NL" sz="2200" dirty="0" err="1"/>
              <a:t>adapted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physical</a:t>
            </a:r>
            <a:r>
              <a:rPr lang="nl-NL" sz="2200" dirty="0"/>
              <a:t> </a:t>
            </a:r>
            <a:r>
              <a:rPr lang="nl-NL" sz="2200" dirty="0" err="1"/>
              <a:t>exertion</a:t>
            </a:r>
            <a:endParaRPr lang="nl-NL" sz="2200" dirty="0"/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nl-NL" sz="2200" dirty="0"/>
              <a:t>no </a:t>
            </a:r>
            <a:r>
              <a:rPr lang="nl-NL" sz="2200" dirty="0" err="1"/>
              <a:t>intrusive</a:t>
            </a:r>
            <a:r>
              <a:rPr lang="nl-NL" sz="2200" dirty="0"/>
              <a:t> air </a:t>
            </a:r>
            <a:r>
              <a:rPr lang="nl-NL" sz="2200" dirty="0" err="1"/>
              <a:t>movement</a:t>
            </a:r>
            <a:endParaRPr lang="nl-NL" sz="2200" dirty="0"/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nl-NL" sz="2200" dirty="0" err="1"/>
              <a:t>maintaining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humidity</a:t>
            </a:r>
            <a:r>
              <a:rPr lang="nl-NL" sz="2200" dirty="0"/>
              <a:t> in </a:t>
            </a:r>
            <a:r>
              <a:rPr lang="nl-NL" sz="2200" dirty="0" err="1"/>
              <a:t>the</a:t>
            </a:r>
            <a:r>
              <a:rPr lang="nl-NL" sz="2200" dirty="0"/>
              <a:t> room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nl-NL" sz="2200" dirty="0"/>
              <a:t>PPE</a:t>
            </a:r>
          </a:p>
          <a:p>
            <a:pPr marL="914400" lvl="2" indent="0">
              <a:buNone/>
              <a:defRPr/>
            </a:pPr>
            <a:endParaRPr lang="nl-NL" sz="2200" dirty="0"/>
          </a:p>
          <a:p>
            <a:pPr lvl="2">
              <a:defRPr/>
            </a:pPr>
            <a:endParaRPr lang="nl-NL" sz="22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524000" y="411278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4.1 </a:t>
            </a:r>
            <a:r>
              <a:rPr lang="nl-NL" sz="3200" b="1" dirty="0" err="1"/>
              <a:t>Risks</a:t>
            </a:r>
            <a:r>
              <a:rPr lang="nl-NL" sz="3200" b="1" dirty="0"/>
              <a:t> in </a:t>
            </a:r>
            <a:r>
              <a:rPr lang="nl-NL" sz="3200" b="1" dirty="0" err="1"/>
              <a:t>the</a:t>
            </a:r>
            <a:r>
              <a:rPr lang="nl-NL" sz="3200" b="1" dirty="0"/>
              <a:t> </a:t>
            </a:r>
            <a:r>
              <a:rPr lang="nl-NL" sz="3200" b="1" dirty="0" err="1"/>
              <a:t>working</a:t>
            </a:r>
            <a:r>
              <a:rPr lang="nl-NL" sz="3200" b="1" dirty="0"/>
              <a:t> environment</a:t>
            </a:r>
            <a:r>
              <a:rPr sz="3200" dirty="0"/>
              <a:t> </a:t>
            </a:r>
          </a:p>
        </p:txBody>
      </p:sp>
      <p:sp>
        <p:nvSpPr>
          <p:cNvPr id="10" name="Afgeronde rechthoek 9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  <p:sp>
        <p:nvSpPr>
          <p:cNvPr id="11" name="Rechthoek 10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282931"/>
            <a:ext cx="1001077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200" dirty="0"/>
              <a:t>Environment Factors:</a:t>
            </a:r>
          </a:p>
          <a:p>
            <a:r>
              <a:rPr lang="nl-NL" sz="2200" dirty="0" err="1"/>
              <a:t>climate</a:t>
            </a:r>
            <a:endParaRPr lang="nl-NL" sz="2200" dirty="0"/>
          </a:p>
          <a:p>
            <a:r>
              <a:rPr lang="nl-NL" sz="2200" dirty="0"/>
              <a:t>light (</a:t>
            </a:r>
            <a:r>
              <a:rPr lang="nl-NL" sz="2200" dirty="0" err="1"/>
              <a:t>artificial</a:t>
            </a:r>
            <a:r>
              <a:rPr lang="nl-NL" sz="2200" dirty="0"/>
              <a:t> light, </a:t>
            </a:r>
            <a:r>
              <a:rPr lang="nl-NL" sz="2200" dirty="0" err="1"/>
              <a:t>daylight</a:t>
            </a:r>
            <a:r>
              <a:rPr lang="nl-NL" sz="2200" dirty="0"/>
              <a:t>)</a:t>
            </a:r>
          </a:p>
          <a:p>
            <a:r>
              <a:rPr lang="nl-NL" sz="2200" dirty="0"/>
              <a:t>sound</a:t>
            </a:r>
          </a:p>
          <a:p>
            <a:r>
              <a:rPr lang="nl-NL" sz="2200" dirty="0" err="1"/>
              <a:t>vibrations</a:t>
            </a:r>
            <a:endParaRPr lang="nl-NL" sz="2200" dirty="0"/>
          </a:p>
          <a:p>
            <a:r>
              <a:rPr lang="nl-NL" sz="2200" dirty="0" err="1"/>
              <a:t>dimensions</a:t>
            </a:r>
            <a:r>
              <a:rPr lang="nl-NL" sz="2200" dirty="0"/>
              <a:t> of </a:t>
            </a:r>
            <a:r>
              <a:rPr lang="nl-NL" sz="2200" dirty="0" err="1"/>
              <a:t>workspace</a:t>
            </a:r>
            <a:endParaRPr lang="nl-NL" sz="2200" dirty="0"/>
          </a:p>
          <a:p>
            <a:r>
              <a:rPr lang="nl-NL" sz="2200" dirty="0" err="1"/>
              <a:t>ventilation</a:t>
            </a:r>
            <a:endParaRPr lang="nl-NL" sz="2200" dirty="0"/>
          </a:p>
          <a:p>
            <a:r>
              <a:rPr lang="nl-NL" sz="2200" dirty="0"/>
              <a:t>decor and </a:t>
            </a:r>
            <a:r>
              <a:rPr lang="nl-NL" sz="2200" dirty="0" err="1"/>
              <a:t>furniture</a:t>
            </a:r>
            <a:endParaRPr lang="nl-NL" sz="2200" dirty="0"/>
          </a:p>
          <a:p>
            <a:endParaRPr lang="nl-NL" sz="2200" dirty="0"/>
          </a:p>
          <a:p>
            <a:pPr marL="0" indent="0">
              <a:buNone/>
            </a:pPr>
            <a:r>
              <a:rPr lang="nl-NL" sz="2200" dirty="0"/>
              <a:t>Prevention: </a:t>
            </a:r>
            <a:r>
              <a:rPr lang="nl-NL" sz="2200" dirty="0" err="1"/>
              <a:t>programmes</a:t>
            </a:r>
            <a:r>
              <a:rPr lang="nl-NL" sz="2200" dirty="0"/>
              <a:t> </a:t>
            </a:r>
            <a:r>
              <a:rPr lang="nl-NL" sz="2200" dirty="0" err="1"/>
              <a:t>for</a:t>
            </a:r>
            <a:r>
              <a:rPr lang="nl-NL" sz="2200" dirty="0"/>
              <a:t> time management, </a:t>
            </a:r>
            <a:r>
              <a:rPr lang="nl-NL" sz="2200" dirty="0" err="1"/>
              <a:t>dealing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</a:t>
            </a:r>
            <a:r>
              <a:rPr lang="nl-NL" sz="2200" dirty="0" err="1"/>
              <a:t>work</a:t>
            </a:r>
            <a:r>
              <a:rPr lang="nl-NL" sz="2200" dirty="0"/>
              <a:t> </a:t>
            </a:r>
            <a:r>
              <a:rPr lang="nl-NL" sz="2200" dirty="0" err="1"/>
              <a:t>pressure</a:t>
            </a:r>
            <a:r>
              <a:rPr lang="nl-NL" sz="2200" dirty="0"/>
              <a:t>, </a:t>
            </a:r>
            <a:r>
              <a:rPr lang="nl-NL" sz="2200" dirty="0" err="1"/>
              <a:t>preventing</a:t>
            </a:r>
            <a:r>
              <a:rPr lang="nl-NL" sz="2200" dirty="0"/>
              <a:t> sick </a:t>
            </a:r>
            <a:r>
              <a:rPr lang="nl-NL" sz="2200" dirty="0" err="1"/>
              <a:t>leave</a:t>
            </a:r>
            <a:r>
              <a:rPr lang="nl-NL" sz="2200" dirty="0"/>
              <a:t> 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524000" y="250106"/>
            <a:ext cx="8229600" cy="1143000"/>
          </a:xfrm>
        </p:spPr>
        <p:txBody>
          <a:bodyPr anchor="t">
            <a:normAutofit/>
          </a:bodyPr>
          <a:lstStyle/>
          <a:p>
            <a:pPr algn="l"/>
            <a:br>
              <a:rPr lang="nl-NL" sz="18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3200" b="1" dirty="0"/>
              <a:t>4.1 </a:t>
            </a:r>
            <a:r>
              <a:rPr lang="nl-NL" sz="3200" b="1" dirty="0" err="1"/>
              <a:t>Risks</a:t>
            </a:r>
            <a:r>
              <a:rPr lang="nl-NL" sz="3200" b="1" dirty="0"/>
              <a:t> in </a:t>
            </a:r>
            <a:r>
              <a:rPr lang="nl-NL" sz="3200" b="1" dirty="0" err="1"/>
              <a:t>the</a:t>
            </a:r>
            <a:r>
              <a:rPr lang="nl-NL" sz="3200" b="1" dirty="0"/>
              <a:t> </a:t>
            </a:r>
            <a:r>
              <a:rPr lang="nl-NL" sz="3200" b="1" dirty="0" err="1"/>
              <a:t>working</a:t>
            </a:r>
            <a:r>
              <a:rPr lang="nl-NL" sz="3200" b="1" dirty="0"/>
              <a:t> environment</a:t>
            </a:r>
            <a:r>
              <a:rPr sz="3200" dirty="0"/>
              <a:t>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33442" y="2420888"/>
            <a:ext cx="3040747" cy="1512168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  <p:sp>
        <p:nvSpPr>
          <p:cNvPr id="9" name="Rechthoek 8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81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5143" y="154657"/>
            <a:ext cx="10515600" cy="1325563"/>
          </a:xfrm>
        </p:spPr>
        <p:txBody>
          <a:bodyPr>
            <a:normAutofit/>
          </a:bodyPr>
          <a:lstStyle/>
          <a:p>
            <a:r>
              <a:rPr lang="nl-NL" sz="3200" b="1" dirty="0"/>
              <a:t>FOUR TOPICS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415143" y="148022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b="1" dirty="0"/>
              <a:t>Topic A</a:t>
            </a:r>
            <a:r>
              <a:rPr lang="en-GB" dirty="0"/>
              <a:t>:  </a:t>
            </a:r>
          </a:p>
          <a:p>
            <a:pPr>
              <a:buNone/>
            </a:pPr>
            <a:r>
              <a:rPr lang="en-GB" dirty="0"/>
              <a:t>	Prepare, discuss and inspect work</a:t>
            </a:r>
          </a:p>
          <a:p>
            <a:pPr>
              <a:buNone/>
            </a:pPr>
            <a:endParaRPr lang="en-GB" b="1" dirty="0"/>
          </a:p>
          <a:p>
            <a:pPr>
              <a:buNone/>
            </a:pPr>
            <a:r>
              <a:rPr lang="en-GB" b="1" dirty="0"/>
              <a:t>Topic B</a:t>
            </a:r>
            <a:r>
              <a:rPr lang="en-GB" dirty="0"/>
              <a:t>:  </a:t>
            </a:r>
          </a:p>
          <a:p>
            <a:pPr>
              <a:buNone/>
            </a:pPr>
            <a:r>
              <a:rPr lang="en-GB" dirty="0"/>
              <a:t>	Performance of the work</a:t>
            </a:r>
          </a:p>
          <a:p>
            <a:pPr>
              <a:buNone/>
            </a:pPr>
            <a:endParaRPr lang="en-GB" b="1" dirty="0"/>
          </a:p>
          <a:p>
            <a:pPr>
              <a:buNone/>
            </a:pPr>
            <a:r>
              <a:rPr lang="en-GB" b="1" dirty="0"/>
              <a:t>Topic C</a:t>
            </a:r>
            <a:r>
              <a:rPr lang="en-GB" dirty="0"/>
              <a:t>:  </a:t>
            </a:r>
          </a:p>
          <a:p>
            <a:pPr>
              <a:buNone/>
            </a:pPr>
            <a:r>
              <a:rPr lang="en-GB" dirty="0"/>
              <a:t>	Managing specific hazards</a:t>
            </a:r>
          </a:p>
          <a:p>
            <a:pPr>
              <a:buNone/>
            </a:pPr>
            <a:endParaRPr lang="en-GB" b="1" dirty="0"/>
          </a:p>
          <a:p>
            <a:pPr>
              <a:buNone/>
            </a:pPr>
            <a:r>
              <a:rPr lang="en-GB" b="1" dirty="0"/>
              <a:t>Topic D</a:t>
            </a:r>
            <a:r>
              <a:rPr lang="en-GB" dirty="0"/>
              <a:t>: </a:t>
            </a:r>
          </a:p>
          <a:p>
            <a:pPr>
              <a:buNone/>
            </a:pPr>
            <a:r>
              <a:rPr lang="en-GB" dirty="0"/>
              <a:t>	Managing incidents and accidents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9480376" y="5157192"/>
            <a:ext cx="1187624" cy="10081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D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9480376" y="4005064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9480376" y="1700808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9480376" y="2852936"/>
            <a:ext cx="1187624" cy="100811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18559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7481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 4.2 </a:t>
            </a:r>
            <a:r>
              <a:rPr lang="nl-NL" sz="3200" b="1" dirty="0" err="1"/>
              <a:t>Risks</a:t>
            </a:r>
            <a:r>
              <a:rPr lang="nl-NL" sz="3200" b="1" dirty="0"/>
              <a:t> of </a:t>
            </a:r>
            <a:r>
              <a:rPr lang="nl-NL" sz="3200" b="1" dirty="0" err="1"/>
              <a:t>physical</a:t>
            </a:r>
            <a:r>
              <a:rPr lang="nl-NL" sz="3200" b="1" dirty="0"/>
              <a:t> </a:t>
            </a:r>
            <a:r>
              <a:rPr lang="nl-NL" sz="3200" b="1" dirty="0" err="1"/>
              <a:t>strain</a:t>
            </a:r>
            <a:r>
              <a:rPr lang="nl-NL" sz="3200" b="1" dirty="0"/>
              <a:t>    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376952"/>
            <a:ext cx="96774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200" dirty="0"/>
              <a:t>Safe </a:t>
            </a:r>
            <a:r>
              <a:rPr lang="nl-NL" sz="2200" dirty="0" err="1"/>
              <a:t>lifting</a:t>
            </a:r>
            <a:r>
              <a:rPr lang="nl-NL" sz="2200" dirty="0"/>
              <a:t>: </a:t>
            </a:r>
          </a:p>
          <a:p>
            <a:r>
              <a:rPr lang="nl-NL" sz="2200" dirty="0"/>
              <a:t>no more </a:t>
            </a:r>
            <a:r>
              <a:rPr lang="nl-NL" sz="2200" dirty="0" err="1"/>
              <a:t>than</a:t>
            </a:r>
            <a:r>
              <a:rPr lang="nl-NL" sz="2200" dirty="0"/>
              <a:t> 23 kg</a:t>
            </a:r>
          </a:p>
          <a:p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good</a:t>
            </a:r>
            <a:r>
              <a:rPr lang="nl-NL" sz="2200" dirty="0"/>
              <a:t> PPE: </a:t>
            </a:r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shoes</a:t>
            </a:r>
            <a:r>
              <a:rPr lang="nl-NL" sz="2200" dirty="0"/>
              <a:t>, </a:t>
            </a:r>
            <a:r>
              <a:rPr lang="nl-NL" sz="2200" dirty="0" err="1"/>
              <a:t>gloves</a:t>
            </a:r>
            <a:endParaRPr lang="nl-NL" sz="2200" dirty="0"/>
          </a:p>
          <a:p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lifting</a:t>
            </a:r>
            <a:r>
              <a:rPr lang="nl-NL" sz="2200" dirty="0"/>
              <a:t> aids</a:t>
            </a:r>
          </a:p>
          <a:p>
            <a:r>
              <a:rPr lang="nl-NL" sz="2200" dirty="0"/>
              <a:t>lift </a:t>
            </a:r>
            <a:r>
              <a:rPr lang="nl-NL" sz="2200" dirty="0" err="1"/>
              <a:t>with</a:t>
            </a:r>
            <a:r>
              <a:rPr lang="nl-NL" sz="2200" dirty="0"/>
              <a:t> </a:t>
            </a:r>
            <a:r>
              <a:rPr lang="nl-NL" sz="2200" dirty="0" err="1"/>
              <a:t>two</a:t>
            </a:r>
            <a:r>
              <a:rPr lang="nl-NL" sz="2200" dirty="0"/>
              <a:t> </a:t>
            </a:r>
            <a:r>
              <a:rPr lang="nl-NL" sz="2200" dirty="0" err="1"/>
              <a:t>people</a:t>
            </a:r>
            <a:endParaRPr lang="nl-NL" sz="2200" dirty="0"/>
          </a:p>
          <a:p>
            <a:endParaRPr lang="nl-NL" sz="2200" dirty="0"/>
          </a:p>
          <a:p>
            <a:pPr marL="0" indent="0">
              <a:buNone/>
            </a:pPr>
            <a:r>
              <a:rPr lang="nl-NL" sz="2200" dirty="0"/>
              <a:t>Safe </a:t>
            </a:r>
            <a:r>
              <a:rPr lang="nl-NL" sz="2200" dirty="0" err="1"/>
              <a:t>lifting</a:t>
            </a:r>
            <a:r>
              <a:rPr lang="nl-NL" sz="2200" dirty="0"/>
              <a:t>:</a:t>
            </a:r>
          </a:p>
          <a:p>
            <a:r>
              <a:rPr lang="nl-NL" sz="2200" dirty="0"/>
              <a:t>make a </a:t>
            </a:r>
            <a:r>
              <a:rPr lang="nl-NL" sz="2200" dirty="0" err="1"/>
              <a:t>lifting</a:t>
            </a:r>
            <a:r>
              <a:rPr lang="nl-NL" sz="2200" dirty="0"/>
              <a:t> plan</a:t>
            </a:r>
          </a:p>
          <a:p>
            <a:r>
              <a:rPr lang="nl-NL" sz="2200" dirty="0"/>
              <a:t>correct </a:t>
            </a:r>
            <a:r>
              <a:rPr lang="nl-NL" sz="2200" dirty="0" err="1"/>
              <a:t>posture</a:t>
            </a:r>
            <a:r>
              <a:rPr lang="nl-NL" sz="2200" dirty="0"/>
              <a:t>, </a:t>
            </a:r>
            <a:r>
              <a:rPr lang="nl-NL" sz="2200" dirty="0" err="1"/>
              <a:t>varied</a:t>
            </a:r>
            <a:r>
              <a:rPr lang="nl-NL" sz="2200" dirty="0"/>
              <a:t> </a:t>
            </a:r>
            <a:r>
              <a:rPr lang="nl-NL" sz="2200" dirty="0" err="1"/>
              <a:t>posture</a:t>
            </a:r>
            <a:endParaRPr lang="nl-NL" sz="2200" dirty="0"/>
          </a:p>
          <a:p>
            <a:r>
              <a:rPr lang="nl-NL" sz="2200" dirty="0" err="1"/>
              <a:t>determine</a:t>
            </a:r>
            <a:r>
              <a:rPr lang="nl-NL" sz="2200" dirty="0"/>
              <a:t> </a:t>
            </a:r>
            <a:r>
              <a:rPr lang="nl-NL" sz="2200" dirty="0" err="1"/>
              <a:t>your</a:t>
            </a:r>
            <a:r>
              <a:rPr lang="nl-NL" sz="2200" dirty="0"/>
              <a:t> </a:t>
            </a:r>
            <a:r>
              <a:rPr lang="nl-NL" sz="2200" dirty="0" err="1"/>
              <a:t>own</a:t>
            </a:r>
            <a:r>
              <a:rPr lang="nl-NL" sz="2200" dirty="0"/>
              <a:t> pace</a:t>
            </a:r>
          </a:p>
          <a:p>
            <a:r>
              <a:rPr lang="nl-NL" sz="2200" dirty="0" err="1"/>
              <a:t>regularly</a:t>
            </a:r>
            <a:r>
              <a:rPr lang="nl-NL" sz="2200" dirty="0"/>
              <a:t> take short breaks</a:t>
            </a:r>
          </a:p>
          <a:p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</p:txBody>
      </p:sp>
      <p:sp>
        <p:nvSpPr>
          <p:cNvPr id="7" name="Tekstvak 6"/>
          <p:cNvSpPr txBox="1"/>
          <p:nvPr/>
        </p:nvSpPr>
        <p:spPr>
          <a:xfrm>
            <a:off x="7104112" y="4509120"/>
            <a:ext cx="2376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/>
          </a:p>
        </p:txBody>
      </p:sp>
      <p:pic>
        <p:nvPicPr>
          <p:cNvPr id="10" name="Picture 4" descr="tille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0" y="3429000"/>
            <a:ext cx="3669400" cy="215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fgeronde rechthoek 8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583053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1101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4.2 </a:t>
            </a:r>
            <a:r>
              <a:rPr lang="nl-NL" sz="3200" b="1" dirty="0" err="1"/>
              <a:t>Physical</a:t>
            </a:r>
            <a:r>
              <a:rPr lang="nl-NL" sz="3200" b="1" dirty="0"/>
              <a:t> </a:t>
            </a:r>
            <a:r>
              <a:rPr lang="nl-NL" sz="3200" b="1" dirty="0" err="1"/>
              <a:t>strain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95437" y="1474475"/>
            <a:ext cx="9001125" cy="4351338"/>
          </a:xfrm>
        </p:spPr>
        <p:txBody>
          <a:bodyPr/>
          <a:lstStyle/>
          <a:p>
            <a:pPr marL="0" indent="0">
              <a:buNone/>
            </a:pPr>
            <a:r>
              <a:rPr lang="nl-NL" sz="2200" dirty="0" err="1"/>
              <a:t>Vibration</a:t>
            </a:r>
            <a:r>
              <a:rPr lang="nl-NL" sz="2200" dirty="0"/>
              <a:t>: </a:t>
            </a:r>
          </a:p>
          <a:p>
            <a:r>
              <a:rPr lang="nl-NL" sz="2200" dirty="0" err="1"/>
              <a:t>avoid</a:t>
            </a:r>
            <a:r>
              <a:rPr lang="nl-NL" sz="2200" dirty="0"/>
              <a:t> </a:t>
            </a:r>
            <a:r>
              <a:rPr lang="nl-NL" sz="2200" dirty="0" err="1"/>
              <a:t>prolonged</a:t>
            </a:r>
            <a:r>
              <a:rPr lang="nl-NL" sz="2200" dirty="0"/>
              <a:t> and </a:t>
            </a:r>
            <a:r>
              <a:rPr lang="nl-NL" sz="2200" dirty="0" err="1"/>
              <a:t>regular</a:t>
            </a:r>
            <a:r>
              <a:rPr lang="nl-NL" sz="2200" dirty="0"/>
              <a:t> exposure</a:t>
            </a:r>
          </a:p>
          <a:p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vibration</a:t>
            </a:r>
            <a:r>
              <a:rPr lang="nl-NL" sz="2200" dirty="0"/>
              <a:t> </a:t>
            </a:r>
            <a:r>
              <a:rPr lang="nl-NL" sz="2200" dirty="0" err="1"/>
              <a:t>damping</a:t>
            </a:r>
            <a:r>
              <a:rPr lang="nl-NL" sz="2200" dirty="0"/>
              <a:t> </a:t>
            </a:r>
            <a:r>
              <a:rPr lang="nl-NL" sz="2200" dirty="0" err="1"/>
              <a:t>materials</a:t>
            </a:r>
            <a:r>
              <a:rPr lang="nl-NL" sz="2200" dirty="0"/>
              <a:t> or </a:t>
            </a:r>
            <a:r>
              <a:rPr lang="nl-NL" sz="2200" dirty="0" err="1"/>
              <a:t>insulation</a:t>
            </a:r>
            <a:endParaRPr lang="nl-NL" sz="2200" dirty="0"/>
          </a:p>
          <a:p>
            <a:r>
              <a:rPr lang="nl-NL" sz="2200" dirty="0"/>
              <a:t>PPE: </a:t>
            </a:r>
            <a:r>
              <a:rPr lang="nl-NL" sz="2200" dirty="0" err="1"/>
              <a:t>vibration-damping</a:t>
            </a:r>
            <a:r>
              <a:rPr lang="nl-NL" sz="2200" dirty="0"/>
              <a:t> </a:t>
            </a:r>
            <a:r>
              <a:rPr lang="nl-NL" sz="2200" dirty="0" err="1"/>
              <a:t>gloves</a:t>
            </a:r>
            <a:endParaRPr lang="nl-NL" sz="2200" dirty="0"/>
          </a:p>
          <a:p>
            <a:r>
              <a:rPr lang="nl-NL" sz="2200" dirty="0" err="1"/>
              <a:t>regularly</a:t>
            </a:r>
            <a:r>
              <a:rPr lang="nl-NL" sz="2200" dirty="0"/>
              <a:t> take short breaks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Afgeronde rechthoek 7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32162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09725" y="1417819"/>
            <a:ext cx="9334500" cy="4351338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nl-NL" sz="2200" dirty="0" err="1">
                <a:ea typeface="ＭＳ Ｐゴシック" charset="0"/>
              </a:rPr>
              <a:t>Sitting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for</a:t>
            </a:r>
            <a:r>
              <a:rPr lang="nl-NL" sz="2200" dirty="0">
                <a:ea typeface="ＭＳ Ｐゴシック" charset="0"/>
              </a:rPr>
              <a:t> long </a:t>
            </a:r>
            <a:r>
              <a:rPr lang="nl-NL" sz="2200" dirty="0" err="1">
                <a:ea typeface="ＭＳ Ｐゴシック" charset="0"/>
              </a:rPr>
              <a:t>periods</a:t>
            </a:r>
            <a:r>
              <a:rPr lang="nl-NL" sz="2200" dirty="0">
                <a:ea typeface="ＭＳ Ｐゴシック" charset="0"/>
              </a:rPr>
              <a:t> is a </a:t>
            </a:r>
            <a:r>
              <a:rPr lang="nl-NL" sz="2200" dirty="0" err="1">
                <a:ea typeface="ＭＳ Ｐゴシック" charset="0"/>
              </a:rPr>
              <a:t>burden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due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to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static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strain</a:t>
            </a:r>
            <a:endParaRPr lang="nl-NL" sz="2200" dirty="0">
              <a:ea typeface="ＭＳ Ｐゴシック" charset="0"/>
            </a:endParaRPr>
          </a:p>
          <a:p>
            <a:pPr>
              <a:buNone/>
              <a:defRPr/>
            </a:pPr>
            <a:endParaRPr lang="nl-NL" sz="2200" dirty="0">
              <a:ea typeface="ＭＳ Ｐゴシック" charset="0"/>
            </a:endParaRPr>
          </a:p>
          <a:p>
            <a:pPr>
              <a:buNone/>
              <a:defRPr/>
            </a:pPr>
            <a:r>
              <a:rPr lang="nl-NL" sz="2200" dirty="0" err="1">
                <a:ea typeface="ＭＳ Ｐゴシック" charset="0"/>
              </a:rPr>
              <a:t>Alternation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prevents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complaints</a:t>
            </a:r>
            <a:r>
              <a:rPr lang="nl-NL" sz="2200" dirty="0">
                <a:ea typeface="ＭＳ Ｐゴシック" charset="0"/>
              </a:rPr>
              <a:t>:</a:t>
            </a:r>
          </a:p>
          <a:p>
            <a:pPr>
              <a:defRPr/>
            </a:pPr>
            <a:r>
              <a:rPr lang="nl-NL" sz="2200" dirty="0" err="1">
                <a:ea typeface="ＭＳ Ｐゴシック" charset="0"/>
              </a:rPr>
              <a:t>walking</a:t>
            </a:r>
            <a:r>
              <a:rPr lang="nl-NL" sz="2200" dirty="0">
                <a:ea typeface="ＭＳ Ｐゴシック" charset="0"/>
              </a:rPr>
              <a:t>/tanding/</a:t>
            </a:r>
            <a:r>
              <a:rPr lang="nl-NL" sz="2200" dirty="0" err="1">
                <a:ea typeface="ＭＳ Ｐゴシック" charset="0"/>
              </a:rPr>
              <a:t>sitting</a:t>
            </a:r>
            <a:r>
              <a:rPr lang="nl-NL" sz="2200" dirty="0">
                <a:ea typeface="ＭＳ Ｐゴシック" charset="0"/>
              </a:rPr>
              <a:t>/different </a:t>
            </a:r>
            <a:r>
              <a:rPr lang="nl-NL" sz="2200" dirty="0" err="1">
                <a:ea typeface="ＭＳ Ｐゴシック" charset="0"/>
              </a:rPr>
              <a:t>sitting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positions</a:t>
            </a:r>
            <a:endParaRPr lang="nl-NL" sz="2200" dirty="0">
              <a:ea typeface="ＭＳ Ｐゴシック" charset="0"/>
            </a:endParaRPr>
          </a:p>
          <a:p>
            <a:pPr marL="0" indent="0">
              <a:buNone/>
              <a:defRPr/>
            </a:pPr>
            <a:endParaRPr lang="nl-NL" sz="2200" dirty="0">
              <a:ea typeface="ＭＳ Ｐゴシック" charset="0"/>
            </a:endParaRPr>
          </a:p>
          <a:p>
            <a:pPr>
              <a:defRPr/>
            </a:pPr>
            <a:r>
              <a:rPr lang="nl-NL" sz="2200" dirty="0" err="1">
                <a:ea typeface="ＭＳ Ｐゴシック" charset="0"/>
              </a:rPr>
              <a:t>Optimal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sitting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position</a:t>
            </a:r>
            <a:r>
              <a:rPr lang="nl-NL" sz="2200" dirty="0">
                <a:ea typeface="ＭＳ Ｐゴシック" charset="0"/>
              </a:rPr>
              <a:t>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nl-NL" sz="2200" dirty="0" err="1">
                <a:ea typeface="ＭＳ Ｐゴシック" charset="0"/>
              </a:rPr>
              <a:t>legs</a:t>
            </a:r>
            <a:r>
              <a:rPr lang="nl-NL" sz="2200" dirty="0">
                <a:ea typeface="ＭＳ Ｐゴシック" charset="0"/>
              </a:rPr>
              <a:t> well </a:t>
            </a:r>
            <a:r>
              <a:rPr lang="nl-NL" sz="2200" dirty="0" err="1">
                <a:ea typeface="ＭＳ Ｐゴシック" charset="0"/>
              </a:rPr>
              <a:t>supported</a:t>
            </a:r>
            <a:endParaRPr lang="nl-NL" sz="2200" dirty="0">
              <a:ea typeface="ＭＳ Ｐゴシック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nl-NL" sz="2200" dirty="0" err="1">
                <a:ea typeface="ＭＳ Ｐゴシック" charset="0"/>
              </a:rPr>
              <a:t>good</a:t>
            </a:r>
            <a:r>
              <a:rPr lang="nl-NL" sz="2200" dirty="0">
                <a:ea typeface="ＭＳ Ｐゴシック" charset="0"/>
              </a:rPr>
              <a:t> back </a:t>
            </a:r>
            <a:r>
              <a:rPr lang="nl-NL" sz="2200" dirty="0" err="1">
                <a:ea typeface="ＭＳ Ｐゴシック" charset="0"/>
              </a:rPr>
              <a:t>position</a:t>
            </a:r>
            <a:endParaRPr lang="nl-NL" sz="2200" dirty="0">
              <a:ea typeface="ＭＳ Ｐゴシック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nl-NL" sz="2200" dirty="0" err="1">
                <a:ea typeface="ＭＳ Ｐゴシック" charset="0"/>
              </a:rPr>
              <a:t>relieving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shoulders</a:t>
            </a:r>
            <a:endParaRPr lang="nl-NL" sz="2200" dirty="0">
              <a:ea typeface="ＭＳ Ｐゴシック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nl-NL" sz="2200" dirty="0" err="1">
                <a:ea typeface="ＭＳ Ｐゴシック" charset="0"/>
              </a:rPr>
              <a:t>possibility</a:t>
            </a:r>
            <a:r>
              <a:rPr lang="nl-NL" sz="2200" dirty="0">
                <a:ea typeface="ＭＳ Ｐゴシック" charset="0"/>
              </a:rPr>
              <a:t> of </a:t>
            </a:r>
            <a:r>
              <a:rPr lang="nl-NL" sz="2200" dirty="0" err="1">
                <a:ea typeface="ＭＳ Ｐゴシック" charset="0"/>
              </a:rPr>
              <a:t>adopting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other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positions</a:t>
            </a:r>
            <a:endParaRPr lang="nl-NL" sz="2200" dirty="0">
              <a:ea typeface="ＭＳ Ｐゴシック" charset="0"/>
            </a:endParaRPr>
          </a:p>
          <a:p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524000" y="27481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4.2 </a:t>
            </a:r>
            <a:r>
              <a:rPr lang="nl-NL" sz="3200" b="1" dirty="0" err="1"/>
              <a:t>Physical</a:t>
            </a:r>
            <a:r>
              <a:rPr lang="nl-NL" sz="3200" b="1" dirty="0"/>
              <a:t> </a:t>
            </a:r>
            <a:r>
              <a:rPr lang="nl-NL" sz="3200" b="1" dirty="0" err="1"/>
              <a:t>strain</a:t>
            </a:r>
            <a:r>
              <a:rPr sz="3200" dirty="0"/>
              <a:t> 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  <p:sp>
        <p:nvSpPr>
          <p:cNvPr id="9" name="Rechthoek 8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17556"/>
            <a:ext cx="8229600" cy="996488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4.3 Securing </a:t>
            </a:r>
            <a:r>
              <a:rPr lang="nl-NL" sz="3200" b="1" dirty="0" err="1"/>
              <a:t>the</a:t>
            </a:r>
            <a:r>
              <a:rPr lang="nl-NL" sz="3200" b="1" dirty="0"/>
              <a:t> </a:t>
            </a:r>
            <a:r>
              <a:rPr lang="nl-NL" sz="3200" b="1" dirty="0" err="1"/>
              <a:t>workplace</a:t>
            </a:r>
            <a:r>
              <a:rPr lang="nl-NL" sz="3200" b="1" dirty="0"/>
              <a:t> and </a:t>
            </a:r>
            <a:r>
              <a:rPr lang="nl-NL" sz="3200" b="1" dirty="0" err="1"/>
              <a:t>installation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09724" y="1271307"/>
            <a:ext cx="8886825" cy="4786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Secure </a:t>
            </a:r>
            <a:r>
              <a:rPr lang="nl-NL" sz="2200" dirty="0" err="1"/>
              <a:t>work</a:t>
            </a:r>
            <a:r>
              <a:rPr lang="nl-NL" sz="2200" dirty="0"/>
              <a:t> environment:</a:t>
            </a:r>
          </a:p>
          <a:p>
            <a:r>
              <a:rPr lang="nl-NL" sz="2200" dirty="0"/>
              <a:t>check prior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work</a:t>
            </a:r>
            <a:endParaRPr lang="nl-NL" sz="2200" dirty="0"/>
          </a:p>
          <a:p>
            <a:r>
              <a:rPr lang="nl-NL" sz="2200" dirty="0" err="1"/>
              <a:t>by</a:t>
            </a:r>
            <a:r>
              <a:rPr lang="nl-NL" sz="2200" dirty="0"/>
              <a:t> </a:t>
            </a:r>
            <a:r>
              <a:rPr lang="nl-NL" sz="2200" dirty="0" err="1"/>
              <a:t>authorised</a:t>
            </a:r>
            <a:r>
              <a:rPr lang="nl-NL" sz="2200" dirty="0"/>
              <a:t> person </a:t>
            </a:r>
          </a:p>
          <a:p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measures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work</a:t>
            </a:r>
            <a:r>
              <a:rPr lang="nl-NL" sz="2200" dirty="0"/>
              <a:t> permit </a:t>
            </a:r>
          </a:p>
          <a:p>
            <a:r>
              <a:rPr lang="nl-NL" sz="2200" dirty="0"/>
              <a:t>do </a:t>
            </a:r>
            <a:r>
              <a:rPr lang="nl-NL" sz="2200" dirty="0" err="1"/>
              <a:t>not</a:t>
            </a:r>
            <a:r>
              <a:rPr lang="nl-NL" sz="2200" dirty="0"/>
              <a:t> </a:t>
            </a:r>
            <a:r>
              <a:rPr lang="nl-NL" sz="2200" dirty="0" err="1"/>
              <a:t>remove</a:t>
            </a:r>
            <a:r>
              <a:rPr lang="nl-NL" sz="2200" dirty="0"/>
              <a:t> </a:t>
            </a:r>
            <a:r>
              <a:rPr lang="nl-NL" sz="2200" dirty="0" err="1"/>
              <a:t>any</a:t>
            </a:r>
            <a:r>
              <a:rPr lang="nl-NL" sz="2200" dirty="0"/>
              <a:t> </a:t>
            </a:r>
            <a:r>
              <a:rPr lang="nl-NL" sz="2200" dirty="0" err="1"/>
              <a:t>safeguards</a:t>
            </a:r>
            <a:r>
              <a:rPr lang="nl-NL" sz="2200" dirty="0"/>
              <a:t> or </a:t>
            </a:r>
            <a:r>
              <a:rPr lang="nl-NL" sz="2200" dirty="0" err="1"/>
              <a:t>locks</a:t>
            </a:r>
            <a:endParaRPr lang="nl-NL" sz="2200" dirty="0"/>
          </a:p>
          <a:p>
            <a:endParaRPr lang="nl-NL" sz="2200" dirty="0"/>
          </a:p>
          <a:p>
            <a:pPr marL="0" indent="0">
              <a:buNone/>
            </a:pPr>
            <a:r>
              <a:rPr lang="nl-NL" sz="2200" dirty="0"/>
              <a:t>Securing </a:t>
            </a:r>
            <a:r>
              <a:rPr lang="nl-NL" sz="2200" dirty="0" err="1"/>
              <a:t>process</a:t>
            </a:r>
            <a:r>
              <a:rPr lang="nl-NL" sz="2200" dirty="0"/>
              <a:t> management / </a:t>
            </a:r>
            <a:r>
              <a:rPr lang="nl-NL" sz="2200" dirty="0" err="1"/>
              <a:t>installation</a:t>
            </a:r>
            <a:endParaRPr lang="nl-NL" sz="2200" dirty="0"/>
          </a:p>
          <a:p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connecting</a:t>
            </a:r>
            <a:r>
              <a:rPr lang="nl-NL" sz="2200" dirty="0"/>
              <a:t> </a:t>
            </a:r>
            <a:r>
              <a:rPr lang="nl-NL" sz="2200" dirty="0" err="1"/>
              <a:t>flange</a:t>
            </a:r>
            <a:r>
              <a:rPr lang="nl-NL" sz="2200" dirty="0"/>
              <a:t> </a:t>
            </a:r>
            <a:r>
              <a:rPr lang="nl-NL" sz="2200" dirty="0" err="1"/>
              <a:t>for</a:t>
            </a:r>
            <a:r>
              <a:rPr lang="nl-NL" sz="2200" dirty="0"/>
              <a:t> </a:t>
            </a:r>
            <a:r>
              <a:rPr lang="nl-NL" sz="2200" dirty="0" err="1"/>
              <a:t>disconnecting</a:t>
            </a:r>
            <a:r>
              <a:rPr lang="nl-NL" sz="2200" dirty="0"/>
              <a:t> </a:t>
            </a:r>
            <a:r>
              <a:rPr lang="nl-NL" sz="2200" dirty="0" err="1"/>
              <a:t>pipes</a:t>
            </a:r>
            <a:endParaRPr lang="nl-NL" sz="2200" dirty="0"/>
          </a:p>
          <a:p>
            <a:r>
              <a:rPr lang="nl-NL" sz="2200" dirty="0"/>
              <a:t>never stand </a:t>
            </a:r>
            <a:r>
              <a:rPr lang="nl-NL" sz="2200" dirty="0" err="1"/>
              <a:t>under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pipe </a:t>
            </a:r>
            <a:r>
              <a:rPr lang="nl-NL" sz="2200" dirty="0" err="1"/>
              <a:t>during</a:t>
            </a:r>
            <a:r>
              <a:rPr lang="nl-NL" sz="2200" dirty="0"/>
              <a:t> (dis)</a:t>
            </a:r>
            <a:r>
              <a:rPr lang="nl-NL" sz="2200" dirty="0" err="1"/>
              <a:t>assembly</a:t>
            </a:r>
            <a:endParaRPr lang="nl-NL" sz="2200" dirty="0"/>
          </a:p>
          <a:p>
            <a:r>
              <a:rPr lang="nl-NL" sz="2200" dirty="0" err="1"/>
              <a:t>regularly</a:t>
            </a:r>
            <a:r>
              <a:rPr lang="nl-NL" sz="2200" dirty="0"/>
              <a:t> check </a:t>
            </a:r>
            <a:r>
              <a:rPr lang="nl-NL" sz="2200" dirty="0" err="1"/>
              <a:t>for</a:t>
            </a:r>
            <a:r>
              <a:rPr lang="nl-NL" sz="2200" dirty="0"/>
              <a:t> </a:t>
            </a:r>
            <a:r>
              <a:rPr lang="nl-NL" sz="2200" dirty="0" err="1"/>
              <a:t>any</a:t>
            </a:r>
            <a:r>
              <a:rPr lang="nl-NL" sz="2200" dirty="0"/>
              <a:t> </a:t>
            </a:r>
            <a:r>
              <a:rPr lang="nl-NL" sz="2200" dirty="0" err="1"/>
              <a:t>leaks</a:t>
            </a:r>
            <a:endParaRPr lang="nl-NL" sz="2200" dirty="0"/>
          </a:p>
          <a:p>
            <a:endParaRPr lang="nl-NL" sz="2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472265" y="1637962"/>
            <a:ext cx="1619209" cy="4279501"/>
          </a:xfrm>
          <a:prstGeom prst="rect">
            <a:avLst/>
          </a:prstGeom>
        </p:spPr>
      </p:pic>
      <p:sp>
        <p:nvSpPr>
          <p:cNvPr id="7" name="Afgeronde rechthoek 6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45538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1200" y="274819"/>
            <a:ext cx="8229600" cy="1022792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4.4 Safety </a:t>
            </a:r>
            <a:r>
              <a:rPr lang="nl-NL" sz="3200" b="1" dirty="0" err="1"/>
              <a:t>signs</a:t>
            </a:r>
            <a:r>
              <a:rPr lang="nl-NL" sz="3200" b="1" dirty="0"/>
              <a:t> in </a:t>
            </a:r>
            <a:r>
              <a:rPr lang="nl-NL" sz="3200" b="1" dirty="0" err="1"/>
              <a:t>the</a:t>
            </a:r>
            <a:r>
              <a:rPr lang="nl-NL" sz="3200" b="1" dirty="0"/>
              <a:t> </a:t>
            </a:r>
            <a:r>
              <a:rPr lang="nl-NL" sz="3200" b="1" dirty="0" err="1"/>
              <a:t>workplace</a:t>
            </a:r>
            <a:r>
              <a:rPr lang="nl-NL" sz="3200" b="1" dirty="0"/>
              <a:t> 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31200" y="972200"/>
            <a:ext cx="9144000" cy="4913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200" b="1" dirty="0" err="1"/>
              <a:t>Signs</a:t>
            </a:r>
            <a:r>
              <a:rPr lang="nl-NL" sz="2200" b="1" dirty="0"/>
              <a:t>:</a:t>
            </a:r>
          </a:p>
          <a:p>
            <a:r>
              <a:rPr lang="nl-NL" sz="2200" dirty="0" err="1"/>
              <a:t>Prohibited</a:t>
            </a:r>
            <a:endParaRPr lang="nl-NL" sz="2200" dirty="0"/>
          </a:p>
          <a:p>
            <a:r>
              <a:rPr lang="nl-NL" sz="2200" dirty="0" err="1"/>
              <a:t>Mandatory</a:t>
            </a:r>
            <a:endParaRPr lang="nl-NL" sz="2200" dirty="0"/>
          </a:p>
          <a:p>
            <a:r>
              <a:rPr lang="nl-NL" sz="2200" dirty="0" err="1"/>
              <a:t>Warning</a:t>
            </a:r>
            <a:endParaRPr lang="nl-NL" sz="2200" dirty="0"/>
          </a:p>
          <a:p>
            <a:r>
              <a:rPr lang="nl-NL" sz="2200" dirty="0"/>
              <a:t>Safety </a:t>
            </a:r>
            <a:r>
              <a:rPr lang="nl-NL" sz="2200" dirty="0" err="1"/>
              <a:t>provisions</a:t>
            </a:r>
            <a:endParaRPr lang="nl-NL" sz="2200" dirty="0"/>
          </a:p>
          <a:p>
            <a:pPr marL="0" indent="0">
              <a:buNone/>
            </a:pPr>
            <a:r>
              <a:rPr lang="nl-NL" sz="2200" b="1" dirty="0" err="1"/>
              <a:t>Marking</a:t>
            </a:r>
            <a:r>
              <a:rPr lang="nl-NL" sz="2200" b="1" dirty="0"/>
              <a:t> and </a:t>
            </a:r>
            <a:r>
              <a:rPr lang="nl-NL" sz="2200" b="1" dirty="0" err="1"/>
              <a:t>stripes</a:t>
            </a:r>
            <a:r>
              <a:rPr lang="nl-NL" sz="2200" b="1" dirty="0"/>
              <a:t>:</a:t>
            </a:r>
          </a:p>
          <a:p>
            <a:r>
              <a:rPr lang="nl-NL" sz="2200" dirty="0" err="1"/>
              <a:t>marking</a:t>
            </a:r>
            <a:r>
              <a:rPr lang="nl-NL" sz="2200" dirty="0"/>
              <a:t> of hazards in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workplace</a:t>
            </a:r>
            <a:r>
              <a:rPr lang="nl-NL" sz="2200" dirty="0"/>
              <a:t> </a:t>
            </a:r>
          </a:p>
          <a:p>
            <a:r>
              <a:rPr lang="nl-NL" sz="2200" dirty="0" err="1"/>
              <a:t>walkways</a:t>
            </a:r>
            <a:r>
              <a:rPr lang="nl-NL" sz="2200" dirty="0"/>
              <a:t>, passages</a:t>
            </a:r>
          </a:p>
          <a:p>
            <a:pPr marL="0" indent="0">
              <a:buNone/>
            </a:pPr>
            <a:r>
              <a:rPr lang="nl-NL" sz="2200" b="1" dirty="0" err="1"/>
              <a:t>Ribbon</a:t>
            </a:r>
            <a:r>
              <a:rPr lang="nl-NL" sz="2200" b="1" dirty="0"/>
              <a:t>:</a:t>
            </a:r>
          </a:p>
          <a:p>
            <a:r>
              <a:rPr lang="nl-NL" sz="2200" dirty="0" err="1"/>
              <a:t>marking</a:t>
            </a:r>
            <a:r>
              <a:rPr lang="nl-NL" sz="2200" dirty="0"/>
              <a:t> </a:t>
            </a:r>
            <a:r>
              <a:rPr lang="nl-NL" sz="2200" dirty="0" err="1"/>
              <a:t>dangerous</a:t>
            </a:r>
            <a:r>
              <a:rPr lang="nl-NL" sz="2200" dirty="0"/>
              <a:t> </a:t>
            </a:r>
            <a:r>
              <a:rPr lang="nl-NL" sz="2200" dirty="0" err="1"/>
              <a:t>situation</a:t>
            </a:r>
            <a:endParaRPr lang="nl-NL" sz="2200" dirty="0"/>
          </a:p>
          <a:p>
            <a:r>
              <a:rPr lang="nl-NL" sz="2200" dirty="0"/>
              <a:t>do </a:t>
            </a:r>
            <a:r>
              <a:rPr lang="nl-NL" sz="2200" dirty="0" err="1"/>
              <a:t>not</a:t>
            </a:r>
            <a:r>
              <a:rPr lang="nl-NL" sz="2200" dirty="0"/>
              <a:t> </a:t>
            </a:r>
            <a:r>
              <a:rPr lang="nl-NL" sz="2200" dirty="0" err="1"/>
              <a:t>use</a:t>
            </a:r>
            <a:r>
              <a:rPr lang="nl-NL" sz="2200" dirty="0"/>
              <a:t> as a </a:t>
            </a:r>
            <a:r>
              <a:rPr lang="nl-NL" sz="2200" dirty="0" err="1"/>
              <a:t>physical</a:t>
            </a:r>
            <a:r>
              <a:rPr lang="nl-NL" sz="2200" dirty="0"/>
              <a:t> cordon</a:t>
            </a:r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email"/>
          <a:srcRect l="3072" t="916" b="1"/>
          <a:stretch/>
        </p:blipFill>
        <p:spPr>
          <a:xfrm>
            <a:off x="7896201" y="1700808"/>
            <a:ext cx="2272321" cy="3215374"/>
          </a:xfrm>
          <a:prstGeom prst="rect">
            <a:avLst/>
          </a:prstGeom>
        </p:spPr>
      </p:pic>
      <p:pic>
        <p:nvPicPr>
          <p:cNvPr id="6" name="Picture 4" descr="obstake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96200" y="5157192"/>
            <a:ext cx="2304256" cy="416046"/>
          </a:xfrm>
          <a:prstGeom prst="rect">
            <a:avLst/>
          </a:prstGeom>
          <a:noFill/>
        </p:spPr>
      </p:pic>
      <p:sp>
        <p:nvSpPr>
          <p:cNvPr id="8" name="Afgeronde rechthoek 7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53270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39931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5.1 Personal </a:t>
            </a:r>
            <a:r>
              <a:rPr lang="nl-NL" sz="3200" b="1" dirty="0" err="1"/>
              <a:t>protection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387838"/>
            <a:ext cx="102774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Personal protective equipment:</a:t>
            </a:r>
          </a:p>
          <a:p>
            <a:r>
              <a:rPr lang="en-GB" sz="2200" dirty="0"/>
              <a:t>made available by the employer</a:t>
            </a:r>
          </a:p>
          <a:p>
            <a:r>
              <a:rPr lang="en-GB" sz="2200" dirty="0"/>
              <a:t>compulsory if work or workplace requires this</a:t>
            </a:r>
          </a:p>
          <a:p>
            <a:endParaRPr lang="en-GB" sz="2200" dirty="0"/>
          </a:p>
          <a:p>
            <a:pPr marL="0" indent="0">
              <a:buNone/>
            </a:pPr>
            <a:r>
              <a:rPr lang="en-GB" sz="2200" dirty="0"/>
              <a:t>Requirements and use:</a:t>
            </a:r>
          </a:p>
          <a:p>
            <a:r>
              <a:rPr lang="en-GB" sz="2200" dirty="0"/>
              <a:t>user manual in Dutch</a:t>
            </a:r>
          </a:p>
          <a:p>
            <a:r>
              <a:rPr lang="en-GB" sz="2200" dirty="0"/>
              <a:t>CE control mark required</a:t>
            </a:r>
          </a:p>
          <a:p>
            <a:r>
              <a:rPr lang="en-GB" sz="2200" dirty="0"/>
              <a:t>use correctly and check regularly</a:t>
            </a:r>
          </a:p>
          <a:p>
            <a:r>
              <a:rPr lang="en-GB" sz="2200" dirty="0"/>
              <a:t>maintenance and cleaning according to instruction</a:t>
            </a:r>
          </a:p>
          <a:p>
            <a:r>
              <a:rPr lang="en-GB" sz="2200" dirty="0"/>
              <a:t>store safely and carefully</a:t>
            </a:r>
          </a:p>
          <a:p>
            <a:endParaRPr lang="en-GB" sz="2200" dirty="0"/>
          </a:p>
        </p:txBody>
      </p:sp>
      <p:sp>
        <p:nvSpPr>
          <p:cNvPr id="7" name="Afgeronde rechthoek 6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9380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5.1 Personal </a:t>
            </a:r>
            <a:r>
              <a:rPr lang="nl-NL" sz="3200" b="1" dirty="0" err="1"/>
              <a:t>protection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409121"/>
            <a:ext cx="10267950" cy="4712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 err="1"/>
              <a:t>Physical</a:t>
            </a:r>
            <a:r>
              <a:rPr lang="nl-NL" sz="2200" dirty="0"/>
              <a:t> </a:t>
            </a:r>
            <a:r>
              <a:rPr lang="nl-NL" sz="2200" dirty="0" err="1"/>
              <a:t>protection</a:t>
            </a:r>
            <a:r>
              <a:rPr lang="nl-NL" sz="2200" dirty="0"/>
              <a:t>:</a:t>
            </a:r>
          </a:p>
          <a:p>
            <a:r>
              <a:rPr lang="nl-NL" sz="2200" dirty="0"/>
              <a:t>overalls</a:t>
            </a:r>
          </a:p>
          <a:p>
            <a:r>
              <a:rPr lang="nl-NL" sz="2200" dirty="0"/>
              <a:t>flame </a:t>
            </a:r>
            <a:r>
              <a:rPr lang="nl-NL" sz="2200" dirty="0" err="1"/>
              <a:t>retardant</a:t>
            </a:r>
            <a:r>
              <a:rPr lang="nl-NL" sz="2200" dirty="0"/>
              <a:t> </a:t>
            </a:r>
            <a:r>
              <a:rPr lang="nl-NL" sz="2200" dirty="0" err="1"/>
              <a:t>clothing</a:t>
            </a:r>
            <a:endParaRPr lang="nl-NL" sz="2200" dirty="0"/>
          </a:p>
          <a:p>
            <a:r>
              <a:rPr lang="nl-NL" sz="2200" dirty="0"/>
              <a:t>high </a:t>
            </a:r>
            <a:r>
              <a:rPr lang="nl-NL" sz="2200" dirty="0" err="1"/>
              <a:t>visibility</a:t>
            </a:r>
            <a:r>
              <a:rPr lang="nl-NL" sz="2200" dirty="0"/>
              <a:t> </a:t>
            </a:r>
            <a:r>
              <a:rPr lang="nl-NL" sz="2200" dirty="0" err="1"/>
              <a:t>clothing</a:t>
            </a:r>
            <a:endParaRPr lang="nl-NL" sz="2200" dirty="0"/>
          </a:p>
          <a:p>
            <a:r>
              <a:rPr lang="nl-NL" sz="2200" dirty="0" err="1"/>
              <a:t>all-weather</a:t>
            </a:r>
            <a:r>
              <a:rPr lang="nl-NL" sz="2200" dirty="0"/>
              <a:t> </a:t>
            </a:r>
            <a:r>
              <a:rPr lang="nl-NL" sz="2200" dirty="0" err="1"/>
              <a:t>clothing</a:t>
            </a:r>
            <a:endParaRPr lang="nl-NL" sz="2200" dirty="0"/>
          </a:p>
          <a:p>
            <a:r>
              <a:rPr lang="nl-NL" sz="2200" dirty="0" err="1"/>
              <a:t>antistatic</a:t>
            </a:r>
            <a:r>
              <a:rPr lang="nl-NL" sz="2200" dirty="0"/>
              <a:t> </a:t>
            </a:r>
            <a:r>
              <a:rPr lang="nl-NL" sz="2200" dirty="0" err="1"/>
              <a:t>clothing</a:t>
            </a:r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552384" y="1916832"/>
            <a:ext cx="900000" cy="885432"/>
          </a:xfrm>
          <a:prstGeom prst="rect">
            <a:avLst/>
          </a:prstGeom>
        </p:spPr>
      </p:pic>
      <p:pic>
        <p:nvPicPr>
          <p:cNvPr id="6" name="Afbeelding 5" descr="Tricorp veiligheidsvest V-RWS-ZIP Oranje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15880" y="4725145"/>
            <a:ext cx="1512168" cy="145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-main" descr="99005 Winteroverall Grebbe RWS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44073" y="3356993"/>
            <a:ext cx="1745713" cy="25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fancy_img" descr="http://www.bedrijfs-kleding.nl/images/y27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976321" y="3429001"/>
            <a:ext cx="1237455" cy="265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 descr="Symbol EN ISO 11612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35568" y="2421657"/>
            <a:ext cx="431224" cy="43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9" descr="icon-schild-explosie.pn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43872" y="3674338"/>
            <a:ext cx="360040" cy="37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fgeronde rechthoek 11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76776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3181" y="369333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5.2 PPE </a:t>
            </a:r>
            <a:r>
              <a:rPr lang="nl-NL" sz="3200" b="1" dirty="0" err="1"/>
              <a:t>for</a:t>
            </a:r>
            <a:r>
              <a:rPr lang="nl-NL" sz="3200" b="1" dirty="0"/>
              <a:t> </a:t>
            </a:r>
            <a:r>
              <a:rPr lang="nl-NL" sz="3200" b="1" dirty="0" err="1"/>
              <a:t>head</a:t>
            </a:r>
            <a:r>
              <a:rPr lang="nl-NL" sz="3200" b="1" dirty="0"/>
              <a:t>, hands and </a:t>
            </a:r>
            <a:r>
              <a:rPr lang="nl-NL" sz="3200" b="1" dirty="0" err="1"/>
              <a:t>feet</a:t>
            </a:r>
            <a:r>
              <a:rPr sz="3200" dirty="0"/>
              <a:t> </a:t>
            </a:r>
            <a:endParaRPr lang="nl-NL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9153" y="1264524"/>
            <a:ext cx="8229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Head </a:t>
            </a:r>
            <a:r>
              <a:rPr lang="nl-NL" sz="2200" dirty="0" err="1"/>
              <a:t>protection</a:t>
            </a: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Hand </a:t>
            </a:r>
            <a:r>
              <a:rPr lang="nl-NL" sz="2200" dirty="0" err="1"/>
              <a:t>protection</a:t>
            </a: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Toe </a:t>
            </a:r>
            <a:r>
              <a:rPr lang="nl-NL" sz="2200" dirty="0" err="1"/>
              <a:t>protection</a:t>
            </a:r>
            <a:r>
              <a:rPr lang="nl-NL" sz="2200" dirty="0"/>
              <a:t>:</a:t>
            </a:r>
          </a:p>
          <a:p>
            <a:r>
              <a:rPr lang="nl-NL" sz="2200" dirty="0" err="1"/>
              <a:t>Protection</a:t>
            </a:r>
            <a:r>
              <a:rPr lang="nl-NL" sz="2200" dirty="0"/>
              <a:t>: S1, S2, S3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02085" y="1417638"/>
            <a:ext cx="1260000" cy="126061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71397" y="2813143"/>
            <a:ext cx="1146913" cy="114747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832781" y="4451720"/>
            <a:ext cx="900000" cy="892541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094762" y="4323915"/>
            <a:ext cx="1260000" cy="1256356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811396" y="4302683"/>
            <a:ext cx="1260000" cy="1260616"/>
          </a:xfrm>
          <a:prstGeom prst="rect">
            <a:avLst/>
          </a:prstGeom>
        </p:spPr>
      </p:pic>
      <p:pic>
        <p:nvPicPr>
          <p:cNvPr id="51202" name="Picture 2" descr="Handschoen Ansell AlphaTec 58-535, 356mm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63953" y="2852936"/>
            <a:ext cx="989804" cy="1247652"/>
          </a:xfrm>
          <a:prstGeom prst="rect">
            <a:avLst/>
          </a:prstGeom>
          <a:noFill/>
        </p:spPr>
      </p:pic>
      <p:pic>
        <p:nvPicPr>
          <p:cNvPr id="15" name="Afbeelding 14" descr="C:\Users\Ulli\Documents\praktijkgids arbeidsveiligheid 2011\kluwer\images\8120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904312" y="2996952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Afbeelding 15" descr="C:\Users\Ulli\Documents\praktijkgids arbeidsveiligheid 2011\kluwer\images\8116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832304" y="1700808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fgeronde rechthoek 17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3413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3753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5.3 Eye </a:t>
            </a:r>
            <a:r>
              <a:rPr lang="nl-NL" sz="3200" b="1" dirty="0" err="1"/>
              <a:t>protection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42085" y="1417819"/>
            <a:ext cx="9117057" cy="4748400"/>
          </a:xfrm>
        </p:spPr>
        <p:txBody>
          <a:bodyPr>
            <a:noAutofit/>
          </a:bodyPr>
          <a:lstStyle/>
          <a:p>
            <a:endParaRPr lang="nl-NL" sz="2200" dirty="0"/>
          </a:p>
          <a:p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glasses</a:t>
            </a:r>
            <a:r>
              <a:rPr lang="nl-NL" sz="2200" dirty="0"/>
              <a:t> </a:t>
            </a:r>
          </a:p>
          <a:p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goggles</a:t>
            </a:r>
            <a:endParaRPr lang="nl-NL" sz="2200" dirty="0"/>
          </a:p>
          <a:p>
            <a:endParaRPr lang="nl-NL" sz="2200" dirty="0"/>
          </a:p>
          <a:p>
            <a:r>
              <a:rPr lang="nl-NL" sz="2200" dirty="0"/>
              <a:t>face </a:t>
            </a:r>
            <a:r>
              <a:rPr lang="nl-NL" sz="2200" dirty="0" err="1"/>
              <a:t>shield</a:t>
            </a: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 err="1"/>
              <a:t>Specific</a:t>
            </a:r>
            <a:r>
              <a:rPr lang="nl-NL" sz="2200" dirty="0"/>
              <a:t> </a:t>
            </a:r>
            <a:r>
              <a:rPr lang="nl-NL" sz="2200" dirty="0" err="1"/>
              <a:t>eye</a:t>
            </a:r>
            <a:r>
              <a:rPr lang="nl-NL" sz="2200" dirty="0"/>
              <a:t> </a:t>
            </a:r>
            <a:r>
              <a:rPr lang="nl-NL" sz="2200" dirty="0" err="1"/>
              <a:t>protection</a:t>
            </a:r>
            <a:r>
              <a:rPr lang="nl-NL" sz="2200" dirty="0"/>
              <a:t>:</a:t>
            </a:r>
          </a:p>
          <a:p>
            <a:r>
              <a:rPr lang="nl-NL" sz="2200" dirty="0" err="1"/>
              <a:t>welding</a:t>
            </a:r>
            <a:r>
              <a:rPr lang="nl-NL" sz="2200" dirty="0"/>
              <a:t> </a:t>
            </a:r>
            <a:r>
              <a:rPr lang="nl-NL" sz="2200" dirty="0" err="1"/>
              <a:t>goggles</a:t>
            </a:r>
            <a:endParaRPr lang="nl-NL" sz="2200" dirty="0"/>
          </a:p>
          <a:p>
            <a:r>
              <a:rPr lang="nl-NL" sz="2200" dirty="0" err="1"/>
              <a:t>welding</a:t>
            </a:r>
            <a:r>
              <a:rPr lang="nl-NL" sz="2200" dirty="0"/>
              <a:t> </a:t>
            </a:r>
            <a:r>
              <a:rPr lang="nl-NL" sz="2200" dirty="0" err="1"/>
              <a:t>shield</a:t>
            </a:r>
            <a:endParaRPr lang="nl-NL" sz="2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41603" y="1811009"/>
            <a:ext cx="900000" cy="9004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41603" y="3440018"/>
            <a:ext cx="900000" cy="88543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43024" y="1599728"/>
            <a:ext cx="1322354" cy="1323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58522" y="3069094"/>
            <a:ext cx="1260000" cy="125635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163400" y="3069094"/>
            <a:ext cx="1260000" cy="125635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171485" y="4907517"/>
            <a:ext cx="1260000" cy="1258702"/>
          </a:xfrm>
          <a:prstGeom prst="rect">
            <a:avLst/>
          </a:prstGeom>
        </p:spPr>
      </p:pic>
      <p:pic>
        <p:nvPicPr>
          <p:cNvPr id="50178" name="Picture 2" descr="Uvex Ultravision 9301-60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92144" y="1844824"/>
            <a:ext cx="952500" cy="952500"/>
          </a:xfrm>
          <a:prstGeom prst="rect">
            <a:avLst/>
          </a:prstGeom>
          <a:noFill/>
        </p:spPr>
      </p:pic>
      <p:pic>
        <p:nvPicPr>
          <p:cNvPr id="50180" name="Picture 4" descr="Honeywell Lasbril Amigo Xanthos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663952" y="4797152"/>
            <a:ext cx="1440160" cy="1440160"/>
          </a:xfrm>
          <a:prstGeom prst="rect">
            <a:avLst/>
          </a:prstGeom>
          <a:noFill/>
        </p:spPr>
      </p:pic>
      <p:sp>
        <p:nvSpPr>
          <p:cNvPr id="14" name="Afgeronde rechthoek 13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007672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14942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5.4 Hearing </a:t>
            </a:r>
            <a:r>
              <a:rPr lang="nl-NL" sz="3200" b="1" dirty="0" err="1"/>
              <a:t>protection</a:t>
            </a:r>
            <a:r>
              <a:rPr sz="3200" dirty="0"/>
              <a:t> </a:t>
            </a:r>
            <a:endParaRPr lang="nl-NL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966682"/>
            <a:ext cx="8229600" cy="4924635"/>
          </a:xfrm>
        </p:spPr>
        <p:txBody>
          <a:bodyPr>
            <a:noAutofit/>
          </a:bodyPr>
          <a:lstStyle/>
          <a:p>
            <a:endParaRPr lang="nl-NL" sz="2200" dirty="0"/>
          </a:p>
          <a:p>
            <a:r>
              <a:rPr lang="nl-NL" sz="2200" dirty="0" err="1"/>
              <a:t>earwadding</a:t>
            </a:r>
            <a:r>
              <a:rPr lang="nl-NL" sz="2200" dirty="0"/>
              <a:t> 	 10 dB(A)</a:t>
            </a:r>
          </a:p>
          <a:p>
            <a:endParaRPr lang="nl-NL" sz="2200" dirty="0"/>
          </a:p>
          <a:p>
            <a:r>
              <a:rPr lang="nl-NL" sz="2200" dirty="0" err="1"/>
              <a:t>earplugs</a:t>
            </a:r>
            <a:r>
              <a:rPr lang="nl-NL" sz="2200" dirty="0"/>
              <a:t>	 10-15 dB (A)</a:t>
            </a:r>
          </a:p>
          <a:p>
            <a:endParaRPr lang="nl-NL" sz="2200" dirty="0"/>
          </a:p>
          <a:p>
            <a:r>
              <a:rPr lang="nl-NL" sz="2200" dirty="0" err="1"/>
              <a:t>earplugs</a:t>
            </a:r>
            <a:r>
              <a:rPr lang="nl-NL" sz="2200" dirty="0"/>
              <a:t> 	 10-15 dB (A)</a:t>
            </a:r>
          </a:p>
          <a:p>
            <a:endParaRPr lang="nl-NL" sz="2200" dirty="0"/>
          </a:p>
          <a:p>
            <a:r>
              <a:rPr lang="nl-NL" sz="2200" dirty="0" err="1"/>
              <a:t>earmuffs</a:t>
            </a:r>
            <a:r>
              <a:rPr lang="nl-NL" sz="2200" dirty="0"/>
              <a:t> 	25 dB (A)</a:t>
            </a:r>
          </a:p>
          <a:p>
            <a:endParaRPr lang="nl-NL" sz="2200" dirty="0"/>
          </a:p>
          <a:p>
            <a:r>
              <a:rPr lang="nl-NL" sz="2200" dirty="0" err="1"/>
              <a:t>otoplastics</a:t>
            </a:r>
            <a:r>
              <a:rPr lang="nl-NL" sz="2200" dirty="0"/>
              <a:t> 	25 dB (A)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64845" y="1103850"/>
            <a:ext cx="1260000" cy="92616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57925" y="1972397"/>
            <a:ext cx="1260000" cy="12606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09082" y="3211203"/>
            <a:ext cx="971526" cy="82756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09082" y="4198649"/>
            <a:ext cx="971526" cy="97112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187837" y="5127280"/>
            <a:ext cx="1400175" cy="108585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580376" y="1704392"/>
            <a:ext cx="900000" cy="888592"/>
          </a:xfrm>
          <a:prstGeom prst="rect">
            <a:avLst/>
          </a:prstGeom>
        </p:spPr>
      </p:pic>
      <p:sp>
        <p:nvSpPr>
          <p:cNvPr id="13" name="Afgeronde rechthoek 12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394784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CFBBAB4-6BB4-0FEB-3E6E-96E896ADC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14" y="1164772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1	Regulations and Safety Rules </a:t>
            </a:r>
          </a:p>
          <a:p>
            <a:r>
              <a:rPr lang="en-GB" dirty="0"/>
              <a:t>2	Safe working and consultation</a:t>
            </a:r>
          </a:p>
          <a:p>
            <a:r>
              <a:rPr lang="en-GB" dirty="0"/>
              <a:t>3	Prevention</a:t>
            </a:r>
          </a:p>
          <a:p>
            <a:r>
              <a:rPr lang="en-GB" dirty="0"/>
              <a:t>4	The workplace</a:t>
            </a:r>
          </a:p>
          <a:p>
            <a:r>
              <a:rPr lang="en-GB" dirty="0"/>
              <a:t>5	Personal protective equipment</a:t>
            </a:r>
          </a:p>
          <a:p>
            <a:r>
              <a:rPr lang="en-GB" dirty="0"/>
              <a:t>6	Work equipment</a:t>
            </a:r>
          </a:p>
          <a:p>
            <a:r>
              <a:rPr lang="en-GB" dirty="0"/>
              <a:t>7	Specific working conditions</a:t>
            </a:r>
          </a:p>
          <a:p>
            <a:r>
              <a:rPr lang="en-GB" dirty="0"/>
              <a:t>8	Hazardous substances </a:t>
            </a:r>
          </a:p>
          <a:p>
            <a:r>
              <a:rPr lang="en-GB" dirty="0"/>
              <a:t>9	Electricity</a:t>
            </a:r>
          </a:p>
          <a:p>
            <a:r>
              <a:rPr lang="en-GB" dirty="0"/>
              <a:t>10	Fire and explosion</a:t>
            </a:r>
          </a:p>
          <a:p>
            <a:r>
              <a:rPr lang="en-GB" dirty="0"/>
              <a:t>11	Accidents</a:t>
            </a:r>
          </a:p>
          <a:p>
            <a:r>
              <a:rPr lang="en-GB" dirty="0"/>
              <a:t>12	Emergency situations	</a:t>
            </a:r>
          </a:p>
          <a:p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DE32669-3BBC-EC73-F034-23786817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158297"/>
            <a:ext cx="10515600" cy="1006475"/>
          </a:xfrm>
        </p:spPr>
        <p:txBody>
          <a:bodyPr>
            <a:normAutofit/>
          </a:bodyPr>
          <a:lstStyle/>
          <a:p>
            <a:r>
              <a:rPr lang="en-GB" sz="3200" dirty="0"/>
              <a:t>Chapters</a:t>
            </a:r>
          </a:p>
        </p:txBody>
      </p:sp>
    </p:spTree>
    <p:extLst>
      <p:ext uri="{BB962C8B-B14F-4D97-AF65-F5344CB8AC3E}">
        <p14:creationId xmlns:p14="http://schemas.microsoft.com/office/powerpoint/2010/main" val="3812940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47615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5.5 </a:t>
            </a:r>
            <a:r>
              <a:rPr lang="nl-NL" sz="3200" b="1" dirty="0" err="1"/>
              <a:t>Fall</a:t>
            </a:r>
            <a:r>
              <a:rPr lang="nl-NL" sz="3200" b="1" dirty="0"/>
              <a:t> </a:t>
            </a:r>
            <a:r>
              <a:rPr lang="nl-NL" sz="3200" b="1" dirty="0" err="1"/>
              <a:t>protection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310135"/>
            <a:ext cx="10515600" cy="47763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200" dirty="0"/>
          </a:p>
          <a:p>
            <a:r>
              <a:rPr lang="nl-NL" sz="2200" dirty="0"/>
              <a:t>Safety harnas</a:t>
            </a:r>
          </a:p>
          <a:p>
            <a:endParaRPr lang="nl-NL" sz="2200" dirty="0"/>
          </a:p>
          <a:p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r>
              <a:rPr lang="nl-NL" sz="2200" dirty="0"/>
              <a:t>Line </a:t>
            </a:r>
            <a:r>
              <a:rPr lang="nl-NL" sz="2200" dirty="0" err="1"/>
              <a:t>with</a:t>
            </a:r>
            <a:r>
              <a:rPr lang="nl-NL" sz="2200" dirty="0"/>
              <a:t> line </a:t>
            </a:r>
            <a:r>
              <a:rPr lang="nl-NL" sz="2200" dirty="0" err="1"/>
              <a:t>clamp</a:t>
            </a:r>
            <a:endParaRPr lang="nl-NL" sz="2200" dirty="0"/>
          </a:p>
          <a:p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r>
              <a:rPr lang="nl-NL" sz="2200" dirty="0" err="1"/>
              <a:t>Fall</a:t>
            </a:r>
            <a:r>
              <a:rPr lang="nl-NL" sz="2200" dirty="0"/>
              <a:t> arrest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  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568489" y="1844824"/>
            <a:ext cx="900000" cy="8928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6177" y="1398969"/>
            <a:ext cx="1872123" cy="186670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16682" y="2759721"/>
            <a:ext cx="1493645" cy="148932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47602" y="4249047"/>
            <a:ext cx="1638000" cy="1633263"/>
          </a:xfrm>
          <a:prstGeom prst="rect">
            <a:avLst/>
          </a:prstGeom>
        </p:spPr>
      </p:pic>
      <p:sp>
        <p:nvSpPr>
          <p:cNvPr id="10" name="Afgeronde rechthoek 9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2289221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59388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5.6 </a:t>
            </a:r>
            <a:r>
              <a:rPr lang="nl-NL" sz="3200" b="1" dirty="0" err="1"/>
              <a:t>Breathing</a:t>
            </a:r>
            <a:r>
              <a:rPr lang="nl-NL" sz="3200" b="1" dirty="0"/>
              <a:t> </a:t>
            </a:r>
            <a:r>
              <a:rPr lang="nl-NL" sz="3200" b="1" dirty="0" err="1"/>
              <a:t>apparatus</a:t>
            </a:r>
            <a:r>
              <a:rPr sz="3200" dirty="0"/>
              <a:t> </a:t>
            </a:r>
            <a:endParaRPr lang="nl-NL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08584" y="1282931"/>
            <a:ext cx="8229600" cy="4816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 err="1"/>
              <a:t>Respiratory</a:t>
            </a:r>
            <a:r>
              <a:rPr lang="nl-NL" sz="2200" dirty="0"/>
              <a:t> </a:t>
            </a:r>
            <a:r>
              <a:rPr lang="nl-NL" sz="2200" dirty="0" err="1"/>
              <a:t>protection</a:t>
            </a:r>
            <a:r>
              <a:rPr lang="nl-NL" sz="2200" dirty="0"/>
              <a:t>:</a:t>
            </a:r>
          </a:p>
          <a:p>
            <a:r>
              <a:rPr lang="nl-NL" sz="2200" dirty="0" err="1"/>
              <a:t>dust</a:t>
            </a:r>
            <a:r>
              <a:rPr lang="nl-NL" sz="2200" dirty="0"/>
              <a:t> </a:t>
            </a:r>
            <a:r>
              <a:rPr lang="nl-NL" sz="2200" dirty="0" err="1"/>
              <a:t>mask</a:t>
            </a:r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r>
              <a:rPr lang="nl-NL" sz="2200" dirty="0"/>
              <a:t>half-face filter </a:t>
            </a:r>
            <a:r>
              <a:rPr lang="nl-NL" sz="2200" dirty="0" err="1"/>
              <a:t>mask</a:t>
            </a:r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r>
              <a:rPr lang="nl-NL" sz="2200" dirty="0"/>
              <a:t>full-face filter </a:t>
            </a:r>
            <a:r>
              <a:rPr lang="nl-NL" sz="2200" dirty="0" err="1"/>
              <a:t>mask</a:t>
            </a:r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pPr marL="0" indent="0">
              <a:buNone/>
            </a:pPr>
            <a:r>
              <a:rPr lang="nl-NL" sz="2200" dirty="0" err="1"/>
              <a:t>Self-contained</a:t>
            </a:r>
            <a:r>
              <a:rPr lang="nl-NL" sz="2200" dirty="0"/>
              <a:t> </a:t>
            </a:r>
            <a:r>
              <a:rPr lang="nl-NL" sz="2200" dirty="0" err="1"/>
              <a:t>breathing</a:t>
            </a:r>
            <a:r>
              <a:rPr lang="nl-NL" sz="2200" dirty="0"/>
              <a:t> </a:t>
            </a:r>
            <a:r>
              <a:rPr lang="nl-NL" sz="2200" dirty="0" err="1"/>
              <a:t>apparatus</a:t>
            </a:r>
            <a:r>
              <a:rPr lang="nl-NL" sz="2200" dirty="0"/>
              <a:t>:</a:t>
            </a:r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57950" y="4263272"/>
            <a:ext cx="1511262" cy="180062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59038" y="1510747"/>
            <a:ext cx="929884" cy="92719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59038" y="2560188"/>
            <a:ext cx="971526" cy="88586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 cstate="email"/>
          <a:srcRect t="10540" b="6882"/>
          <a:stretch/>
        </p:blipFill>
        <p:spPr>
          <a:xfrm>
            <a:off x="5617699" y="3753734"/>
            <a:ext cx="1183126" cy="1019076"/>
          </a:xfrm>
          <a:prstGeom prst="rect">
            <a:avLst/>
          </a:prstGeom>
        </p:spPr>
      </p:pic>
      <p:pic>
        <p:nvPicPr>
          <p:cNvPr id="10" name="Afbeelding 9" descr="C:\Users\Ulli\Documents\praktijkgids arbeidsveiligheid 2011\kluwer\images\8118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624392" y="2132856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fgeronde rechthoek 11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066077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74819"/>
            <a:ext cx="8023225" cy="1066130"/>
          </a:xfrm>
        </p:spPr>
        <p:txBody>
          <a:bodyPr anchor="t">
            <a:normAutofit/>
          </a:bodyPr>
          <a:lstStyle/>
          <a:p>
            <a:pPr algn="l"/>
            <a:br>
              <a:rPr lang="nl-NL" sz="18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3200" b="1" dirty="0"/>
              <a:t>6.1 </a:t>
            </a:r>
            <a:r>
              <a:rPr lang="nl-NL" sz="3200" b="1" dirty="0" err="1"/>
              <a:t>Working</a:t>
            </a:r>
            <a:r>
              <a:rPr lang="nl-NL" sz="3200" b="1" dirty="0"/>
              <a:t> </a:t>
            </a:r>
            <a:r>
              <a:rPr lang="nl-NL" sz="3200" b="1" dirty="0" err="1"/>
              <a:t>with</a:t>
            </a:r>
            <a:r>
              <a:rPr lang="nl-NL" sz="3200" b="1" dirty="0"/>
              <a:t> </a:t>
            </a:r>
            <a:r>
              <a:rPr lang="nl-NL" sz="3200" b="1" dirty="0" err="1"/>
              <a:t>stationary</a:t>
            </a:r>
            <a:r>
              <a:rPr lang="nl-NL" sz="3200" b="1" dirty="0"/>
              <a:t> machines (1)</a:t>
            </a:r>
            <a:r>
              <a:rPr sz="3200" dirty="0"/>
              <a:t> </a:t>
            </a:r>
            <a:endParaRPr lang="nl-NL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3999" y="1340949"/>
            <a:ext cx="9286876" cy="4758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Machine tools:</a:t>
            </a:r>
          </a:p>
          <a:p>
            <a:r>
              <a:rPr lang="en-GB" sz="2200" dirty="0"/>
              <a:t>CE control mark</a:t>
            </a:r>
          </a:p>
          <a:p>
            <a:r>
              <a:rPr lang="en-GB" sz="2200" dirty="0"/>
              <a:t>inspection electrical installation parts: NEN 3140</a:t>
            </a:r>
          </a:p>
          <a:p>
            <a:r>
              <a:rPr lang="en-GB" sz="2200" dirty="0"/>
              <a:t>shield sharp and rotating parts</a:t>
            </a:r>
          </a:p>
          <a:p>
            <a:r>
              <a:rPr lang="en-GB" sz="2200" dirty="0"/>
              <a:t>emergency stop</a:t>
            </a:r>
          </a:p>
          <a:p>
            <a:r>
              <a:rPr lang="en-GB" sz="2200" dirty="0"/>
              <a:t>operating and maintenance manual</a:t>
            </a:r>
          </a:p>
          <a:p>
            <a:r>
              <a:rPr lang="en-GB" sz="2200" dirty="0"/>
              <a:t>instruction card</a:t>
            </a:r>
          </a:p>
          <a:p>
            <a:r>
              <a:rPr lang="en-GB" sz="2200" dirty="0"/>
              <a:t>pictograms: warning risks</a:t>
            </a:r>
            <a:endParaRPr lang="en-GB" sz="1000" dirty="0"/>
          </a:p>
          <a:p>
            <a:r>
              <a:rPr lang="en-GB" sz="2200" dirty="0"/>
              <a:t>PPE to wear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Under 18? Only work under supervision!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1" y="1772816"/>
            <a:ext cx="2411760" cy="3435098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fgeronde rechthoek 8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8208" y="339464"/>
            <a:ext cx="8229600" cy="106613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6.2 </a:t>
            </a:r>
            <a:r>
              <a:rPr lang="nl-NL" sz="3200" b="1" dirty="0" err="1"/>
              <a:t>Working</a:t>
            </a:r>
            <a:r>
              <a:rPr lang="nl-NL" sz="3200" b="1" dirty="0"/>
              <a:t> </a:t>
            </a:r>
            <a:r>
              <a:rPr lang="nl-NL" sz="3200" b="1" dirty="0" err="1"/>
              <a:t>with</a:t>
            </a:r>
            <a:r>
              <a:rPr lang="nl-NL" sz="3200" b="1" dirty="0"/>
              <a:t> </a:t>
            </a:r>
            <a:r>
              <a:rPr lang="nl-NL" sz="3200" b="1" dirty="0" err="1"/>
              <a:t>stationary</a:t>
            </a:r>
            <a:r>
              <a:rPr lang="nl-NL" sz="3200" b="1" dirty="0"/>
              <a:t> machines (2)</a:t>
            </a:r>
            <a:r>
              <a:rPr sz="3200" dirty="0"/>
              <a:t> </a:t>
            </a:r>
            <a:endParaRPr lang="nl-NL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38208" y="1394707"/>
            <a:ext cx="8859678" cy="4352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column </a:t>
            </a:r>
            <a:r>
              <a:rPr lang="nl-NL" sz="2200" dirty="0" err="1"/>
              <a:t>drill</a:t>
            </a:r>
            <a:r>
              <a:rPr lang="nl-NL" sz="2200" dirty="0"/>
              <a:t> 	            </a:t>
            </a:r>
            <a:r>
              <a:rPr lang="nl-NL" sz="2200" dirty="0" err="1"/>
              <a:t>grinding</a:t>
            </a:r>
            <a:r>
              <a:rPr lang="nl-NL" sz="2200" dirty="0"/>
              <a:t> machine	                  </a:t>
            </a:r>
            <a:r>
              <a:rPr lang="nl-NL" sz="2200" dirty="0" err="1"/>
              <a:t>circular</a:t>
            </a:r>
            <a:r>
              <a:rPr lang="nl-NL" sz="2200" dirty="0"/>
              <a:t> </a:t>
            </a:r>
            <a:r>
              <a:rPr lang="nl-NL" sz="2200" dirty="0" err="1"/>
              <a:t>saw</a:t>
            </a: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2132856"/>
            <a:ext cx="2546294" cy="1913708"/>
          </a:xfrm>
          <a:prstGeom prst="rect">
            <a:avLst/>
          </a:prstGeom>
        </p:spPr>
      </p:pic>
      <p:pic>
        <p:nvPicPr>
          <p:cNvPr id="7170" name="Picture 2" descr="E:\SlijpmTO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8856" y="2144605"/>
            <a:ext cx="2520280" cy="1890210"/>
          </a:xfrm>
          <a:prstGeom prst="rect">
            <a:avLst/>
          </a:prstGeom>
          <a:noFill/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24C5A65-1B3B-1972-419A-0A8D7FF71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969248"/>
            <a:ext cx="1597290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194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9725" y="139931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6.3 </a:t>
            </a:r>
            <a:r>
              <a:rPr lang="nl-NL" sz="3200" b="1" dirty="0" err="1"/>
              <a:t>Hand-held</a:t>
            </a:r>
            <a:r>
              <a:rPr lang="nl-NL" sz="3200" b="1" dirty="0"/>
              <a:t> power tools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09725" y="894219"/>
            <a:ext cx="8601075" cy="52406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NL" sz="2200" dirty="0" err="1"/>
              <a:t>Hand-held</a:t>
            </a:r>
            <a:r>
              <a:rPr lang="nl-NL" sz="2200" dirty="0"/>
              <a:t> </a:t>
            </a:r>
            <a:r>
              <a:rPr lang="nl-NL" sz="2200" dirty="0" err="1"/>
              <a:t>grinder</a:t>
            </a:r>
            <a:r>
              <a:rPr lang="nl-NL" sz="2200" dirty="0"/>
              <a:t>:</a:t>
            </a:r>
          </a:p>
          <a:p>
            <a:r>
              <a:rPr lang="nl-NL" sz="2200" dirty="0" err="1"/>
              <a:t>protective</a:t>
            </a:r>
            <a:r>
              <a:rPr lang="nl-NL" sz="2200" dirty="0"/>
              <a:t> cover, side handle and </a:t>
            </a:r>
            <a:r>
              <a:rPr lang="nl-NL" sz="2200" dirty="0" err="1"/>
              <a:t>the</a:t>
            </a:r>
            <a:r>
              <a:rPr lang="nl-NL" sz="2200" dirty="0"/>
              <a:t> right disc</a:t>
            </a:r>
          </a:p>
          <a:p>
            <a:r>
              <a:rPr lang="nl-NL" sz="2200" dirty="0"/>
              <a:t>PPE: </a:t>
            </a:r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glasses</a:t>
            </a:r>
            <a:endParaRPr lang="nl-NL" sz="2200" dirty="0"/>
          </a:p>
          <a:p>
            <a:pPr>
              <a:buNone/>
            </a:pPr>
            <a:endParaRPr lang="nl-NL" sz="800" dirty="0"/>
          </a:p>
          <a:p>
            <a:pPr>
              <a:buNone/>
            </a:pPr>
            <a:r>
              <a:rPr lang="nl-NL" sz="2200" dirty="0" err="1"/>
              <a:t>Hand-held</a:t>
            </a:r>
            <a:r>
              <a:rPr lang="nl-NL" sz="2200" dirty="0"/>
              <a:t> </a:t>
            </a:r>
            <a:r>
              <a:rPr lang="nl-NL" sz="2200" dirty="0" err="1"/>
              <a:t>circular</a:t>
            </a:r>
            <a:r>
              <a:rPr lang="nl-NL" sz="2200" dirty="0"/>
              <a:t> </a:t>
            </a:r>
            <a:r>
              <a:rPr lang="nl-NL" sz="2200" dirty="0" err="1"/>
              <a:t>saw</a:t>
            </a:r>
            <a:r>
              <a:rPr lang="nl-NL" sz="2200" dirty="0"/>
              <a:t>:</a:t>
            </a:r>
          </a:p>
          <a:p>
            <a:r>
              <a:rPr lang="nl-NL" sz="2200" dirty="0" err="1"/>
              <a:t>riving</a:t>
            </a:r>
            <a:r>
              <a:rPr lang="nl-NL" sz="2200" dirty="0"/>
              <a:t> </a:t>
            </a:r>
            <a:r>
              <a:rPr lang="nl-NL" sz="2200" dirty="0" err="1"/>
              <a:t>knife</a:t>
            </a:r>
            <a:r>
              <a:rPr lang="nl-NL" sz="2200" dirty="0"/>
              <a:t> and automatic </a:t>
            </a:r>
            <a:r>
              <a:rPr lang="nl-NL" sz="2200" dirty="0" err="1"/>
              <a:t>protective</a:t>
            </a:r>
            <a:r>
              <a:rPr lang="nl-NL" sz="2200" dirty="0"/>
              <a:t> cover</a:t>
            </a:r>
          </a:p>
          <a:p>
            <a:r>
              <a:rPr lang="nl-NL" sz="2200" dirty="0" err="1"/>
              <a:t>only</a:t>
            </a:r>
            <a:r>
              <a:rPr lang="nl-NL" sz="2200" dirty="0"/>
              <a:t> </a:t>
            </a:r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tight</a:t>
            </a:r>
            <a:r>
              <a:rPr lang="nl-NL" sz="2200" dirty="0"/>
              <a:t>-fitting </a:t>
            </a:r>
            <a:r>
              <a:rPr lang="nl-NL" sz="2200" dirty="0" err="1"/>
              <a:t>gloves</a:t>
            </a:r>
            <a:r>
              <a:rPr lang="nl-NL" sz="2200" dirty="0"/>
              <a:t>!!</a:t>
            </a:r>
          </a:p>
          <a:p>
            <a:pPr marL="0" indent="0">
              <a:buNone/>
            </a:pPr>
            <a:endParaRPr lang="nl-NL" sz="800" dirty="0"/>
          </a:p>
          <a:p>
            <a:pPr>
              <a:buNone/>
            </a:pPr>
            <a:r>
              <a:rPr lang="nl-NL" sz="2200" dirty="0" err="1"/>
              <a:t>Chainsaw</a:t>
            </a:r>
            <a:endParaRPr lang="nl-NL" sz="2200" dirty="0"/>
          </a:p>
          <a:p>
            <a:r>
              <a:rPr lang="nl-NL" sz="2200" dirty="0"/>
              <a:t>&gt;18 </a:t>
            </a:r>
            <a:r>
              <a:rPr lang="nl-NL" sz="2200" dirty="0" err="1"/>
              <a:t>years</a:t>
            </a:r>
            <a:r>
              <a:rPr lang="nl-NL" sz="2200" dirty="0"/>
              <a:t> and </a:t>
            </a:r>
            <a:r>
              <a:rPr lang="nl-NL" sz="2200" dirty="0" err="1"/>
              <a:t>trained</a:t>
            </a:r>
            <a:r>
              <a:rPr lang="nl-NL" sz="2200" dirty="0"/>
              <a:t>&gt; </a:t>
            </a:r>
          </a:p>
          <a:p>
            <a:r>
              <a:rPr lang="nl-NL" sz="2200" dirty="0"/>
              <a:t>PPE: 	</a:t>
            </a:r>
            <a:r>
              <a:rPr lang="nl-NL" sz="2200" dirty="0" err="1"/>
              <a:t>saw</a:t>
            </a:r>
            <a:r>
              <a:rPr lang="nl-NL" sz="2200" dirty="0"/>
              <a:t> pants, </a:t>
            </a:r>
            <a:r>
              <a:rPr lang="nl-NL" sz="2200" dirty="0" err="1"/>
              <a:t>saw</a:t>
            </a:r>
            <a:r>
              <a:rPr lang="nl-NL" sz="2200" dirty="0"/>
              <a:t> </a:t>
            </a:r>
            <a:r>
              <a:rPr lang="nl-NL" sz="2200" dirty="0" err="1"/>
              <a:t>helmet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</a:t>
            </a:r>
            <a:r>
              <a:rPr lang="nl-NL" sz="2200" dirty="0" err="1"/>
              <a:t>ear</a:t>
            </a:r>
            <a:r>
              <a:rPr lang="nl-NL" sz="2200" dirty="0"/>
              <a:t> </a:t>
            </a:r>
            <a:r>
              <a:rPr lang="nl-NL" sz="2200" dirty="0" err="1"/>
              <a:t>muffs</a:t>
            </a:r>
            <a:endParaRPr lang="nl-NL" sz="2200" dirty="0"/>
          </a:p>
          <a:p>
            <a:pPr>
              <a:buNone/>
            </a:pPr>
            <a:r>
              <a:rPr lang="nl-NL" sz="2200" dirty="0"/>
              <a:t>		boots </a:t>
            </a:r>
            <a:r>
              <a:rPr lang="nl-NL" sz="2200" dirty="0" err="1"/>
              <a:t>with</a:t>
            </a:r>
            <a:r>
              <a:rPr lang="nl-NL" sz="2200" dirty="0"/>
              <a:t> </a:t>
            </a:r>
            <a:r>
              <a:rPr lang="nl-NL" sz="2200" dirty="0" err="1"/>
              <a:t>saw</a:t>
            </a:r>
            <a:r>
              <a:rPr lang="nl-NL" sz="2200" dirty="0"/>
              <a:t> </a:t>
            </a:r>
            <a:r>
              <a:rPr lang="nl-NL" sz="2200" dirty="0" err="1"/>
              <a:t>protection</a:t>
            </a:r>
            <a:endParaRPr lang="nl-NL" sz="2200" dirty="0"/>
          </a:p>
          <a:p>
            <a:pPr>
              <a:buNone/>
            </a:pPr>
            <a:r>
              <a:rPr lang="nl-NL" sz="2200" dirty="0"/>
              <a:t>    	 </a:t>
            </a:r>
            <a:r>
              <a:rPr lang="nl-NL" sz="2200" dirty="0" err="1"/>
              <a:t>tight</a:t>
            </a:r>
            <a:r>
              <a:rPr lang="nl-NL" sz="2200" dirty="0"/>
              <a:t>-fitting </a:t>
            </a:r>
            <a:r>
              <a:rPr lang="nl-NL" sz="2200" dirty="0" err="1"/>
              <a:t>gloves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</a:t>
            </a:r>
            <a:r>
              <a:rPr lang="nl-NL" sz="2200" dirty="0" err="1"/>
              <a:t>saw</a:t>
            </a:r>
            <a:r>
              <a:rPr lang="nl-NL" sz="2200" dirty="0"/>
              <a:t> </a:t>
            </a:r>
            <a:r>
              <a:rPr lang="nl-NL" sz="2200" dirty="0" err="1"/>
              <a:t>protection</a:t>
            </a:r>
            <a:endParaRPr lang="nl-NL" sz="2200" dirty="0"/>
          </a:p>
          <a:p>
            <a:pPr lvl="2">
              <a:buNone/>
            </a:pPr>
            <a:r>
              <a:rPr lang="nl-NL" sz="2200" dirty="0"/>
              <a:t>  </a:t>
            </a:r>
          </a:p>
          <a:p>
            <a:pPr>
              <a:buNone/>
            </a:pPr>
            <a:endParaRPr lang="nl-NL" sz="2200" dirty="0"/>
          </a:p>
        </p:txBody>
      </p:sp>
      <p:pic>
        <p:nvPicPr>
          <p:cNvPr id="7" name="Afbeelding 6" descr="https://upload.wikimedia.org/wikipedia/commons/thumb/c/c9/Cirkelzaag_%28Circular_saw%29.jpg/220px-Cirkelzaag_%28Circular_saw%29.jpg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3360" y="2756405"/>
            <a:ext cx="21602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 descr="Afbeelding van Bosch haakse slijper PWS850-125 850W">
            <a:hlinkClick r:id="rId4" tooltip="&quot;Bekijk dit product&quot;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8389" y="1055422"/>
            <a:ext cx="1503045" cy="150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9" descr="Lange levensduur, krachtig en robuust">
            <a:hlinkClick r:id="rId6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9040" y="4510901"/>
            <a:ext cx="2194560" cy="149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807050B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868221" y="1748467"/>
            <a:ext cx="1080000" cy="810000"/>
          </a:xfrm>
          <a:prstGeom prst="rect">
            <a:avLst/>
          </a:prstGeom>
          <a:noFill/>
        </p:spPr>
      </p:pic>
      <p:sp>
        <p:nvSpPr>
          <p:cNvPr id="12" name="Afgeronde rechthoek 11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103715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4852" y="207375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6.4 </a:t>
            </a:r>
            <a:r>
              <a:rPr lang="nl-NL" sz="3200" b="1" dirty="0" err="1"/>
              <a:t>Working</a:t>
            </a:r>
            <a:r>
              <a:rPr lang="nl-NL" sz="3200" b="1" dirty="0"/>
              <a:t> </a:t>
            </a:r>
            <a:r>
              <a:rPr lang="nl-NL" sz="3200" b="1" dirty="0" err="1"/>
              <a:t>with</a:t>
            </a:r>
            <a:r>
              <a:rPr lang="nl-NL" sz="3200" b="1" dirty="0"/>
              <a:t> hand tools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34852" y="1350921"/>
            <a:ext cx="9677400" cy="4351338"/>
          </a:xfrm>
        </p:spPr>
        <p:txBody>
          <a:bodyPr>
            <a:normAutofit/>
          </a:bodyPr>
          <a:lstStyle/>
          <a:p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suitable</a:t>
            </a:r>
            <a:r>
              <a:rPr lang="nl-NL" sz="2200" dirty="0"/>
              <a:t> tools</a:t>
            </a:r>
          </a:p>
          <a:p>
            <a:r>
              <a:rPr lang="nl-NL" sz="2200" dirty="0" err="1"/>
              <a:t>use</a:t>
            </a:r>
            <a:r>
              <a:rPr lang="nl-NL" sz="2200" dirty="0"/>
              <a:t> tools </a:t>
            </a:r>
            <a:r>
              <a:rPr lang="nl-NL" sz="2200" dirty="0" err="1"/>
              <a:t>for</a:t>
            </a:r>
            <a:r>
              <a:rPr lang="nl-NL" sz="2200" dirty="0"/>
              <a:t> </a:t>
            </a:r>
            <a:r>
              <a:rPr lang="nl-NL" sz="2200" dirty="0" err="1"/>
              <a:t>what</a:t>
            </a:r>
            <a:r>
              <a:rPr lang="nl-NL" sz="2200" dirty="0"/>
              <a:t> </a:t>
            </a:r>
            <a:r>
              <a:rPr lang="nl-NL" sz="2200" dirty="0" err="1"/>
              <a:t>they</a:t>
            </a:r>
            <a:r>
              <a:rPr lang="nl-NL" sz="2200" dirty="0"/>
              <a:t> are </a:t>
            </a:r>
            <a:r>
              <a:rPr lang="nl-NL" sz="2200" dirty="0" err="1"/>
              <a:t>intended</a:t>
            </a:r>
            <a:endParaRPr lang="nl-NL" sz="2200" dirty="0"/>
          </a:p>
          <a:p>
            <a:r>
              <a:rPr lang="nl-NL" sz="2200" dirty="0" err="1"/>
              <a:t>repair</a:t>
            </a:r>
            <a:r>
              <a:rPr lang="nl-NL" sz="2200" dirty="0"/>
              <a:t> or </a:t>
            </a:r>
            <a:r>
              <a:rPr lang="nl-NL" sz="2200" dirty="0" err="1"/>
              <a:t>replace</a:t>
            </a:r>
            <a:r>
              <a:rPr lang="nl-NL" sz="2200" dirty="0"/>
              <a:t> </a:t>
            </a:r>
            <a:r>
              <a:rPr lang="nl-NL" sz="2200" dirty="0" err="1"/>
              <a:t>damaged</a:t>
            </a:r>
            <a:r>
              <a:rPr lang="nl-NL" sz="2200" dirty="0"/>
              <a:t> tools</a:t>
            </a:r>
          </a:p>
          <a:p>
            <a:endParaRPr lang="nl-NL" sz="2200" dirty="0"/>
          </a:p>
          <a:p>
            <a:endParaRPr lang="nl-NL" sz="2200" dirty="0"/>
          </a:p>
        </p:txBody>
      </p:sp>
      <p:pic>
        <p:nvPicPr>
          <p:cNvPr id="6" name="Afbeelding 5" descr="Hulpmiddelen, Werk, Reparatie, Hamer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6226" y="2692011"/>
            <a:ext cx="5760720" cy="300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Tools, Instellen, Klusjesman, Hand">
            <a:hlinkClick r:id="rId4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489022" y="3833987"/>
            <a:ext cx="1907704" cy="125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fgeronde rechthoek 8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605880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411278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6.5 </a:t>
            </a:r>
            <a:r>
              <a:rPr lang="nl-NL" sz="3200" b="1" dirty="0" err="1"/>
              <a:t>Working</a:t>
            </a:r>
            <a:r>
              <a:rPr lang="nl-NL" sz="3200" b="1" dirty="0"/>
              <a:t> </a:t>
            </a:r>
            <a:r>
              <a:rPr lang="nl-NL" sz="3200" b="1" dirty="0" err="1"/>
              <a:t>with</a:t>
            </a:r>
            <a:r>
              <a:rPr lang="nl-NL" sz="3200" b="1" dirty="0"/>
              <a:t> </a:t>
            </a:r>
            <a:r>
              <a:rPr lang="nl-NL" sz="3200" b="1" dirty="0" err="1"/>
              <a:t>hoisting</a:t>
            </a:r>
            <a:r>
              <a:rPr lang="nl-NL" sz="3200" b="1" dirty="0"/>
              <a:t> equipment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362041"/>
            <a:ext cx="9829800" cy="47028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/>
              <a:t>Different types of </a:t>
            </a:r>
            <a:r>
              <a:rPr lang="nl-NL" sz="2200" dirty="0" err="1"/>
              <a:t>hoists</a:t>
            </a:r>
            <a:r>
              <a:rPr lang="nl-NL" sz="2200" dirty="0"/>
              <a:t>:</a:t>
            </a:r>
          </a:p>
          <a:p>
            <a:r>
              <a:rPr lang="nl-NL" sz="2200" dirty="0" err="1"/>
              <a:t>inspection</a:t>
            </a:r>
            <a:r>
              <a:rPr lang="nl-NL" sz="2200" dirty="0"/>
              <a:t> </a:t>
            </a:r>
            <a:r>
              <a:rPr lang="nl-NL" sz="2200" dirty="0" err="1"/>
              <a:t>documents</a:t>
            </a:r>
            <a:r>
              <a:rPr lang="nl-NL" sz="2200" dirty="0"/>
              <a:t> and CE </a:t>
            </a:r>
            <a:r>
              <a:rPr lang="nl-NL" sz="2200" dirty="0" err="1"/>
              <a:t>marking</a:t>
            </a:r>
            <a:endParaRPr lang="nl-NL" sz="2200" dirty="0"/>
          </a:p>
          <a:p>
            <a:r>
              <a:rPr lang="nl-NL" sz="2200" dirty="0" err="1"/>
              <a:t>hoisting</a:t>
            </a:r>
            <a:r>
              <a:rPr lang="nl-NL" sz="2200" dirty="0"/>
              <a:t> </a:t>
            </a:r>
            <a:r>
              <a:rPr lang="nl-NL" sz="2200" dirty="0" err="1"/>
              <a:t>tables</a:t>
            </a:r>
            <a:r>
              <a:rPr lang="nl-NL" sz="2200" dirty="0"/>
              <a:t> and </a:t>
            </a:r>
            <a:r>
              <a:rPr lang="nl-NL" sz="2200" dirty="0" err="1"/>
              <a:t>charts</a:t>
            </a:r>
            <a:endParaRPr lang="nl-NL" sz="2200" dirty="0"/>
          </a:p>
          <a:p>
            <a:r>
              <a:rPr lang="nl-NL" sz="2200" dirty="0"/>
              <a:t>operator training</a:t>
            </a:r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r>
              <a:rPr lang="nl-NL" sz="2200" dirty="0"/>
              <a:t>Manual </a:t>
            </a:r>
            <a:r>
              <a:rPr lang="nl-NL" sz="2200" dirty="0" err="1"/>
              <a:t>hoist</a:t>
            </a:r>
            <a:r>
              <a:rPr lang="nl-NL" sz="2200" dirty="0"/>
              <a:t>: </a:t>
            </a:r>
            <a:r>
              <a:rPr lang="nl-NL" sz="2200" dirty="0" err="1"/>
              <a:t>also</a:t>
            </a:r>
            <a:r>
              <a:rPr lang="nl-NL" sz="2200" dirty="0"/>
              <a:t> </a:t>
            </a:r>
            <a:r>
              <a:rPr lang="nl-NL" sz="2200" dirty="0" err="1"/>
              <a:t>for</a:t>
            </a:r>
            <a:r>
              <a:rPr lang="nl-NL" sz="2200" dirty="0"/>
              <a:t> </a:t>
            </a:r>
            <a:r>
              <a:rPr lang="nl-NL" sz="2200" dirty="0" err="1"/>
              <a:t>horizontal</a:t>
            </a:r>
            <a:r>
              <a:rPr lang="nl-NL" sz="2200" dirty="0"/>
              <a:t> </a:t>
            </a:r>
            <a:r>
              <a:rPr lang="nl-NL" sz="2200" dirty="0" err="1"/>
              <a:t>movement</a:t>
            </a:r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pPr>
              <a:buNone/>
            </a:pPr>
            <a:endParaRPr lang="nl-NL" sz="2200" dirty="0"/>
          </a:p>
        </p:txBody>
      </p:sp>
      <p:pic>
        <p:nvPicPr>
          <p:cNvPr id="6" name="lightboxImage" descr="https://www.sybshop.nl/webshop/media/catalog/product/cache/1/image/500x500/9df78eab33525d08d6e5fb8d27136e95/h/a/handtakel_2_ton_2_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68208" y="5013176"/>
            <a:ext cx="208823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Cluma 3,2 ton x 12 000 mm">
            <a:hlinkClick r:id="rId3" tooltip="&quot;Cluma 3,2 ton x 12 000 mm&quot;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79577" y="3645024"/>
            <a:ext cx="2003425" cy="133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Kraan, Lucht, Hijskraan, Bouwwerf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472265" y="1844825"/>
            <a:ext cx="1459893" cy="219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vlb1lightboxImage" descr="https://thumbs.dreamstime.com/z/mobiele-kraan-1244509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44072" y="1844824"/>
            <a:ext cx="1574838" cy="216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gthumb81961307" descr=" Vrachtwagen met kraan Royalty-vrije Stock Fotografie">
            <a:hlinkClick r:id="rId7"/>
          </p:cNvPr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27848" y="3645024"/>
            <a:ext cx="1800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fgeronde rechthoek 11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20227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82486" y="400392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6.6 </a:t>
            </a:r>
            <a:r>
              <a:rPr lang="nl-NL" sz="3200" b="1" dirty="0" err="1"/>
              <a:t>Working</a:t>
            </a:r>
            <a:r>
              <a:rPr lang="nl-NL" sz="3200" b="1" dirty="0"/>
              <a:t> </a:t>
            </a:r>
            <a:r>
              <a:rPr lang="nl-NL" sz="3200" b="1" dirty="0" err="1"/>
              <a:t>with</a:t>
            </a:r>
            <a:r>
              <a:rPr lang="nl-NL" sz="3200" b="1" dirty="0"/>
              <a:t> </a:t>
            </a:r>
            <a:r>
              <a:rPr lang="nl-NL" sz="3200" b="1" dirty="0" err="1"/>
              <a:t>hoisting</a:t>
            </a:r>
            <a:r>
              <a:rPr lang="nl-NL" sz="3200" b="1" dirty="0"/>
              <a:t> </a:t>
            </a:r>
            <a:r>
              <a:rPr lang="nl-NL" sz="3200" b="1" dirty="0" err="1"/>
              <a:t>accessories</a:t>
            </a:r>
            <a:r>
              <a:rPr lang="nl-NL" sz="3200" b="1" dirty="0"/>
              <a:t> and manual </a:t>
            </a:r>
            <a:r>
              <a:rPr lang="nl-NL" sz="3200" b="1" dirty="0" err="1"/>
              <a:t>hoists</a:t>
            </a:r>
            <a:r>
              <a:rPr sz="3200" dirty="0"/>
              <a:t> </a:t>
            </a:r>
            <a:endParaRPr lang="nl-NL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00896" y="1391938"/>
            <a:ext cx="1839930" cy="496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jdelijke aanduiding voor inhoud 12"/>
          <p:cNvSpPr>
            <a:spLocks noGrp="1"/>
          </p:cNvSpPr>
          <p:nvPr>
            <p:ph idx="1"/>
          </p:nvPr>
        </p:nvSpPr>
        <p:spPr>
          <a:xfrm>
            <a:off x="1524000" y="1391938"/>
            <a:ext cx="10020300" cy="4963896"/>
          </a:xfrm>
        </p:spPr>
        <p:txBody>
          <a:bodyPr>
            <a:normAutofit/>
          </a:bodyPr>
          <a:lstStyle/>
          <a:p>
            <a:endParaRPr lang="nl-NL" sz="2200" dirty="0"/>
          </a:p>
          <a:p>
            <a:r>
              <a:rPr lang="nl-NL" sz="2200" dirty="0"/>
              <a:t>do </a:t>
            </a:r>
            <a:r>
              <a:rPr lang="nl-NL" sz="2200" dirty="0" err="1"/>
              <a:t>not</a:t>
            </a:r>
            <a:r>
              <a:rPr lang="nl-NL" sz="2200" dirty="0"/>
              <a:t> </a:t>
            </a:r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damaged</a:t>
            </a:r>
            <a:r>
              <a:rPr lang="nl-NL" sz="2200" dirty="0"/>
              <a:t> </a:t>
            </a:r>
            <a:r>
              <a:rPr lang="nl-NL" sz="2200" dirty="0" err="1"/>
              <a:t>chains</a:t>
            </a:r>
            <a:r>
              <a:rPr lang="nl-NL" sz="2200" dirty="0"/>
              <a:t> or steel </a:t>
            </a:r>
            <a:r>
              <a:rPr lang="nl-NL" sz="2200" dirty="0" err="1"/>
              <a:t>cables</a:t>
            </a:r>
            <a:endParaRPr lang="nl-NL" sz="2200" dirty="0"/>
          </a:p>
          <a:p>
            <a:r>
              <a:rPr lang="nl-NL" sz="2200" dirty="0"/>
              <a:t>do </a:t>
            </a:r>
            <a:r>
              <a:rPr lang="nl-NL" sz="2200" dirty="0" err="1"/>
              <a:t>not</a:t>
            </a:r>
            <a:r>
              <a:rPr lang="nl-NL" sz="2200" dirty="0"/>
              <a:t> </a:t>
            </a:r>
            <a:r>
              <a:rPr lang="nl-NL" sz="2200" dirty="0" err="1"/>
              <a:t>carry</a:t>
            </a:r>
            <a:r>
              <a:rPr lang="nl-NL" sz="2200" dirty="0"/>
              <a:t> out </a:t>
            </a:r>
            <a:r>
              <a:rPr lang="nl-NL" sz="2200" dirty="0" err="1"/>
              <a:t>repairs</a:t>
            </a:r>
            <a:r>
              <a:rPr lang="nl-NL" sz="2200" dirty="0"/>
              <a:t> </a:t>
            </a:r>
            <a:r>
              <a:rPr lang="nl-NL" sz="2200" dirty="0" err="1"/>
              <a:t>yourself</a:t>
            </a:r>
            <a:endParaRPr lang="nl-NL" sz="2200" dirty="0"/>
          </a:p>
          <a:p>
            <a:r>
              <a:rPr lang="nl-NL" sz="2200" dirty="0" err="1"/>
              <a:t>hoisting</a:t>
            </a:r>
            <a:r>
              <a:rPr lang="nl-NL" sz="2200" dirty="0"/>
              <a:t> </a:t>
            </a:r>
            <a:r>
              <a:rPr lang="nl-NL" sz="2200" dirty="0" err="1"/>
              <a:t>accessories</a:t>
            </a:r>
            <a:r>
              <a:rPr lang="nl-NL" sz="2200" dirty="0"/>
              <a:t> must </a:t>
            </a:r>
            <a:r>
              <a:rPr lang="nl-NL" sz="2200" dirty="0" err="1"/>
              <a:t>be</a:t>
            </a:r>
            <a:r>
              <a:rPr lang="nl-NL" sz="2200" dirty="0"/>
              <a:t> </a:t>
            </a:r>
            <a:r>
              <a:rPr lang="nl-NL" sz="2200" dirty="0" err="1"/>
              <a:t>inspected</a:t>
            </a:r>
            <a:endParaRPr lang="nl-NL" sz="2200" dirty="0"/>
          </a:p>
          <a:p>
            <a:r>
              <a:rPr lang="nl-NL" sz="2200" dirty="0" err="1"/>
              <a:t>approved</a:t>
            </a:r>
            <a:r>
              <a:rPr lang="nl-NL" sz="2200" dirty="0"/>
              <a:t> </a:t>
            </a:r>
            <a:r>
              <a:rPr lang="nl-NL" sz="2200" dirty="0" err="1"/>
              <a:t>materials</a:t>
            </a:r>
            <a:r>
              <a:rPr lang="nl-NL" sz="2200" dirty="0"/>
              <a:t> are </a:t>
            </a:r>
            <a:r>
              <a:rPr lang="nl-NL" sz="2200" dirty="0" err="1"/>
              <a:t>labeled</a:t>
            </a:r>
            <a:endParaRPr lang="nl-NL" sz="2200" dirty="0"/>
          </a:p>
          <a:p>
            <a:endParaRPr lang="nl-NL" sz="2200" dirty="0"/>
          </a:p>
          <a:p>
            <a:endParaRPr lang="nl-NL" sz="2200" dirty="0"/>
          </a:p>
        </p:txBody>
      </p:sp>
      <p:sp>
        <p:nvSpPr>
          <p:cNvPr id="9" name="Afgeronde rechthoek 8"/>
          <p:cNvSpPr/>
          <p:nvPr/>
        </p:nvSpPr>
        <p:spPr>
          <a:xfrm>
            <a:off x="9621890" y="192791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2357432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4947" y="-29343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6.6 </a:t>
            </a:r>
            <a:r>
              <a:rPr lang="nl-NL" sz="3200" b="1" dirty="0" err="1"/>
              <a:t>Working</a:t>
            </a:r>
            <a:r>
              <a:rPr lang="nl-NL" sz="3200" b="1" dirty="0"/>
              <a:t> </a:t>
            </a:r>
            <a:r>
              <a:rPr lang="nl-NL" sz="3200" b="1" dirty="0" err="1"/>
              <a:t>with</a:t>
            </a:r>
            <a:r>
              <a:rPr lang="nl-NL" sz="3200" b="1" dirty="0"/>
              <a:t> </a:t>
            </a:r>
            <a:r>
              <a:rPr lang="nl-NL" sz="3200" b="1" dirty="0" err="1"/>
              <a:t>hoisting</a:t>
            </a:r>
            <a:r>
              <a:rPr lang="nl-NL" sz="3200" b="1" dirty="0"/>
              <a:t> </a:t>
            </a:r>
            <a:r>
              <a:rPr lang="nl-NL" sz="3200" b="1" dirty="0" err="1"/>
              <a:t>accessories</a:t>
            </a:r>
            <a:r>
              <a:rPr lang="nl-NL" sz="3200" b="1" dirty="0"/>
              <a:t> and manual </a:t>
            </a:r>
            <a:r>
              <a:rPr lang="nl-NL" sz="3200" b="1" dirty="0" err="1"/>
              <a:t>hoists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4947" y="1263370"/>
            <a:ext cx="10068767" cy="4804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/>
              <a:t>Special </a:t>
            </a:r>
            <a:r>
              <a:rPr lang="nl-NL" sz="2200" dirty="0" err="1"/>
              <a:t>hoisting</a:t>
            </a:r>
            <a:r>
              <a:rPr lang="nl-NL" sz="2200" dirty="0"/>
              <a:t> </a:t>
            </a:r>
            <a:r>
              <a:rPr lang="nl-NL" sz="2200" dirty="0" err="1"/>
              <a:t>accessories</a:t>
            </a:r>
            <a:r>
              <a:rPr lang="nl-NL" sz="2200" dirty="0"/>
              <a:t>:</a:t>
            </a:r>
          </a:p>
          <a:p>
            <a:r>
              <a:rPr lang="nl-NL" sz="2200" dirty="0" err="1"/>
              <a:t>assembly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</a:t>
            </a:r>
            <a:r>
              <a:rPr lang="nl-NL" sz="2200" dirty="0" err="1"/>
              <a:t>two</a:t>
            </a:r>
            <a:r>
              <a:rPr lang="nl-NL" sz="2200" dirty="0"/>
              <a:t>, </a:t>
            </a:r>
            <a:r>
              <a:rPr lang="nl-NL" sz="2200" dirty="0" err="1"/>
              <a:t>three</a:t>
            </a:r>
            <a:r>
              <a:rPr lang="nl-NL" sz="2200" dirty="0"/>
              <a:t> or </a:t>
            </a:r>
            <a:r>
              <a:rPr lang="nl-NL" sz="2200" dirty="0" err="1"/>
              <a:t>four</a:t>
            </a:r>
            <a:r>
              <a:rPr lang="nl-NL" sz="2200" dirty="0"/>
              <a:t> </a:t>
            </a:r>
            <a:r>
              <a:rPr lang="nl-NL" sz="2200" dirty="0" err="1"/>
              <a:t>slings</a:t>
            </a:r>
            <a:endParaRPr lang="nl-NL" sz="2200" dirty="0"/>
          </a:p>
          <a:p>
            <a:r>
              <a:rPr lang="nl-NL" sz="2200" dirty="0" err="1"/>
              <a:t>hoisting</a:t>
            </a:r>
            <a:r>
              <a:rPr lang="nl-NL" sz="2200" dirty="0"/>
              <a:t> </a:t>
            </a:r>
            <a:r>
              <a:rPr lang="nl-NL" sz="2200" dirty="0" err="1"/>
              <a:t>yoke</a:t>
            </a:r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pPr>
              <a:buNone/>
            </a:pPr>
            <a:r>
              <a:rPr lang="nl-NL" sz="2200" dirty="0" err="1"/>
              <a:t>Hoisting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</a:t>
            </a:r>
            <a:r>
              <a:rPr lang="nl-NL" sz="2200" dirty="0" err="1"/>
              <a:t>an</a:t>
            </a:r>
            <a:r>
              <a:rPr lang="nl-NL" sz="2200" dirty="0"/>
              <a:t> </a:t>
            </a:r>
            <a:r>
              <a:rPr lang="nl-NL" sz="2200" dirty="0" err="1"/>
              <a:t>assembly</a:t>
            </a:r>
            <a:r>
              <a:rPr lang="nl-NL" sz="2200" dirty="0"/>
              <a:t>:</a:t>
            </a:r>
          </a:p>
          <a:p>
            <a:r>
              <a:rPr lang="nl-NL" sz="2200" dirty="0" err="1"/>
              <a:t>spreading</a:t>
            </a:r>
            <a:r>
              <a:rPr lang="nl-NL" sz="2200" dirty="0"/>
              <a:t> </a:t>
            </a:r>
            <a:r>
              <a:rPr lang="nl-NL" sz="2200" dirty="0" err="1"/>
              <a:t>angle</a:t>
            </a:r>
            <a:r>
              <a:rPr lang="nl-NL" sz="2200" dirty="0"/>
              <a:t> maximum 120° (</a:t>
            </a:r>
            <a:r>
              <a:rPr lang="nl-NL" sz="2200" dirty="0" err="1"/>
              <a:t>legal</a:t>
            </a:r>
            <a:r>
              <a:rPr lang="nl-NL" sz="2200" dirty="0"/>
              <a:t>)</a:t>
            </a:r>
          </a:p>
          <a:p>
            <a:r>
              <a:rPr lang="nl-NL" sz="2200" dirty="0"/>
              <a:t>safe </a:t>
            </a:r>
            <a:r>
              <a:rPr lang="nl-NL" sz="2200" dirty="0" err="1"/>
              <a:t>lifting</a:t>
            </a:r>
            <a:r>
              <a:rPr lang="nl-NL" sz="2200" dirty="0"/>
              <a:t> </a:t>
            </a:r>
            <a:r>
              <a:rPr lang="nl-NL" sz="2200" dirty="0" err="1"/>
              <a:t>angle</a:t>
            </a:r>
            <a:r>
              <a:rPr lang="nl-NL" sz="2200" dirty="0"/>
              <a:t>: 90°</a:t>
            </a:r>
          </a:p>
          <a:p>
            <a:endParaRPr lang="nl-NL" sz="2200" dirty="0"/>
          </a:p>
          <a:p>
            <a:pPr>
              <a:buNone/>
            </a:pPr>
            <a:endParaRPr lang="nl-NL" sz="2200" dirty="0"/>
          </a:p>
          <a:p>
            <a:endParaRPr lang="nl-NL" sz="2200" dirty="0"/>
          </a:p>
        </p:txBody>
      </p:sp>
      <p:pic>
        <p:nvPicPr>
          <p:cNvPr id="4" name="bigthumb6210987" descr="Herberg kraan Royalty-vrije Stock Fotografie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68209" y="1628800"/>
            <a:ext cx="2027555" cy="152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9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10475" y="3429000"/>
            <a:ext cx="2301949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fgeronde rechthoek 7"/>
          <p:cNvSpPr/>
          <p:nvPr/>
        </p:nvSpPr>
        <p:spPr>
          <a:xfrm>
            <a:off x="9569062" y="105545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98566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6.7 </a:t>
            </a:r>
            <a:r>
              <a:rPr lang="nl-NL" sz="3200" b="1" dirty="0" err="1"/>
              <a:t>Forklift</a:t>
            </a:r>
            <a:r>
              <a:rPr lang="nl-NL" sz="3200" b="1" dirty="0"/>
              <a:t> trucks and pallet trucks</a:t>
            </a:r>
            <a:r>
              <a:rPr sz="3200" dirty="0"/>
              <a:t> </a:t>
            </a:r>
            <a:endParaRPr lang="nl-NL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84232" y="1504254"/>
            <a:ext cx="1800200" cy="216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72264" y="4437113"/>
            <a:ext cx="15811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1524000" y="1465313"/>
            <a:ext cx="901065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nl-NL" sz="2200" dirty="0" err="1"/>
              <a:t>Working</a:t>
            </a:r>
            <a:r>
              <a:rPr lang="nl-NL" sz="2200" dirty="0"/>
              <a:t> </a:t>
            </a:r>
            <a:r>
              <a:rPr lang="nl-NL" sz="2200" dirty="0" err="1"/>
              <a:t>safely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a </a:t>
            </a:r>
            <a:r>
              <a:rPr lang="nl-NL" sz="2200" dirty="0" err="1"/>
              <a:t>forklift</a:t>
            </a:r>
            <a:r>
              <a:rPr lang="nl-NL" sz="2200" dirty="0"/>
              <a:t>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dirty="0" err="1"/>
              <a:t>stably</a:t>
            </a:r>
            <a:r>
              <a:rPr lang="nl-NL" sz="2200" dirty="0"/>
              <a:t> </a:t>
            </a:r>
            <a:r>
              <a:rPr lang="nl-NL" sz="2200" dirty="0" err="1"/>
              <a:t>loaded</a:t>
            </a:r>
            <a:r>
              <a:rPr lang="nl-NL" sz="2200" dirty="0"/>
              <a:t> on </a:t>
            </a:r>
            <a:r>
              <a:rPr lang="nl-NL" sz="2200" dirty="0" err="1"/>
              <a:t>both</a:t>
            </a:r>
            <a:r>
              <a:rPr lang="nl-NL" sz="2200" dirty="0"/>
              <a:t> </a:t>
            </a:r>
            <a:r>
              <a:rPr lang="nl-NL" sz="2200" dirty="0" err="1"/>
              <a:t>forks</a:t>
            </a:r>
            <a:r>
              <a:rPr lang="nl-NL" sz="2200" dirty="0"/>
              <a:t>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dirty="0"/>
              <a:t>driver at </a:t>
            </a:r>
            <a:r>
              <a:rPr lang="nl-NL" sz="2200" dirty="0" err="1"/>
              <a:t>least</a:t>
            </a:r>
            <a:r>
              <a:rPr lang="nl-NL" sz="2200" dirty="0"/>
              <a:t> 18 </a:t>
            </a:r>
            <a:r>
              <a:rPr lang="nl-NL" sz="2200" dirty="0" err="1"/>
              <a:t>years</a:t>
            </a:r>
            <a:r>
              <a:rPr lang="nl-NL" sz="2200" dirty="0"/>
              <a:t> </a:t>
            </a:r>
            <a:r>
              <a:rPr lang="nl-NL" sz="2200" dirty="0" err="1"/>
              <a:t>old</a:t>
            </a:r>
            <a:r>
              <a:rPr lang="nl-NL" sz="2200" dirty="0"/>
              <a:t>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dirty="0" err="1"/>
              <a:t>wearing</a:t>
            </a:r>
            <a:r>
              <a:rPr lang="nl-NL" sz="2200" dirty="0"/>
              <a:t> a </a:t>
            </a:r>
            <a:r>
              <a:rPr lang="nl-NL" sz="2200" dirty="0" err="1"/>
              <a:t>seat</a:t>
            </a:r>
            <a:r>
              <a:rPr lang="nl-NL" sz="2200" dirty="0"/>
              <a:t> belt is </a:t>
            </a:r>
            <a:r>
              <a:rPr lang="nl-NL" sz="2200" dirty="0" err="1"/>
              <a:t>mandatory</a:t>
            </a:r>
            <a:r>
              <a:rPr lang="nl-NL" sz="2200" dirty="0"/>
              <a:t>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2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nl-NL" sz="2200" dirty="0" err="1"/>
              <a:t>Working</a:t>
            </a:r>
            <a:r>
              <a:rPr lang="nl-NL" sz="2200" dirty="0"/>
              <a:t> </a:t>
            </a:r>
            <a:r>
              <a:rPr lang="nl-NL" sz="2200" dirty="0" err="1"/>
              <a:t>safely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a pallet truck: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dirty="0" err="1"/>
              <a:t>Remember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adopt</a:t>
            </a:r>
            <a:r>
              <a:rPr lang="nl-NL" sz="2200" dirty="0"/>
              <a:t> a correct </a:t>
            </a:r>
            <a:r>
              <a:rPr lang="nl-NL" sz="2200" dirty="0" err="1"/>
              <a:t>working</a:t>
            </a:r>
            <a:r>
              <a:rPr lang="nl-NL" sz="2200" dirty="0"/>
              <a:t> </a:t>
            </a:r>
            <a:r>
              <a:rPr lang="nl-NL" sz="2200" dirty="0" err="1"/>
              <a:t>posture</a:t>
            </a:r>
            <a:endParaRPr lang="nl-NL" sz="2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dirty="0" err="1"/>
              <a:t>not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heavily</a:t>
            </a:r>
            <a:r>
              <a:rPr lang="nl-NL" sz="2200" dirty="0"/>
              <a:t> </a:t>
            </a:r>
            <a:r>
              <a:rPr lang="nl-NL" sz="2200" dirty="0" err="1"/>
              <a:t>loaded</a:t>
            </a:r>
            <a:r>
              <a:rPr lang="nl-NL" sz="2200" dirty="0"/>
              <a:t> or </a:t>
            </a:r>
            <a:r>
              <a:rPr lang="nl-NL" sz="2200" dirty="0" err="1"/>
              <a:t>overloaded</a:t>
            </a:r>
            <a:endParaRPr lang="nl-NL" sz="2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dirty="0" err="1"/>
              <a:t>good</a:t>
            </a:r>
            <a:r>
              <a:rPr lang="nl-NL" sz="2200" dirty="0"/>
              <a:t> </a:t>
            </a:r>
            <a:r>
              <a:rPr lang="nl-NL" sz="2200" dirty="0" err="1"/>
              <a:t>visibility</a:t>
            </a:r>
            <a:r>
              <a:rPr lang="nl-NL" sz="2200" dirty="0"/>
              <a:t> and </a:t>
            </a:r>
            <a:r>
              <a:rPr lang="nl-NL" sz="2200" dirty="0" err="1"/>
              <a:t>sufficient</a:t>
            </a:r>
            <a:r>
              <a:rPr lang="nl-NL" sz="2200" dirty="0"/>
              <a:t> </a:t>
            </a:r>
            <a:r>
              <a:rPr lang="nl-NL" sz="2200" dirty="0" err="1"/>
              <a:t>manoeuvering</a:t>
            </a:r>
            <a:r>
              <a:rPr lang="nl-NL" sz="2200" dirty="0"/>
              <a:t> </a:t>
            </a:r>
            <a:r>
              <a:rPr lang="nl-NL" sz="2200" dirty="0" err="1"/>
              <a:t>space</a:t>
            </a:r>
            <a:r>
              <a:rPr lang="nl-NL" sz="2200" dirty="0"/>
              <a:t> 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200" dirty="0"/>
          </a:p>
          <a:p>
            <a:pPr marL="342900" indent="-342900">
              <a:spcBef>
                <a:spcPct val="20000"/>
              </a:spcBef>
              <a:defRPr/>
            </a:pPr>
            <a:endParaRPr lang="nl-NL" sz="2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200" dirty="0"/>
          </a:p>
        </p:txBody>
      </p:sp>
      <p:sp>
        <p:nvSpPr>
          <p:cNvPr id="9" name="Afgeronde rechthoek 8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9486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73797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1.1 Health </a:t>
            </a:r>
            <a:r>
              <a:rPr lang="en-GB" sz="3200" b="1" dirty="0"/>
              <a:t>and</a:t>
            </a:r>
            <a:r>
              <a:rPr lang="nl-NL" sz="3200" b="1" dirty="0"/>
              <a:t> Safety (H&amp;S)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19200" y="1165298"/>
            <a:ext cx="10515600" cy="4351338"/>
          </a:xfrm>
        </p:spPr>
        <p:txBody>
          <a:bodyPr>
            <a:normAutofit/>
          </a:bodyPr>
          <a:lstStyle/>
          <a:p>
            <a:r>
              <a:rPr lang="en-GB" sz="2200" dirty="0"/>
              <a:t>Occupational Health &amp; Safety Act: health, safety and well-being at work</a:t>
            </a:r>
          </a:p>
          <a:p>
            <a:pPr>
              <a:buNone/>
              <a:defRPr/>
            </a:pPr>
            <a:endParaRPr lang="en-GB" sz="2200" dirty="0">
              <a:ea typeface="ＭＳ Ｐゴシック" charset="0"/>
            </a:endParaRPr>
          </a:p>
          <a:p>
            <a:pPr>
              <a:defRPr/>
            </a:pPr>
            <a:r>
              <a:rPr lang="en-GB" sz="2200" dirty="0">
                <a:ea typeface="ＭＳ Ｐゴシック" charset="0"/>
              </a:rPr>
              <a:t>No adverse influence from work:</a:t>
            </a:r>
          </a:p>
          <a:p>
            <a:pPr lvl="1">
              <a:defRPr/>
            </a:pPr>
            <a:r>
              <a:rPr lang="en-GB" sz="2200" dirty="0">
                <a:ea typeface="ＭＳ Ｐゴシック" charset="0"/>
              </a:rPr>
              <a:t>tackle danger at source</a:t>
            </a:r>
          </a:p>
          <a:p>
            <a:pPr lvl="1">
              <a:defRPr/>
            </a:pPr>
            <a:r>
              <a:rPr lang="en-GB" sz="2200" dirty="0">
                <a:ea typeface="ＭＳ Ｐゴシック" charset="0"/>
              </a:rPr>
              <a:t>screening</a:t>
            </a:r>
          </a:p>
          <a:p>
            <a:pPr lvl="1">
              <a:defRPr/>
            </a:pPr>
            <a:r>
              <a:rPr lang="en-GB" sz="2200" dirty="0">
                <a:ea typeface="ＭＳ Ｐゴシック" charset="0"/>
              </a:rPr>
              <a:t>personal protective equipment</a:t>
            </a:r>
          </a:p>
          <a:p>
            <a:pPr lvl="1">
              <a:buNone/>
              <a:defRPr/>
            </a:pPr>
            <a:endParaRPr lang="en-GB" sz="2200" dirty="0">
              <a:ea typeface="ＭＳ Ｐゴシック" charset="0"/>
            </a:endParaRPr>
          </a:p>
          <a:p>
            <a:pPr>
              <a:defRPr/>
            </a:pPr>
            <a:r>
              <a:rPr lang="en-GB" sz="2200" dirty="0">
                <a:ea typeface="ＭＳ Ｐゴシック" charset="0"/>
              </a:rPr>
              <a:t>Where reasonably feasible:</a:t>
            </a:r>
          </a:p>
          <a:p>
            <a:pPr lvl="1">
              <a:defRPr/>
            </a:pPr>
            <a:r>
              <a:rPr lang="en-GB" sz="2200" dirty="0">
                <a:ea typeface="ＭＳ Ｐゴシック" charset="0"/>
              </a:rPr>
              <a:t>technical</a:t>
            </a:r>
          </a:p>
          <a:p>
            <a:pPr lvl="1">
              <a:defRPr/>
            </a:pPr>
            <a:r>
              <a:rPr lang="en-GB" sz="2200" dirty="0">
                <a:ea typeface="ＭＳ Ｐゴシック" charset="0"/>
              </a:rPr>
              <a:t>organisational</a:t>
            </a:r>
          </a:p>
          <a:p>
            <a:pPr lvl="1">
              <a:defRPr/>
            </a:pPr>
            <a:r>
              <a:rPr lang="en-GB" sz="2200" dirty="0">
                <a:ea typeface="ＭＳ Ｐゴシック" charset="0"/>
              </a:rPr>
              <a:t>economical  </a:t>
            </a:r>
          </a:p>
          <a:p>
            <a:endParaRPr lang="en-GB" sz="2200" dirty="0"/>
          </a:p>
        </p:txBody>
      </p:sp>
      <p:sp>
        <p:nvSpPr>
          <p:cNvPr id="10" name="Rechthoek 9"/>
          <p:cNvSpPr/>
          <p:nvPr/>
        </p:nvSpPr>
        <p:spPr>
          <a:xfrm>
            <a:off x="7968208" y="4221088"/>
            <a:ext cx="208823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/>
              <a:t>m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9708976" y="155532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8372"/>
            <a:ext cx="8229600" cy="1143000"/>
          </a:xfrm>
        </p:spPr>
        <p:txBody>
          <a:bodyPr anchor="t">
            <a:normAutofit/>
          </a:bodyPr>
          <a:lstStyle/>
          <a:p>
            <a:pPr algn="l"/>
            <a:br>
              <a:rPr lang="nl-NL" sz="18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3200" b="1" dirty="0"/>
              <a:t>7.1 </a:t>
            </a:r>
            <a:r>
              <a:rPr lang="nl-NL" sz="3200" b="1" dirty="0" err="1"/>
              <a:t>Welding</a:t>
            </a:r>
            <a:r>
              <a:rPr lang="nl-NL" sz="3200" b="1" dirty="0"/>
              <a:t>, </a:t>
            </a:r>
            <a:r>
              <a:rPr lang="nl-NL" sz="3200" b="1" dirty="0" err="1"/>
              <a:t>burning</a:t>
            </a:r>
            <a:r>
              <a:rPr lang="nl-NL" sz="3200" b="1" dirty="0"/>
              <a:t> and </a:t>
            </a:r>
            <a:r>
              <a:rPr lang="nl-NL" sz="3200" b="1" dirty="0" err="1"/>
              <a:t>cutting</a:t>
            </a:r>
            <a:r>
              <a:rPr sz="3200" dirty="0"/>
              <a:t> </a:t>
            </a:r>
            <a:endParaRPr lang="nl-NL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524000" y="1469950"/>
            <a:ext cx="9963150" cy="4795838"/>
          </a:xfrm>
        </p:spPr>
        <p:txBody>
          <a:bodyPr>
            <a:normAutofit/>
          </a:bodyPr>
          <a:lstStyle/>
          <a:p>
            <a:r>
              <a:rPr lang="nl-NL" sz="2200" dirty="0"/>
              <a:t>screen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workplace</a:t>
            </a:r>
            <a:r>
              <a:rPr lang="nl-NL" sz="2200" dirty="0"/>
              <a:t> </a:t>
            </a:r>
            <a:r>
              <a:rPr lang="nl-NL" sz="2200" dirty="0" err="1"/>
              <a:t>properly</a:t>
            </a:r>
            <a:endParaRPr lang="nl-NL" sz="2200" dirty="0"/>
          </a:p>
          <a:p>
            <a:r>
              <a:rPr lang="nl-NL" sz="2200" dirty="0" err="1"/>
              <a:t>ensure</a:t>
            </a:r>
            <a:r>
              <a:rPr lang="nl-NL" sz="2200" dirty="0"/>
              <a:t> adequate </a:t>
            </a:r>
            <a:r>
              <a:rPr lang="nl-NL" sz="2200" dirty="0" err="1"/>
              <a:t>extraction</a:t>
            </a:r>
            <a:r>
              <a:rPr lang="nl-NL" sz="2200" dirty="0"/>
              <a:t> and </a:t>
            </a:r>
            <a:r>
              <a:rPr lang="nl-NL" sz="2200" dirty="0" err="1"/>
              <a:t>ventilation</a:t>
            </a:r>
            <a:endParaRPr lang="nl-NL" sz="2200" dirty="0"/>
          </a:p>
          <a:p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correct PPE</a:t>
            </a:r>
          </a:p>
          <a:p>
            <a:endParaRPr lang="nl-NL" sz="2200" dirty="0"/>
          </a:p>
          <a:p>
            <a:endParaRPr lang="nl-NL" sz="2200" dirty="0"/>
          </a:p>
        </p:txBody>
      </p:sp>
      <p:pic>
        <p:nvPicPr>
          <p:cNvPr id="6" name="Afbeelding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90064" y="1668920"/>
            <a:ext cx="3371850" cy="454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oneywell Lasbril Amigo Xantho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1123" y="3514762"/>
            <a:ext cx="1224136" cy="1224136"/>
          </a:xfrm>
          <a:prstGeom prst="rect">
            <a:avLst/>
          </a:prstGeom>
          <a:noFill/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70056" y="3533093"/>
            <a:ext cx="1260000" cy="1258702"/>
          </a:xfrm>
          <a:prstGeom prst="rect">
            <a:avLst/>
          </a:prstGeom>
        </p:spPr>
      </p:pic>
      <p:pic>
        <p:nvPicPr>
          <p:cNvPr id="37892" name="Picture 4" descr="Weldas Katoen gevoerde Lashandschoenen 10-2101 Economy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75" y="3867869"/>
            <a:ext cx="1619250" cy="1143001"/>
          </a:xfrm>
          <a:prstGeom prst="rect">
            <a:avLst/>
          </a:prstGeom>
          <a:noFill/>
        </p:spPr>
      </p:pic>
      <p:pic>
        <p:nvPicPr>
          <p:cNvPr id="11" name="imageFullScreen" descr="Portwest leren lasschort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48278" y="3631694"/>
            <a:ext cx="1499650" cy="149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fgeronde rechthoek 11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48870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7.2 </a:t>
            </a:r>
            <a:r>
              <a:rPr lang="nl-NL" sz="3200" b="1" dirty="0" err="1"/>
              <a:t>Demolition</a:t>
            </a:r>
            <a:r>
              <a:rPr lang="nl-NL" sz="3200" b="1" dirty="0"/>
              <a:t> </a:t>
            </a:r>
            <a:r>
              <a:rPr lang="nl-NL" sz="3200" b="1" dirty="0" err="1"/>
              <a:t>work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356982"/>
            <a:ext cx="10145486" cy="48199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err="1"/>
              <a:t>Risks</a:t>
            </a:r>
            <a:r>
              <a:rPr lang="nl-NL" sz="2200" dirty="0"/>
              <a:t>:</a:t>
            </a:r>
          </a:p>
          <a:p>
            <a:r>
              <a:rPr lang="nl-NL" sz="2200" dirty="0" err="1"/>
              <a:t>falling</a:t>
            </a:r>
            <a:r>
              <a:rPr lang="nl-NL" sz="2200" dirty="0"/>
              <a:t> and tripping</a:t>
            </a:r>
          </a:p>
          <a:p>
            <a:r>
              <a:rPr lang="nl-NL" sz="2200" dirty="0" err="1"/>
              <a:t>being</a:t>
            </a:r>
            <a:r>
              <a:rPr lang="nl-NL" sz="2200" dirty="0"/>
              <a:t> hit </a:t>
            </a:r>
            <a:r>
              <a:rPr lang="nl-NL" sz="2200" dirty="0" err="1"/>
              <a:t>by</a:t>
            </a:r>
            <a:r>
              <a:rPr lang="nl-NL" sz="2200" dirty="0"/>
              <a:t> </a:t>
            </a:r>
            <a:r>
              <a:rPr lang="nl-NL" sz="2200" dirty="0" err="1"/>
              <a:t>rubble</a:t>
            </a:r>
            <a:endParaRPr lang="nl-NL" sz="2200" dirty="0"/>
          </a:p>
          <a:p>
            <a:r>
              <a:rPr lang="nl-NL" sz="2200" dirty="0"/>
              <a:t>hearing </a:t>
            </a:r>
            <a:r>
              <a:rPr lang="nl-NL" sz="2200" dirty="0" err="1"/>
              <a:t>damage</a:t>
            </a:r>
            <a:r>
              <a:rPr lang="nl-NL" sz="2200" dirty="0"/>
              <a:t> </a:t>
            </a:r>
            <a:r>
              <a:rPr lang="nl-NL" sz="2200" dirty="0" err="1"/>
              <a:t>due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noise</a:t>
            </a:r>
            <a:endParaRPr lang="nl-NL" sz="2200" dirty="0"/>
          </a:p>
          <a:p>
            <a:r>
              <a:rPr lang="nl-NL" sz="2200" dirty="0" err="1"/>
              <a:t>hazardous</a:t>
            </a:r>
            <a:r>
              <a:rPr lang="nl-NL" sz="2200" dirty="0"/>
              <a:t> </a:t>
            </a:r>
            <a:r>
              <a:rPr lang="nl-NL" sz="2200" dirty="0" err="1"/>
              <a:t>substances</a:t>
            </a:r>
            <a:r>
              <a:rPr lang="nl-NL" sz="2200" dirty="0"/>
              <a:t> (</a:t>
            </a:r>
            <a:r>
              <a:rPr lang="nl-NL" sz="2200" dirty="0" err="1"/>
              <a:t>asbestos</a:t>
            </a:r>
            <a:r>
              <a:rPr lang="nl-NL" sz="2200" dirty="0"/>
              <a:t>, </a:t>
            </a:r>
            <a:r>
              <a:rPr lang="nl-NL" sz="2200" dirty="0" err="1"/>
              <a:t>quartz</a:t>
            </a:r>
            <a:r>
              <a:rPr lang="nl-NL" sz="2200" dirty="0"/>
              <a:t> </a:t>
            </a:r>
            <a:r>
              <a:rPr lang="nl-NL" sz="2200" dirty="0" err="1"/>
              <a:t>dust</a:t>
            </a:r>
            <a:r>
              <a:rPr lang="nl-NL" sz="2200" dirty="0"/>
              <a:t>)</a:t>
            </a:r>
          </a:p>
          <a:p>
            <a:endParaRPr lang="nl-NL" sz="2200" dirty="0"/>
          </a:p>
          <a:p>
            <a:pPr>
              <a:buNone/>
            </a:pPr>
            <a:r>
              <a:rPr lang="nl-NL" sz="2200" dirty="0" err="1"/>
              <a:t>Wear</a:t>
            </a:r>
            <a:r>
              <a:rPr lang="nl-NL" sz="2200" dirty="0"/>
              <a:t> PPE, at </a:t>
            </a:r>
            <a:r>
              <a:rPr lang="nl-NL" sz="2200" dirty="0" err="1"/>
              <a:t>least</a:t>
            </a:r>
            <a:r>
              <a:rPr lang="nl-NL" sz="2200" dirty="0"/>
              <a:t>:</a:t>
            </a:r>
          </a:p>
          <a:p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helmet</a:t>
            </a:r>
            <a:r>
              <a:rPr lang="nl-NL" sz="2200" dirty="0"/>
              <a:t>, overalls, </a:t>
            </a:r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shoes</a:t>
            </a:r>
            <a:endParaRPr lang="nl-NL" sz="2200" dirty="0"/>
          </a:p>
          <a:p>
            <a:r>
              <a:rPr lang="nl-NL" sz="2200" dirty="0" err="1"/>
              <a:t>for</a:t>
            </a:r>
            <a:r>
              <a:rPr lang="nl-NL" sz="2200" dirty="0"/>
              <a:t> manual </a:t>
            </a:r>
            <a:r>
              <a:rPr lang="nl-NL" sz="2200" dirty="0" err="1"/>
              <a:t>demolition</a:t>
            </a:r>
            <a:r>
              <a:rPr lang="nl-NL" sz="2200" dirty="0"/>
              <a:t> </a:t>
            </a:r>
            <a:r>
              <a:rPr lang="nl-NL" sz="2200" dirty="0" err="1"/>
              <a:t>work</a:t>
            </a:r>
            <a:r>
              <a:rPr lang="nl-NL" sz="2200" dirty="0"/>
              <a:t>: </a:t>
            </a:r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glasses</a:t>
            </a:r>
            <a:r>
              <a:rPr lang="nl-NL" sz="2200" dirty="0"/>
              <a:t>/</a:t>
            </a:r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goggles</a:t>
            </a:r>
            <a:endParaRPr lang="nl-NL" sz="2200" dirty="0"/>
          </a:p>
          <a:p>
            <a:r>
              <a:rPr lang="nl-NL" sz="2200" dirty="0" err="1"/>
              <a:t>respiratory</a:t>
            </a:r>
            <a:r>
              <a:rPr lang="nl-NL" sz="2200" dirty="0"/>
              <a:t> </a:t>
            </a:r>
            <a:r>
              <a:rPr lang="nl-NL" sz="2200" dirty="0" err="1"/>
              <a:t>protection</a:t>
            </a:r>
            <a:r>
              <a:rPr lang="nl-NL" sz="2200" dirty="0"/>
              <a:t>: </a:t>
            </a:r>
            <a:r>
              <a:rPr lang="nl-NL" sz="2200" dirty="0" err="1"/>
              <a:t>dust</a:t>
            </a:r>
            <a:r>
              <a:rPr lang="nl-NL" sz="2200" dirty="0"/>
              <a:t> filter or filter cartridge </a:t>
            </a:r>
            <a:r>
              <a:rPr lang="nl-NL" sz="2200" dirty="0" err="1"/>
              <a:t>mask</a:t>
            </a:r>
            <a:r>
              <a:rPr lang="nl-NL" sz="2200" dirty="0"/>
              <a:t> </a:t>
            </a:r>
          </a:p>
          <a:p>
            <a:endParaRPr lang="nl-NL" sz="2200" dirty="0"/>
          </a:p>
          <a:p>
            <a:endParaRPr lang="nl-NL" sz="2200" dirty="0"/>
          </a:p>
        </p:txBody>
      </p:sp>
      <p:sp>
        <p:nvSpPr>
          <p:cNvPr id="7" name="Afgeronde rechthoek 6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BC65F2E-343C-2C22-28F8-D3664869E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637" y="1565921"/>
            <a:ext cx="4452625" cy="293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574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92463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7.3 </a:t>
            </a:r>
            <a:r>
              <a:rPr lang="nl-NL" sz="3200" b="1" dirty="0" err="1"/>
              <a:t>Excavation</a:t>
            </a:r>
            <a:r>
              <a:rPr lang="nl-NL" sz="3200" b="1" dirty="0"/>
              <a:t> </a:t>
            </a:r>
            <a:r>
              <a:rPr lang="nl-NL" sz="3200" b="1" dirty="0" err="1"/>
              <a:t>work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524000" y="1667378"/>
            <a:ext cx="9763125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/>
              <a:t>Safety </a:t>
            </a:r>
            <a:r>
              <a:rPr lang="nl-NL" sz="2200" dirty="0" err="1"/>
              <a:t>during</a:t>
            </a:r>
            <a:r>
              <a:rPr lang="nl-NL" sz="2200" dirty="0"/>
              <a:t> </a:t>
            </a:r>
            <a:r>
              <a:rPr lang="nl-NL" sz="2200" dirty="0" err="1"/>
              <a:t>excavation</a:t>
            </a:r>
            <a:r>
              <a:rPr lang="nl-NL" sz="2200" dirty="0"/>
              <a:t> </a:t>
            </a:r>
            <a:r>
              <a:rPr lang="nl-NL" sz="2200" dirty="0" err="1"/>
              <a:t>work</a:t>
            </a:r>
            <a:r>
              <a:rPr lang="nl-NL" sz="2200" dirty="0"/>
              <a:t>:</a:t>
            </a:r>
          </a:p>
          <a:p>
            <a:r>
              <a:rPr lang="nl-NL" sz="2200" dirty="0"/>
              <a:t>KLIC </a:t>
            </a:r>
            <a:r>
              <a:rPr lang="nl-NL" sz="2200" dirty="0" err="1"/>
              <a:t>message</a:t>
            </a:r>
            <a:r>
              <a:rPr lang="nl-NL" sz="2200" dirty="0"/>
              <a:t> and manual pre-</a:t>
            </a:r>
            <a:r>
              <a:rPr lang="nl-NL" sz="2200" dirty="0" err="1"/>
              <a:t>digging</a:t>
            </a:r>
            <a:endParaRPr lang="nl-NL" sz="2200" dirty="0"/>
          </a:p>
          <a:p>
            <a:r>
              <a:rPr lang="nl-NL" sz="2200" dirty="0"/>
              <a:t>safe </a:t>
            </a:r>
            <a:r>
              <a:rPr lang="nl-NL" sz="2200" dirty="0" err="1"/>
              <a:t>slope</a:t>
            </a:r>
            <a:r>
              <a:rPr lang="nl-NL" sz="2200" dirty="0"/>
              <a:t>, </a:t>
            </a:r>
            <a:r>
              <a:rPr lang="nl-NL" sz="2200" dirty="0" err="1"/>
              <a:t>sufficient</a:t>
            </a:r>
            <a:r>
              <a:rPr lang="nl-NL" sz="2200" dirty="0"/>
              <a:t> support </a:t>
            </a:r>
            <a:r>
              <a:rPr lang="nl-NL" sz="2200" dirty="0" err="1"/>
              <a:t>struts</a:t>
            </a:r>
            <a:endParaRPr lang="nl-NL" sz="2200" dirty="0"/>
          </a:p>
          <a:p>
            <a:r>
              <a:rPr lang="nl-NL" sz="2200" dirty="0"/>
              <a:t>no gas </a:t>
            </a:r>
            <a:r>
              <a:rPr lang="nl-NL" sz="2200" dirty="0" err="1"/>
              <a:t>bottles</a:t>
            </a:r>
            <a:r>
              <a:rPr lang="nl-NL" sz="2200" dirty="0"/>
              <a:t> in </a:t>
            </a:r>
            <a:r>
              <a:rPr lang="nl-NL" sz="2200" dirty="0" err="1"/>
              <a:t>deep</a:t>
            </a:r>
            <a:r>
              <a:rPr lang="nl-NL" sz="2200" dirty="0"/>
              <a:t> </a:t>
            </a:r>
            <a:r>
              <a:rPr lang="nl-NL" sz="2200" dirty="0" err="1"/>
              <a:t>trench</a:t>
            </a:r>
            <a:endParaRPr lang="nl-NL" sz="2200" dirty="0"/>
          </a:p>
          <a:p>
            <a:r>
              <a:rPr lang="nl-NL" sz="2200" dirty="0" err="1"/>
              <a:t>measures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prevent</a:t>
            </a:r>
            <a:r>
              <a:rPr lang="nl-NL" sz="2200" dirty="0"/>
              <a:t> </a:t>
            </a:r>
            <a:r>
              <a:rPr lang="nl-NL" sz="2200" dirty="0" err="1"/>
              <a:t>falling</a:t>
            </a:r>
            <a:r>
              <a:rPr lang="nl-NL" sz="2200" dirty="0"/>
              <a:t> </a:t>
            </a:r>
            <a:r>
              <a:rPr lang="nl-NL" sz="2200" dirty="0" err="1"/>
              <a:t>into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trench</a:t>
            </a:r>
            <a:endParaRPr lang="nl-NL" sz="2200" dirty="0"/>
          </a:p>
          <a:p>
            <a:pPr>
              <a:buNone/>
            </a:pPr>
            <a:endParaRPr lang="nl-NL" sz="2200" dirty="0"/>
          </a:p>
          <a:p>
            <a:pPr>
              <a:buNone/>
            </a:pPr>
            <a:r>
              <a:rPr lang="nl-NL" sz="2200" dirty="0" err="1"/>
              <a:t>Digging</a:t>
            </a:r>
            <a:r>
              <a:rPr lang="nl-NL" sz="2200" dirty="0"/>
              <a:t> in </a:t>
            </a:r>
            <a:r>
              <a:rPr lang="nl-NL" sz="2200" dirty="0" err="1"/>
              <a:t>contaminated</a:t>
            </a:r>
            <a:r>
              <a:rPr lang="nl-NL" sz="2200" dirty="0"/>
              <a:t> </a:t>
            </a:r>
            <a:r>
              <a:rPr lang="nl-NL" sz="2200" dirty="0" err="1"/>
              <a:t>soil</a:t>
            </a:r>
            <a:r>
              <a:rPr lang="nl-NL" sz="2200" dirty="0"/>
              <a:t>: extra </a:t>
            </a:r>
            <a:r>
              <a:rPr lang="nl-NL" sz="2200" dirty="0" err="1"/>
              <a:t>measures</a:t>
            </a:r>
            <a:endParaRPr lang="nl-NL" sz="2200" dirty="0"/>
          </a:p>
          <a:p>
            <a:endParaRPr lang="nl-NL" sz="2200" dirty="0"/>
          </a:p>
          <a:p>
            <a:endParaRPr lang="nl-NL" sz="2200" dirty="0"/>
          </a:p>
        </p:txBody>
      </p:sp>
      <p:pic>
        <p:nvPicPr>
          <p:cNvPr id="7" name="Picture 1" descr="F:\VCA boeken versie 5.0\afbeeldingen\CIMG15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92742" y="1819910"/>
            <a:ext cx="3558288" cy="2668716"/>
          </a:xfrm>
          <a:prstGeom prst="rect">
            <a:avLst/>
          </a:prstGeom>
          <a:noFill/>
        </p:spPr>
      </p:pic>
      <p:sp>
        <p:nvSpPr>
          <p:cNvPr id="9" name="Afgeronde rechthoek 8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488587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7481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7.4 </a:t>
            </a:r>
            <a:r>
              <a:rPr lang="nl-NL" sz="3200" b="1" dirty="0" err="1"/>
              <a:t>Working</a:t>
            </a:r>
            <a:r>
              <a:rPr lang="nl-NL" sz="3200" b="1" dirty="0"/>
              <a:t> at </a:t>
            </a:r>
            <a:r>
              <a:rPr lang="nl-NL" sz="3200" b="1" dirty="0" err="1"/>
              <a:t>height</a:t>
            </a:r>
            <a:r>
              <a:rPr sz="3200" dirty="0"/>
              <a:t> </a:t>
            </a:r>
            <a:r>
              <a:rPr lang="nl-NL" sz="3200" b="1" dirty="0"/>
              <a:t>	</a:t>
            </a:r>
            <a:endParaRPr lang="nl-NL" sz="3200" dirty="0"/>
          </a:p>
        </p:txBody>
      </p:sp>
      <p:pic>
        <p:nvPicPr>
          <p:cNvPr id="3074" name="Picture 2" descr="E:\1003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16280" y="1389947"/>
            <a:ext cx="1728192" cy="2304256"/>
          </a:xfrm>
          <a:prstGeom prst="rect">
            <a:avLst/>
          </a:prstGeom>
          <a:noFill/>
        </p:spPr>
      </p:pic>
      <p:pic>
        <p:nvPicPr>
          <p:cNvPr id="3075" name="Picture 3" descr="E:\10080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16280" y="3883519"/>
            <a:ext cx="1728032" cy="2304043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1524000" y="1108880"/>
            <a:ext cx="914657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200" dirty="0"/>
              <a:t>Safety </a:t>
            </a:r>
            <a:r>
              <a:rPr lang="nl-NL" sz="2200" dirty="0" err="1"/>
              <a:t>measures</a:t>
            </a:r>
            <a:r>
              <a:rPr lang="nl-NL" sz="2200" dirty="0"/>
              <a:t> </a:t>
            </a:r>
            <a:r>
              <a:rPr lang="nl-NL" sz="2200" dirty="0" err="1"/>
              <a:t>from</a:t>
            </a:r>
            <a:r>
              <a:rPr lang="nl-NL" sz="2200" dirty="0"/>
              <a:t> 2.5 </a:t>
            </a:r>
            <a:r>
              <a:rPr lang="nl-NL" sz="2200" dirty="0" err="1"/>
              <a:t>metres</a:t>
            </a:r>
            <a:r>
              <a:rPr lang="nl-NL" sz="2200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 </a:t>
            </a:r>
            <a:r>
              <a:rPr lang="nl-NL" sz="2200" dirty="0" err="1"/>
              <a:t>workfloors</a:t>
            </a:r>
            <a:endParaRPr lang="nl-NL" sz="2200" dirty="0"/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 cordon off </a:t>
            </a:r>
            <a:r>
              <a:rPr lang="nl-NL" sz="2200" dirty="0" err="1"/>
              <a:t>openings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</a:t>
            </a:r>
            <a:r>
              <a:rPr lang="nl-NL" sz="2200" dirty="0" err="1"/>
              <a:t>fencing</a:t>
            </a:r>
            <a:r>
              <a:rPr lang="nl-NL" sz="2200" dirty="0"/>
              <a:t> and </a:t>
            </a:r>
            <a:r>
              <a:rPr lang="nl-NL" sz="2200" dirty="0" err="1"/>
              <a:t>railings</a:t>
            </a:r>
            <a:endParaRPr lang="nl-NL" sz="2200" dirty="0"/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 close floor </a:t>
            </a:r>
            <a:r>
              <a:rPr lang="nl-NL" sz="2200" dirty="0" err="1"/>
              <a:t>openings</a:t>
            </a:r>
            <a:r>
              <a:rPr lang="nl-NL" sz="2200" dirty="0"/>
              <a:t> </a:t>
            </a:r>
            <a:r>
              <a:rPr lang="nl-NL" sz="2200" dirty="0" err="1"/>
              <a:t>if</a:t>
            </a:r>
            <a:r>
              <a:rPr lang="nl-NL" sz="2200" dirty="0"/>
              <a:t> </a:t>
            </a:r>
            <a:r>
              <a:rPr lang="nl-NL" sz="2200" dirty="0" err="1"/>
              <a:t>possible</a:t>
            </a:r>
            <a:endParaRPr lang="nl-NL" sz="2200" dirty="0"/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 </a:t>
            </a:r>
            <a:r>
              <a:rPr lang="nl-NL" sz="2200" dirty="0" err="1"/>
              <a:t>use</a:t>
            </a:r>
            <a:r>
              <a:rPr lang="nl-NL" sz="2200" dirty="0"/>
              <a:t> roof </a:t>
            </a:r>
            <a:r>
              <a:rPr lang="nl-NL" sz="2200" dirty="0" err="1"/>
              <a:t>edge</a:t>
            </a:r>
            <a:r>
              <a:rPr lang="nl-NL" sz="2200" dirty="0"/>
              <a:t> </a:t>
            </a:r>
            <a:r>
              <a:rPr lang="nl-NL" sz="2200" dirty="0" err="1"/>
              <a:t>protection</a:t>
            </a:r>
            <a:r>
              <a:rPr lang="nl-NL" sz="2200" dirty="0"/>
              <a:t> </a:t>
            </a:r>
            <a:r>
              <a:rPr lang="nl-NL" sz="2200" dirty="0" err="1"/>
              <a:t>when</a:t>
            </a:r>
            <a:r>
              <a:rPr lang="nl-NL" sz="2200" dirty="0"/>
              <a:t> </a:t>
            </a:r>
            <a:r>
              <a:rPr lang="nl-NL" sz="2200" dirty="0" err="1"/>
              <a:t>working</a:t>
            </a:r>
            <a:r>
              <a:rPr lang="nl-NL" sz="2200" dirty="0"/>
              <a:t> on </a:t>
            </a:r>
            <a:r>
              <a:rPr lang="nl-NL" sz="2200" dirty="0" err="1"/>
              <a:t>roofs</a:t>
            </a:r>
            <a:endParaRPr lang="nl-NL" sz="2200" dirty="0"/>
          </a:p>
          <a:p>
            <a:endParaRPr lang="nl-NL" sz="2200" dirty="0"/>
          </a:p>
          <a:p>
            <a:r>
              <a:rPr lang="nl-NL" sz="2200" dirty="0"/>
              <a:t>PPE: </a:t>
            </a:r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harness</a:t>
            </a:r>
            <a:endParaRPr lang="nl-NL" sz="2200" dirty="0"/>
          </a:p>
          <a:p>
            <a:endParaRPr lang="nl-NL" sz="2200" dirty="0"/>
          </a:p>
          <a:p>
            <a:r>
              <a:rPr lang="nl-NL" sz="2200" dirty="0" err="1"/>
              <a:t>Working</a:t>
            </a:r>
            <a:r>
              <a:rPr lang="nl-NL" sz="2200" dirty="0"/>
              <a:t> on </a:t>
            </a:r>
            <a:r>
              <a:rPr lang="nl-NL" sz="2200" dirty="0" err="1"/>
              <a:t>roofs</a:t>
            </a:r>
            <a:r>
              <a:rPr lang="nl-NL" sz="2200" dirty="0"/>
              <a:t>: </a:t>
            </a:r>
            <a:r>
              <a:rPr lang="nl-NL" sz="2200" dirty="0" err="1"/>
              <a:t>pay</a:t>
            </a:r>
            <a:r>
              <a:rPr lang="nl-NL" sz="2200" dirty="0"/>
              <a:t> attention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weather</a:t>
            </a:r>
            <a:r>
              <a:rPr lang="nl-NL" sz="2200" dirty="0"/>
              <a:t> </a:t>
            </a:r>
            <a:r>
              <a:rPr lang="nl-NL" sz="2200" dirty="0" err="1"/>
              <a:t>conditions</a:t>
            </a:r>
            <a:r>
              <a:rPr lang="nl-NL" sz="2200" dirty="0"/>
              <a:t>!</a:t>
            </a:r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</p:txBody>
      </p:sp>
      <p:pic>
        <p:nvPicPr>
          <p:cNvPr id="9" name="Afbeelding 8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41787" y="4534339"/>
            <a:ext cx="3397969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fgeronde rechthoek 10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806829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37220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7.5 </a:t>
            </a:r>
            <a:r>
              <a:rPr lang="nl-NL" sz="3200" b="1" dirty="0" err="1"/>
              <a:t>Materials</a:t>
            </a:r>
            <a:r>
              <a:rPr lang="nl-NL" sz="3200" b="1" dirty="0"/>
              <a:t> </a:t>
            </a:r>
            <a:r>
              <a:rPr lang="nl-NL" sz="3200" b="1" dirty="0" err="1"/>
              <a:t>for</a:t>
            </a:r>
            <a:r>
              <a:rPr lang="nl-NL" sz="3200" b="1" dirty="0"/>
              <a:t> </a:t>
            </a:r>
            <a:r>
              <a:rPr lang="nl-NL" sz="3200" b="1" dirty="0" err="1"/>
              <a:t>working</a:t>
            </a:r>
            <a:r>
              <a:rPr lang="nl-NL" sz="3200" b="1" dirty="0"/>
              <a:t> at </a:t>
            </a:r>
            <a:r>
              <a:rPr lang="nl-NL" sz="3200" b="1" dirty="0" err="1"/>
              <a:t>height</a:t>
            </a:r>
            <a:r>
              <a:rPr lang="nl-NL" sz="3200" b="1" dirty="0"/>
              <a:t> (1)</a:t>
            </a:r>
            <a:r>
              <a:rPr sz="3200" dirty="0"/>
              <a:t> </a:t>
            </a:r>
            <a:endParaRPr lang="nl-NL" sz="3200" dirty="0"/>
          </a:p>
        </p:txBody>
      </p:sp>
      <p:pic>
        <p:nvPicPr>
          <p:cNvPr id="4098" name="Picture 2" descr="E:\1101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16280" y="1628800"/>
            <a:ext cx="1620180" cy="2160240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1524000" y="1561696"/>
            <a:ext cx="633670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 eaLnBrk="0" hangingPunct="0"/>
            <a:r>
              <a:rPr lang="nl-NL" sz="2200" dirty="0"/>
              <a:t>Points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consider</a:t>
            </a:r>
            <a:r>
              <a:rPr lang="nl-NL" sz="2200" dirty="0"/>
              <a:t> </a:t>
            </a:r>
            <a:r>
              <a:rPr lang="nl-NL" sz="2200" dirty="0" err="1"/>
              <a:t>when</a:t>
            </a:r>
            <a:r>
              <a:rPr lang="nl-NL" sz="2200" dirty="0"/>
              <a:t> </a:t>
            </a:r>
            <a:r>
              <a:rPr lang="nl-NL" sz="2200" dirty="0" err="1"/>
              <a:t>working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ladders:</a:t>
            </a:r>
          </a:p>
          <a:p>
            <a:pPr marL="265113" indent="-265113" eaLnBrk="0" hangingPunct="0">
              <a:buFontTx/>
              <a:buChar char="•"/>
            </a:pPr>
            <a:r>
              <a:rPr lang="nl-NL" sz="2200" dirty="0"/>
              <a:t>keep in </a:t>
            </a:r>
            <a:r>
              <a:rPr lang="nl-NL" sz="2200" dirty="0" err="1"/>
              <a:t>good</a:t>
            </a:r>
            <a:r>
              <a:rPr lang="nl-NL" sz="2200" dirty="0"/>
              <a:t> </a:t>
            </a:r>
            <a:r>
              <a:rPr lang="nl-NL" sz="2200" dirty="0" err="1"/>
              <a:t>condition</a:t>
            </a:r>
            <a:endParaRPr lang="nl-NL" sz="2200" dirty="0"/>
          </a:p>
          <a:p>
            <a:pPr marL="265113" indent="-265113" eaLnBrk="0" hangingPunct="0">
              <a:buFontTx/>
              <a:buChar char="•"/>
            </a:pPr>
            <a:r>
              <a:rPr lang="nl-NL" sz="2200" dirty="0"/>
              <a:t>do </a:t>
            </a:r>
            <a:r>
              <a:rPr lang="nl-NL" sz="2200" dirty="0" err="1"/>
              <a:t>not</a:t>
            </a:r>
            <a:r>
              <a:rPr lang="nl-NL" sz="2200" dirty="0"/>
              <a:t> </a:t>
            </a:r>
            <a:r>
              <a:rPr lang="nl-NL" sz="2200" dirty="0" err="1"/>
              <a:t>paint</a:t>
            </a:r>
            <a:endParaRPr lang="nl-NL" sz="2200" dirty="0"/>
          </a:p>
          <a:p>
            <a:pPr marL="265113" indent="-265113" eaLnBrk="0" hangingPunct="0">
              <a:buFontTx/>
              <a:buChar char="•"/>
            </a:pPr>
            <a:r>
              <a:rPr lang="nl-NL" sz="2200" dirty="0"/>
              <a:t>do </a:t>
            </a:r>
            <a:r>
              <a:rPr lang="nl-NL" sz="2200" dirty="0" err="1"/>
              <a:t>not</a:t>
            </a:r>
            <a:r>
              <a:rPr lang="nl-NL" sz="2200" dirty="0"/>
              <a:t> </a:t>
            </a:r>
            <a:r>
              <a:rPr lang="nl-NL" sz="2200" dirty="0" err="1"/>
              <a:t>repair</a:t>
            </a:r>
            <a:r>
              <a:rPr lang="nl-NL" sz="2200" dirty="0"/>
              <a:t> </a:t>
            </a:r>
            <a:r>
              <a:rPr lang="nl-NL" sz="2200" dirty="0" err="1"/>
              <a:t>yourself</a:t>
            </a:r>
            <a:endParaRPr lang="nl-NL" sz="2200" dirty="0"/>
          </a:p>
          <a:p>
            <a:pPr marL="265113" indent="-265113" eaLnBrk="0" hangingPunct="0">
              <a:buFontTx/>
              <a:buChar char="•"/>
            </a:pPr>
            <a:r>
              <a:rPr lang="nl-NL" sz="2200" dirty="0"/>
              <a:t>set up </a:t>
            </a:r>
            <a:r>
              <a:rPr lang="nl-NL" sz="2200" dirty="0" err="1"/>
              <a:t>carefully</a:t>
            </a:r>
            <a:r>
              <a:rPr lang="nl-NL" sz="2200" dirty="0"/>
              <a:t> and </a:t>
            </a:r>
            <a:r>
              <a:rPr lang="nl-NL" sz="2200" dirty="0" err="1"/>
              <a:t>properly</a:t>
            </a:r>
            <a:endParaRPr lang="nl-NL" sz="2200" dirty="0"/>
          </a:p>
          <a:p>
            <a:pPr marL="265113" indent="-265113" eaLnBrk="0" hangingPunct="0">
              <a:buFontTx/>
              <a:buChar char="•"/>
            </a:pPr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it</a:t>
            </a:r>
            <a:r>
              <a:rPr lang="nl-NL" sz="2200" dirty="0"/>
              <a:t> </a:t>
            </a:r>
            <a:r>
              <a:rPr lang="nl-NL" sz="2200" dirty="0" err="1"/>
              <a:t>properly</a:t>
            </a:r>
            <a:endParaRPr lang="nl-NL" sz="2200" dirty="0"/>
          </a:p>
          <a:p>
            <a:pPr eaLnBrk="0" hangingPunct="0"/>
            <a:endParaRPr lang="nl-NL" sz="2200" dirty="0"/>
          </a:p>
          <a:p>
            <a:pPr>
              <a:defRPr/>
            </a:pPr>
            <a:r>
              <a:rPr lang="nl-NL" sz="2200" dirty="0"/>
              <a:t>Points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consider</a:t>
            </a:r>
            <a:r>
              <a:rPr lang="nl-NL" sz="2200" dirty="0"/>
              <a:t> </a:t>
            </a:r>
            <a:r>
              <a:rPr lang="nl-NL" sz="2200" dirty="0" err="1"/>
              <a:t>when</a:t>
            </a:r>
            <a:r>
              <a:rPr lang="nl-NL" sz="2200" dirty="0"/>
              <a:t> </a:t>
            </a:r>
            <a:r>
              <a:rPr lang="nl-NL" sz="2200" dirty="0" err="1"/>
              <a:t>working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mobile </a:t>
            </a:r>
            <a:r>
              <a:rPr lang="nl-NL" sz="2200" dirty="0" err="1"/>
              <a:t>scaffolding</a:t>
            </a:r>
            <a:r>
              <a:rPr lang="nl-NL" sz="2200" dirty="0"/>
              <a:t> </a:t>
            </a:r>
            <a:r>
              <a:rPr lang="nl-NL" sz="2200" dirty="0" err="1"/>
              <a:t>tower</a:t>
            </a:r>
            <a:r>
              <a:rPr lang="nl-NL" sz="2200" dirty="0"/>
              <a:t>:</a:t>
            </a:r>
          </a:p>
          <a:p>
            <a:pPr marL="265113" indent="-265113" eaLnBrk="0" hangingPunct="0">
              <a:buFontTx/>
              <a:buChar char="•"/>
            </a:pPr>
            <a:r>
              <a:rPr lang="nl-NL" sz="2200" dirty="0"/>
              <a:t>block </a:t>
            </a:r>
            <a:r>
              <a:rPr lang="nl-NL" sz="2200" dirty="0" err="1"/>
              <a:t>wheels</a:t>
            </a:r>
            <a:endParaRPr lang="nl-NL" sz="2200" dirty="0"/>
          </a:p>
          <a:p>
            <a:pPr marL="265113" indent="-265113" eaLnBrk="0" hangingPunct="0">
              <a:buFontTx/>
              <a:buChar char="•"/>
            </a:pPr>
            <a:r>
              <a:rPr lang="nl-NL" sz="2200" dirty="0" err="1"/>
              <a:t>climb</a:t>
            </a:r>
            <a:r>
              <a:rPr lang="nl-NL" sz="2200" dirty="0"/>
              <a:t> </a:t>
            </a:r>
            <a:r>
              <a:rPr lang="nl-NL" sz="2200" dirty="0" err="1"/>
              <a:t>from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inside</a:t>
            </a:r>
            <a:endParaRPr lang="nl-NL" sz="2200" dirty="0"/>
          </a:p>
          <a:p>
            <a:pPr marL="265113" indent="-265113" eaLnBrk="0" hangingPunct="0">
              <a:buFontTx/>
              <a:buChar char="•"/>
            </a:pPr>
            <a:r>
              <a:rPr lang="nl-NL" sz="2200" dirty="0"/>
              <a:t>do </a:t>
            </a:r>
            <a:r>
              <a:rPr lang="nl-NL" sz="2200" dirty="0" err="1"/>
              <a:t>not</a:t>
            </a:r>
            <a:r>
              <a:rPr lang="nl-NL" sz="2200" dirty="0"/>
              <a:t> move </a:t>
            </a:r>
            <a:r>
              <a:rPr lang="nl-NL" sz="2200" dirty="0" err="1"/>
              <a:t>if</a:t>
            </a:r>
            <a:r>
              <a:rPr lang="nl-NL" sz="2200" dirty="0"/>
              <a:t> </a:t>
            </a:r>
            <a:r>
              <a:rPr lang="nl-NL" sz="2200" dirty="0" err="1"/>
              <a:t>someone</a:t>
            </a:r>
            <a:r>
              <a:rPr lang="nl-NL" sz="2200" dirty="0"/>
              <a:t> is on </a:t>
            </a:r>
            <a:r>
              <a:rPr lang="nl-NL" sz="2200" dirty="0" err="1"/>
              <a:t>it</a:t>
            </a:r>
            <a:endParaRPr lang="nl-NL" sz="2200" dirty="0"/>
          </a:p>
          <a:p>
            <a:pPr marL="265113" indent="-265113" eaLnBrk="0" hangingPunct="0">
              <a:buFontTx/>
              <a:buChar char="•"/>
            </a:pPr>
            <a:r>
              <a:rPr lang="nl-NL" sz="2200" dirty="0"/>
              <a:t>move on flat </a:t>
            </a:r>
            <a:r>
              <a:rPr lang="nl-NL" sz="2200" dirty="0" err="1"/>
              <a:t>surface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2 </a:t>
            </a:r>
            <a:r>
              <a:rPr lang="nl-NL" sz="2200" dirty="0" err="1"/>
              <a:t>people</a:t>
            </a:r>
            <a:endParaRPr lang="nl-NL" sz="2200" dirty="0"/>
          </a:p>
          <a:p>
            <a:pPr eaLnBrk="0" hangingPunct="0"/>
            <a:endParaRPr lang="nl-NL" sz="2200" dirty="0"/>
          </a:p>
        </p:txBody>
      </p:sp>
      <p:pic>
        <p:nvPicPr>
          <p:cNvPr id="4099" name="Picture 3" descr="E:\rolsteiger als werkplekmagazij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00376" y="4435234"/>
            <a:ext cx="2160000" cy="1620000"/>
          </a:xfrm>
          <a:prstGeom prst="rect">
            <a:avLst/>
          </a:prstGeom>
          <a:noFill/>
        </p:spPr>
      </p:pic>
      <p:sp>
        <p:nvSpPr>
          <p:cNvPr id="10" name="Afgeronde rechthoek 9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994373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524000" y="304874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7.5 </a:t>
            </a:r>
            <a:r>
              <a:rPr lang="nl-NL" sz="3200" b="1" dirty="0" err="1"/>
              <a:t>Materials</a:t>
            </a:r>
            <a:r>
              <a:rPr lang="nl-NL" sz="3200" b="1" dirty="0"/>
              <a:t> </a:t>
            </a:r>
            <a:r>
              <a:rPr lang="nl-NL" sz="3200" b="1" dirty="0" err="1"/>
              <a:t>for</a:t>
            </a:r>
            <a:r>
              <a:rPr lang="nl-NL" sz="3200" b="1" dirty="0"/>
              <a:t> </a:t>
            </a:r>
            <a:r>
              <a:rPr lang="nl-NL" sz="3200" b="1" dirty="0" err="1"/>
              <a:t>working</a:t>
            </a:r>
            <a:r>
              <a:rPr lang="nl-NL" sz="3200" b="1" dirty="0"/>
              <a:t> at </a:t>
            </a:r>
            <a:r>
              <a:rPr lang="nl-NL" sz="3200" b="1" dirty="0" err="1"/>
              <a:t>height</a:t>
            </a:r>
            <a:r>
              <a:rPr lang="nl-NL" sz="3200" b="1" dirty="0"/>
              <a:t> (2)</a:t>
            </a:r>
            <a:r>
              <a:rPr sz="3200" dirty="0"/>
              <a:t> </a:t>
            </a:r>
            <a:endParaRPr lang="nl-NL" sz="3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29745" y="1277889"/>
            <a:ext cx="166472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59460" y="4143375"/>
            <a:ext cx="1703152" cy="206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/>
          <p:nvPr/>
        </p:nvSpPr>
        <p:spPr>
          <a:xfrm>
            <a:off x="1622517" y="1260378"/>
            <a:ext cx="6408712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nl-NL" sz="2200" dirty="0"/>
              <a:t>  </a:t>
            </a:r>
            <a:r>
              <a:rPr lang="nl-NL" sz="2200" dirty="0" err="1"/>
              <a:t>strictly</a:t>
            </a:r>
            <a:r>
              <a:rPr lang="nl-NL" sz="2200" dirty="0"/>
              <a:t> </a:t>
            </a:r>
            <a:r>
              <a:rPr lang="nl-NL" sz="2200" dirty="0" err="1"/>
              <a:t>prohibited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(re)</a:t>
            </a:r>
            <a:r>
              <a:rPr lang="nl-NL" sz="2200" dirty="0" err="1"/>
              <a:t>build</a:t>
            </a:r>
            <a:r>
              <a:rPr lang="nl-NL" sz="2200" dirty="0"/>
              <a:t> </a:t>
            </a:r>
            <a:r>
              <a:rPr lang="nl-NL" sz="2200" dirty="0" err="1"/>
              <a:t>scaffolding</a:t>
            </a:r>
            <a:r>
              <a:rPr lang="nl-NL" sz="2200" dirty="0"/>
              <a:t> </a:t>
            </a:r>
            <a:r>
              <a:rPr lang="nl-NL" sz="2200" dirty="0" err="1"/>
              <a:t>yourself</a:t>
            </a:r>
            <a:endParaRPr lang="nl-NL" sz="22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nl-NL" sz="2200" dirty="0"/>
              <a:t>   do </a:t>
            </a:r>
            <a:r>
              <a:rPr lang="nl-NL" sz="2200" dirty="0" err="1"/>
              <a:t>not</a:t>
            </a:r>
            <a:r>
              <a:rPr lang="nl-NL" sz="2200" dirty="0"/>
              <a:t> </a:t>
            </a:r>
            <a:r>
              <a:rPr lang="nl-NL" sz="2200" dirty="0" err="1"/>
              <a:t>leave</a:t>
            </a:r>
            <a:r>
              <a:rPr lang="nl-NL" sz="2200" dirty="0"/>
              <a:t> </a:t>
            </a:r>
            <a:r>
              <a:rPr lang="nl-NL" sz="2200" dirty="0" err="1"/>
              <a:t>any</a:t>
            </a:r>
            <a:r>
              <a:rPr lang="nl-NL" sz="2200" dirty="0"/>
              <a:t> </a:t>
            </a:r>
            <a:r>
              <a:rPr lang="nl-NL" sz="2200" dirty="0" err="1"/>
              <a:t>material</a:t>
            </a:r>
            <a:r>
              <a:rPr lang="nl-NL" sz="2200" dirty="0"/>
              <a:t> </a:t>
            </a:r>
            <a:r>
              <a:rPr lang="nl-NL" sz="2200" dirty="0" err="1"/>
              <a:t>behind</a:t>
            </a:r>
            <a:endParaRPr lang="nl-NL" sz="2200" dirty="0"/>
          </a:p>
          <a:p>
            <a:pPr>
              <a:buFont typeface="Arial" pitchFamily="34" charset="0"/>
              <a:buChar char="•"/>
              <a:defRPr/>
            </a:pPr>
            <a:r>
              <a:rPr lang="nl-NL" sz="2200" dirty="0"/>
              <a:t>   do </a:t>
            </a:r>
            <a:r>
              <a:rPr lang="nl-NL" sz="2200" dirty="0" err="1"/>
              <a:t>not</a:t>
            </a:r>
            <a:r>
              <a:rPr lang="nl-NL" sz="2200" dirty="0"/>
              <a:t> </a:t>
            </a:r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loose</a:t>
            </a:r>
            <a:r>
              <a:rPr lang="nl-NL" sz="2200" dirty="0"/>
              <a:t> </a:t>
            </a:r>
            <a:r>
              <a:rPr lang="nl-NL" sz="2200" dirty="0" err="1"/>
              <a:t>climbing</a:t>
            </a:r>
            <a:r>
              <a:rPr lang="nl-NL" sz="2200" dirty="0"/>
              <a:t> equipment on </a:t>
            </a:r>
            <a:r>
              <a:rPr lang="nl-NL" sz="2200" dirty="0" err="1"/>
              <a:t>the</a:t>
            </a:r>
            <a:r>
              <a:rPr lang="nl-NL" sz="2200" dirty="0"/>
              <a:t>  </a:t>
            </a:r>
          </a:p>
          <a:p>
            <a:pPr>
              <a:defRPr/>
            </a:pPr>
            <a:r>
              <a:rPr lang="nl-NL" sz="2200" dirty="0"/>
              <a:t>    </a:t>
            </a:r>
            <a:r>
              <a:rPr lang="nl-NL" sz="2200" dirty="0" err="1"/>
              <a:t>scaffold</a:t>
            </a:r>
            <a:r>
              <a:rPr lang="nl-NL" sz="2200" dirty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nl-NL" sz="2200" dirty="0"/>
              <a:t>   </a:t>
            </a:r>
            <a:r>
              <a:rPr lang="nl-NL" sz="2200" dirty="0" err="1"/>
              <a:t>pay</a:t>
            </a:r>
            <a:r>
              <a:rPr lang="nl-NL" sz="2200" dirty="0"/>
              <a:t> attention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maximum load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nl-NL" sz="2200" dirty="0"/>
              <a:t>   </a:t>
            </a:r>
            <a:r>
              <a:rPr lang="nl-NL" sz="2200" dirty="0" err="1"/>
              <a:t>use</a:t>
            </a:r>
            <a:r>
              <a:rPr lang="nl-NL" sz="2200" dirty="0"/>
              <a:t> chutes </a:t>
            </a:r>
            <a:r>
              <a:rPr lang="nl-NL" sz="2200" dirty="0" err="1"/>
              <a:t>for</a:t>
            </a:r>
            <a:r>
              <a:rPr lang="nl-NL" sz="2200" dirty="0"/>
              <a:t> waste </a:t>
            </a:r>
            <a:r>
              <a:rPr lang="nl-NL" sz="2200" dirty="0" err="1"/>
              <a:t>material</a:t>
            </a:r>
            <a:endParaRPr lang="nl-NL" sz="2200" dirty="0"/>
          </a:p>
          <a:p>
            <a:pPr>
              <a:buFont typeface="Arial" pitchFamily="34" charset="0"/>
              <a:buChar char="•"/>
              <a:defRPr/>
            </a:pPr>
            <a:r>
              <a:rPr lang="nl-NL" sz="2200" dirty="0"/>
              <a:t>   </a:t>
            </a:r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construction</a:t>
            </a:r>
            <a:r>
              <a:rPr lang="nl-NL" sz="2200" dirty="0"/>
              <a:t> lift </a:t>
            </a:r>
            <a:r>
              <a:rPr lang="nl-NL" sz="2200" dirty="0" err="1"/>
              <a:t>safely</a:t>
            </a:r>
            <a:r>
              <a:rPr lang="nl-NL" sz="2200" dirty="0"/>
              <a:t> (passenger lift or</a:t>
            </a:r>
          </a:p>
          <a:p>
            <a:pPr>
              <a:defRPr/>
            </a:pPr>
            <a:r>
              <a:rPr lang="nl-NL" sz="2200" dirty="0"/>
              <a:t>     </a:t>
            </a:r>
            <a:r>
              <a:rPr lang="nl-NL" sz="2200" dirty="0" err="1"/>
              <a:t>goods</a:t>
            </a:r>
            <a:r>
              <a:rPr lang="nl-NL" sz="2200" dirty="0"/>
              <a:t> lift)</a:t>
            </a:r>
          </a:p>
          <a:p>
            <a:pPr>
              <a:defRPr/>
            </a:pPr>
            <a:endParaRPr lang="nl-NL" sz="2200" dirty="0"/>
          </a:p>
          <a:p>
            <a:pPr>
              <a:defRPr/>
            </a:pPr>
            <a:r>
              <a:rPr lang="nl-NL" sz="2200" dirty="0" err="1"/>
              <a:t>Scaffolding</a:t>
            </a:r>
            <a:r>
              <a:rPr lang="nl-NL" sz="2200" dirty="0"/>
              <a:t> card </a:t>
            </a:r>
            <a:r>
              <a:rPr lang="nl-NL" sz="2200" dirty="0" err="1"/>
              <a:t>indicates</a:t>
            </a:r>
            <a:r>
              <a:rPr lang="nl-NL" sz="2200" dirty="0"/>
              <a:t> </a:t>
            </a:r>
            <a:r>
              <a:rPr lang="nl-NL" sz="2200" dirty="0" err="1"/>
              <a:t>safety</a:t>
            </a:r>
            <a:r>
              <a:rPr lang="nl-NL" sz="2200" dirty="0"/>
              <a:t> status.</a:t>
            </a:r>
          </a:p>
          <a:p>
            <a:pPr>
              <a:defRPr/>
            </a:pPr>
            <a:r>
              <a:rPr lang="nl-NL" sz="2200" dirty="0"/>
              <a:t>No </a:t>
            </a:r>
            <a:r>
              <a:rPr lang="nl-NL" sz="2200" dirty="0" err="1"/>
              <a:t>scaffolding</a:t>
            </a:r>
            <a:r>
              <a:rPr lang="nl-NL" sz="2200" dirty="0"/>
              <a:t> card or defects? Do </a:t>
            </a:r>
            <a:r>
              <a:rPr lang="nl-NL" sz="2200" dirty="0" err="1"/>
              <a:t>not</a:t>
            </a:r>
            <a:r>
              <a:rPr lang="nl-NL" sz="2200" dirty="0"/>
              <a:t> </a:t>
            </a:r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scaffolding</a:t>
            </a:r>
            <a:r>
              <a:rPr lang="nl-NL" sz="2200" dirty="0"/>
              <a:t>!</a:t>
            </a:r>
          </a:p>
          <a:p>
            <a:pPr>
              <a:defRPr/>
            </a:pPr>
            <a:endParaRPr lang="nl-NL" sz="2400" dirty="0"/>
          </a:p>
          <a:p>
            <a:pPr>
              <a:defRPr/>
            </a:pPr>
            <a:endParaRPr lang="nl-NL" sz="2400" dirty="0"/>
          </a:p>
        </p:txBody>
      </p:sp>
      <p:sp>
        <p:nvSpPr>
          <p:cNvPr id="11" name="Afgeronde rechthoek 10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B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7481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7.5 </a:t>
            </a:r>
            <a:r>
              <a:rPr lang="nl-NL" sz="3200" b="1" dirty="0" err="1"/>
              <a:t>Materials</a:t>
            </a:r>
            <a:r>
              <a:rPr lang="nl-NL" sz="3200" b="1" dirty="0"/>
              <a:t> </a:t>
            </a:r>
            <a:r>
              <a:rPr lang="nl-NL" sz="3200" b="1" dirty="0" err="1"/>
              <a:t>for</a:t>
            </a:r>
            <a:r>
              <a:rPr lang="nl-NL" sz="3200" b="1" dirty="0"/>
              <a:t> </a:t>
            </a:r>
            <a:r>
              <a:rPr lang="nl-NL" sz="3200" b="1" dirty="0" err="1"/>
              <a:t>working</a:t>
            </a:r>
            <a:r>
              <a:rPr lang="nl-NL" sz="3200" b="1" dirty="0"/>
              <a:t> at </a:t>
            </a:r>
            <a:r>
              <a:rPr lang="nl-NL" sz="3200" b="1" dirty="0" err="1"/>
              <a:t>height</a:t>
            </a:r>
            <a:r>
              <a:rPr lang="nl-NL" sz="3200" b="1" dirty="0"/>
              <a:t> (3)</a:t>
            </a:r>
            <a:r>
              <a:rPr sz="3200" dirty="0"/>
              <a:t> </a:t>
            </a:r>
            <a:endParaRPr lang="nl-NL" sz="3200" dirty="0"/>
          </a:p>
        </p:txBody>
      </p:sp>
      <p:pic>
        <p:nvPicPr>
          <p:cNvPr id="8" name="Tijdelijke aanduiding voor inhoud 7" descr="Hoogwerkelaag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16200000">
            <a:off x="9087632" y="4082784"/>
            <a:ext cx="2273771" cy="1705329"/>
          </a:xfrm>
        </p:spPr>
      </p:pic>
      <p:pic>
        <p:nvPicPr>
          <p:cNvPr id="1029" name="Picture 5" descr="Afbeelding: verreiker met werkbak">
            <a:hlinkClick r:id="rId3" tooltip="Afbeelding: verreiker met werkbak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467582" y="1391503"/>
            <a:ext cx="1609600" cy="2146133"/>
          </a:xfrm>
          <a:prstGeom prst="rect">
            <a:avLst/>
          </a:prstGeom>
          <a:noFill/>
        </p:spPr>
      </p:pic>
      <p:sp>
        <p:nvSpPr>
          <p:cNvPr id="10" name="Rechthoek 9"/>
          <p:cNvSpPr/>
          <p:nvPr/>
        </p:nvSpPr>
        <p:spPr>
          <a:xfrm>
            <a:off x="1524000" y="1129800"/>
            <a:ext cx="62646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200" dirty="0" err="1"/>
              <a:t>Working</a:t>
            </a:r>
            <a:r>
              <a:rPr lang="nl-NL" sz="2200" dirty="0"/>
              <a:t> </a:t>
            </a:r>
            <a:r>
              <a:rPr lang="nl-NL" sz="2200" dirty="0" err="1"/>
              <a:t>safely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</a:t>
            </a:r>
            <a:r>
              <a:rPr lang="nl-NL" sz="2200" dirty="0" err="1"/>
              <a:t>cherry</a:t>
            </a:r>
            <a:r>
              <a:rPr lang="nl-NL" sz="2200" dirty="0"/>
              <a:t> </a:t>
            </a:r>
            <a:r>
              <a:rPr lang="nl-NL" sz="2200" dirty="0" err="1"/>
              <a:t>pickers</a:t>
            </a:r>
            <a:r>
              <a:rPr lang="nl-NL" sz="2200" dirty="0"/>
              <a:t> and </a:t>
            </a:r>
            <a:r>
              <a:rPr lang="nl-NL" sz="2200" dirty="0" err="1"/>
              <a:t>suspended</a:t>
            </a:r>
            <a:r>
              <a:rPr lang="nl-NL" sz="2200" dirty="0"/>
              <a:t> </a:t>
            </a:r>
            <a:r>
              <a:rPr lang="nl-NL" sz="2200" dirty="0" err="1"/>
              <a:t>scaffolding</a:t>
            </a:r>
            <a:r>
              <a:rPr lang="nl-NL" sz="2200" dirty="0"/>
              <a:t>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sz="2200" dirty="0"/>
              <a:t>  </a:t>
            </a:r>
            <a:r>
              <a:rPr lang="nl-NL" sz="2200" dirty="0" err="1"/>
              <a:t>only</a:t>
            </a:r>
            <a:r>
              <a:rPr lang="nl-NL" sz="2200" dirty="0"/>
              <a:t> </a:t>
            </a:r>
            <a:r>
              <a:rPr lang="nl-NL" sz="2200" dirty="0" err="1"/>
              <a:t>if</a:t>
            </a:r>
            <a:r>
              <a:rPr lang="nl-NL" sz="2200" dirty="0"/>
              <a:t> </a:t>
            </a:r>
            <a:r>
              <a:rPr lang="nl-NL" sz="2200" dirty="0" err="1"/>
              <a:t>you</a:t>
            </a:r>
            <a:r>
              <a:rPr lang="nl-NL" sz="2200" dirty="0"/>
              <a:t> have had training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sz="2200" dirty="0"/>
              <a:t>  discontinue </a:t>
            </a:r>
            <a:r>
              <a:rPr lang="nl-NL" sz="2200" dirty="0" err="1"/>
              <a:t>use</a:t>
            </a:r>
            <a:r>
              <a:rPr lang="nl-NL" sz="2200" dirty="0"/>
              <a:t> in </a:t>
            </a:r>
            <a:r>
              <a:rPr lang="nl-NL" sz="2200" dirty="0" err="1"/>
              <a:t>the</a:t>
            </a:r>
            <a:r>
              <a:rPr lang="nl-NL" sz="2200" dirty="0"/>
              <a:t> event of a </a:t>
            </a:r>
            <a:r>
              <a:rPr lang="nl-NL" sz="2200" dirty="0" err="1"/>
              <a:t>fault</a:t>
            </a:r>
            <a:r>
              <a:rPr lang="nl-NL" sz="2200" dirty="0"/>
              <a:t>   </a:t>
            </a:r>
          </a:p>
          <a:p>
            <a:pPr>
              <a:defRPr/>
            </a:pPr>
            <a:r>
              <a:rPr lang="nl-NL" sz="2200" dirty="0"/>
              <a:t>    but </a:t>
            </a:r>
            <a:r>
              <a:rPr lang="nl-NL" sz="2200" dirty="0" err="1"/>
              <a:t>repair</a:t>
            </a:r>
            <a:endParaRPr lang="nl-NL" sz="2200" dirty="0"/>
          </a:p>
          <a:p>
            <a:pPr>
              <a:buFont typeface="Arial" pitchFamily="34" charset="0"/>
              <a:buChar char="•"/>
              <a:defRPr/>
            </a:pPr>
            <a:r>
              <a:rPr lang="nl-NL" sz="2200" dirty="0"/>
              <a:t>  never </a:t>
            </a:r>
            <a:r>
              <a:rPr lang="nl-NL" sz="2200" dirty="0" err="1"/>
              <a:t>leave</a:t>
            </a:r>
            <a:r>
              <a:rPr lang="nl-NL" sz="2200" dirty="0"/>
              <a:t> ready </a:t>
            </a:r>
            <a:r>
              <a:rPr lang="nl-NL" sz="2200" dirty="0" err="1"/>
              <a:t>for</a:t>
            </a:r>
            <a:r>
              <a:rPr lang="nl-NL" sz="2200" dirty="0"/>
              <a:t> </a:t>
            </a:r>
            <a:r>
              <a:rPr lang="nl-NL" sz="2200" dirty="0" err="1"/>
              <a:t>use</a:t>
            </a:r>
            <a:endParaRPr lang="nl-NL" sz="2200" dirty="0"/>
          </a:p>
          <a:p>
            <a:pPr>
              <a:buFont typeface="Arial" pitchFamily="34" charset="0"/>
              <a:buChar char="•"/>
              <a:defRPr/>
            </a:pPr>
            <a:r>
              <a:rPr lang="nl-NL" sz="2200" dirty="0"/>
              <a:t>  </a:t>
            </a:r>
            <a:r>
              <a:rPr lang="nl-NL" sz="2200" dirty="0" err="1"/>
              <a:t>hazardous</a:t>
            </a:r>
            <a:r>
              <a:rPr lang="nl-NL" sz="2200" dirty="0"/>
              <a:t> environment? </a:t>
            </a:r>
            <a:r>
              <a:rPr lang="nl-NL" sz="2200" dirty="0" err="1"/>
              <a:t>Supervision</a:t>
            </a:r>
            <a:r>
              <a:rPr lang="nl-NL" sz="2200" dirty="0"/>
              <a:t> on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ground</a:t>
            </a:r>
            <a:r>
              <a:rPr lang="nl-NL" sz="2200" dirty="0"/>
              <a:t>!</a:t>
            </a:r>
          </a:p>
          <a:p>
            <a:pPr>
              <a:defRPr/>
            </a:pPr>
            <a:endParaRPr lang="nl-NL" sz="2200" dirty="0"/>
          </a:p>
          <a:p>
            <a:pPr>
              <a:defRPr/>
            </a:pPr>
            <a:r>
              <a:rPr lang="nl-NL" sz="2200" dirty="0" err="1"/>
              <a:t>Use</a:t>
            </a:r>
            <a:r>
              <a:rPr lang="nl-NL" sz="2200" dirty="0"/>
              <a:t> of aids or </a:t>
            </a:r>
            <a:r>
              <a:rPr lang="nl-NL" sz="2200" dirty="0" err="1"/>
              <a:t>communication</a:t>
            </a:r>
            <a:r>
              <a:rPr lang="nl-NL" sz="2200" dirty="0"/>
              <a:t>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sz="2200" dirty="0"/>
              <a:t>   </a:t>
            </a:r>
            <a:r>
              <a:rPr lang="nl-NL" sz="2200" dirty="0" err="1"/>
              <a:t>mandatory</a:t>
            </a:r>
            <a:r>
              <a:rPr lang="nl-NL" sz="2200" dirty="0"/>
              <a:t> </a:t>
            </a:r>
            <a:r>
              <a:rPr lang="nl-NL" sz="2200" dirty="0" err="1"/>
              <a:t>from</a:t>
            </a:r>
            <a:r>
              <a:rPr lang="nl-NL" sz="2200" dirty="0"/>
              <a:t> 25 m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sz="2200" dirty="0"/>
              <a:t>   </a:t>
            </a:r>
            <a:r>
              <a:rPr lang="nl-NL" sz="2200" dirty="0" err="1"/>
              <a:t>if</a:t>
            </a:r>
            <a:r>
              <a:rPr lang="nl-NL" sz="2200" dirty="0"/>
              <a:t> </a:t>
            </a:r>
            <a:r>
              <a:rPr lang="nl-NL" sz="2200" dirty="0" err="1"/>
              <a:t>normal</a:t>
            </a:r>
            <a:r>
              <a:rPr lang="nl-NL" sz="2200" dirty="0"/>
              <a:t> </a:t>
            </a:r>
            <a:r>
              <a:rPr lang="nl-NL" sz="2200" dirty="0" err="1"/>
              <a:t>communication</a:t>
            </a:r>
            <a:r>
              <a:rPr lang="nl-NL" sz="2200" dirty="0"/>
              <a:t> is </a:t>
            </a:r>
            <a:r>
              <a:rPr lang="nl-NL" sz="2200" dirty="0" err="1"/>
              <a:t>not</a:t>
            </a:r>
            <a:r>
              <a:rPr lang="nl-NL" sz="2200" dirty="0"/>
              <a:t> </a:t>
            </a:r>
            <a:r>
              <a:rPr lang="nl-NL" sz="2200" dirty="0" err="1"/>
              <a:t>possible</a:t>
            </a:r>
            <a:endParaRPr lang="nl-NL" sz="2200" dirty="0"/>
          </a:p>
          <a:p>
            <a:pPr>
              <a:defRPr/>
            </a:pPr>
            <a:endParaRPr lang="nl-NL" sz="2200" dirty="0"/>
          </a:p>
          <a:p>
            <a:pPr>
              <a:defRPr/>
            </a:pPr>
            <a:r>
              <a:rPr lang="nl-NL" sz="2200" dirty="0"/>
              <a:t>PPE: </a:t>
            </a:r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harness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</a:t>
            </a:r>
            <a:r>
              <a:rPr lang="nl-NL" sz="2200" dirty="0" err="1"/>
              <a:t>fall</a:t>
            </a:r>
            <a:r>
              <a:rPr lang="nl-NL" sz="2200" dirty="0"/>
              <a:t> line</a:t>
            </a:r>
          </a:p>
        </p:txBody>
      </p:sp>
      <p:pic>
        <p:nvPicPr>
          <p:cNvPr id="13" name="Afbeelding 12" descr="dsc05148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91044" y="3545846"/>
            <a:ext cx="1705329" cy="254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fgeronde rechthoek 10"/>
          <p:cNvSpPr/>
          <p:nvPr/>
        </p:nvSpPr>
        <p:spPr>
          <a:xfrm>
            <a:off x="9548428" y="122464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378997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s://arbovriendelijkehulpmiddelen.volandis.nl/images/hulpmiddelen/manbak-kraa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46672" y="1300314"/>
            <a:ext cx="3215527" cy="429494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8060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7.5 </a:t>
            </a:r>
            <a:r>
              <a:rPr lang="nl-NL" sz="3200" b="1" dirty="0" err="1"/>
              <a:t>Materials</a:t>
            </a:r>
            <a:r>
              <a:rPr lang="nl-NL" sz="3200" b="1" dirty="0"/>
              <a:t> </a:t>
            </a:r>
            <a:r>
              <a:rPr lang="nl-NL" sz="3200" b="1" dirty="0" err="1"/>
              <a:t>for</a:t>
            </a:r>
            <a:r>
              <a:rPr lang="nl-NL" sz="3200" b="1" dirty="0"/>
              <a:t> </a:t>
            </a:r>
            <a:r>
              <a:rPr lang="nl-NL" sz="3200" b="1" dirty="0" err="1"/>
              <a:t>working</a:t>
            </a:r>
            <a:r>
              <a:rPr lang="nl-NL" sz="3200" b="1" dirty="0"/>
              <a:t> at </a:t>
            </a:r>
            <a:r>
              <a:rPr lang="nl-NL" sz="3200" b="1" dirty="0" err="1"/>
              <a:t>height</a:t>
            </a:r>
            <a:r>
              <a:rPr lang="nl-NL" sz="3200" b="1" dirty="0"/>
              <a:t> (4)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4" name="Rechthoek 3"/>
          <p:cNvSpPr/>
          <p:nvPr/>
        </p:nvSpPr>
        <p:spPr>
          <a:xfrm>
            <a:off x="1524000" y="993370"/>
            <a:ext cx="65399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>
              <a:defRPr/>
            </a:pPr>
            <a:r>
              <a:rPr lang="nl-NL" sz="2200" b="1" dirty="0" err="1"/>
              <a:t>Working</a:t>
            </a:r>
            <a:r>
              <a:rPr lang="nl-NL" sz="2200" b="1" dirty="0"/>
              <a:t> </a:t>
            </a:r>
            <a:r>
              <a:rPr lang="nl-NL" sz="2200" b="1" dirty="0" err="1"/>
              <a:t>safely</a:t>
            </a:r>
            <a:r>
              <a:rPr lang="nl-NL" sz="2200" b="1" dirty="0"/>
              <a:t> </a:t>
            </a:r>
            <a:r>
              <a:rPr lang="nl-NL" sz="2200" b="1" dirty="0" err="1"/>
              <a:t>with</a:t>
            </a:r>
            <a:r>
              <a:rPr lang="nl-NL" sz="2200" b="1" dirty="0"/>
              <a:t> a </a:t>
            </a:r>
            <a:r>
              <a:rPr lang="nl-NL" sz="2200" b="1" dirty="0" err="1"/>
              <a:t>safety</a:t>
            </a:r>
            <a:r>
              <a:rPr lang="nl-NL" sz="2200" b="1" dirty="0"/>
              <a:t> </a:t>
            </a:r>
            <a:r>
              <a:rPr lang="nl-NL" sz="2200" b="1" dirty="0" err="1"/>
              <a:t>cage</a:t>
            </a:r>
            <a:r>
              <a:rPr lang="nl-NL" sz="2200" dirty="0"/>
              <a:t>: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only</a:t>
            </a:r>
            <a:r>
              <a:rPr lang="nl-NL" sz="2200" dirty="0"/>
              <a:t> </a:t>
            </a:r>
            <a:r>
              <a:rPr lang="nl-NL" sz="2200" dirty="0" err="1"/>
              <a:t>when</a:t>
            </a:r>
            <a:r>
              <a:rPr lang="nl-NL" sz="2200" dirty="0"/>
              <a:t> </a:t>
            </a:r>
            <a:r>
              <a:rPr lang="nl-NL" sz="2200" dirty="0" err="1"/>
              <a:t>there</a:t>
            </a:r>
            <a:r>
              <a:rPr lang="nl-NL" sz="2200" dirty="0"/>
              <a:t> is </a:t>
            </a:r>
            <a:r>
              <a:rPr lang="nl-NL" sz="2200" dirty="0" err="1"/>
              <a:t>absolutely</a:t>
            </a:r>
            <a:r>
              <a:rPr lang="nl-NL" sz="2200" dirty="0"/>
              <a:t> no </a:t>
            </a:r>
            <a:r>
              <a:rPr lang="nl-NL" sz="2200" dirty="0" err="1"/>
              <a:t>alternative</a:t>
            </a:r>
            <a:r>
              <a:rPr lang="nl-NL" sz="2200" dirty="0"/>
              <a:t>, </a:t>
            </a:r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prohibited</a:t>
            </a:r>
            <a:r>
              <a:rPr lang="nl-NL" sz="2200" dirty="0"/>
              <a:t> </a:t>
            </a:r>
            <a:r>
              <a:rPr lang="nl-NL" sz="2200" dirty="0" err="1"/>
              <a:t>from</a:t>
            </a:r>
            <a:r>
              <a:rPr lang="nl-NL" sz="2200" dirty="0"/>
              <a:t> wind force 7 </a:t>
            </a:r>
            <a:r>
              <a:rPr lang="nl-NL" sz="2200" dirty="0" err="1"/>
              <a:t>Bft</a:t>
            </a:r>
            <a:endParaRPr lang="nl-NL" sz="2200" dirty="0"/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crane</a:t>
            </a:r>
            <a:r>
              <a:rPr lang="nl-NL" sz="2200" dirty="0"/>
              <a:t> operator and person in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cage</a:t>
            </a:r>
            <a:r>
              <a:rPr lang="nl-NL" sz="2200" dirty="0"/>
              <a:t>    </a:t>
            </a:r>
          </a:p>
          <a:p>
            <a:pPr marL="180000" indent="-180000">
              <a:defRPr/>
            </a:pPr>
            <a:r>
              <a:rPr lang="nl-NL" sz="2200" dirty="0"/>
              <a:t>   must </a:t>
            </a:r>
            <a:r>
              <a:rPr lang="nl-NL" sz="2200" dirty="0" err="1"/>
              <a:t>be</a:t>
            </a:r>
            <a:r>
              <a:rPr lang="nl-NL" sz="2200" dirty="0"/>
              <a:t> </a:t>
            </a:r>
            <a:r>
              <a:rPr lang="nl-NL" sz="2200" dirty="0" err="1"/>
              <a:t>able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see and </a:t>
            </a:r>
            <a:r>
              <a:rPr lang="nl-NL" sz="2200" dirty="0" err="1"/>
              <a:t>understand</a:t>
            </a:r>
            <a:r>
              <a:rPr lang="nl-NL" sz="2200" dirty="0"/>
              <a:t> </a:t>
            </a:r>
            <a:r>
              <a:rPr lang="nl-NL" sz="2200" dirty="0" err="1"/>
              <a:t>each</a:t>
            </a:r>
            <a:r>
              <a:rPr lang="nl-NL" sz="2200" dirty="0"/>
              <a:t> </a:t>
            </a:r>
            <a:r>
              <a:rPr lang="nl-NL" sz="2200" dirty="0" err="1"/>
              <a:t>other</a:t>
            </a:r>
            <a:r>
              <a:rPr lang="nl-NL" sz="2200" dirty="0"/>
              <a:t> (</a:t>
            </a:r>
            <a:r>
              <a:rPr lang="nl-NL" sz="2200" dirty="0" err="1"/>
              <a:t>walkie-talkie</a:t>
            </a:r>
            <a:r>
              <a:rPr lang="nl-NL" sz="2200" dirty="0"/>
              <a:t>)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nl-NL" sz="2200" dirty="0" err="1"/>
              <a:t>every</a:t>
            </a:r>
            <a:r>
              <a:rPr lang="nl-NL" sz="2200" dirty="0"/>
              <a:t> person in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cage</a:t>
            </a:r>
            <a:r>
              <a:rPr lang="nl-NL" sz="2200" dirty="0"/>
              <a:t> </a:t>
            </a:r>
            <a:r>
              <a:rPr lang="nl-NL" sz="2200" dirty="0" err="1"/>
              <a:t>wears</a:t>
            </a:r>
            <a:r>
              <a:rPr lang="nl-NL" sz="2200" dirty="0"/>
              <a:t> </a:t>
            </a:r>
            <a:r>
              <a:rPr lang="nl-NL" sz="2200" dirty="0" err="1"/>
              <a:t>an</a:t>
            </a:r>
            <a:r>
              <a:rPr lang="nl-NL" sz="2200" dirty="0"/>
              <a:t> </a:t>
            </a:r>
            <a:r>
              <a:rPr lang="nl-NL" sz="2200" dirty="0" err="1"/>
              <a:t>individual</a:t>
            </a:r>
            <a:r>
              <a:rPr lang="nl-NL" sz="2200" dirty="0"/>
              <a:t> </a:t>
            </a:r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harness</a:t>
            </a:r>
            <a:r>
              <a:rPr lang="nl-NL" sz="2200" dirty="0"/>
              <a:t> (</a:t>
            </a:r>
            <a:r>
              <a:rPr lang="nl-NL" sz="2200" dirty="0" err="1"/>
              <a:t>attached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cage</a:t>
            </a:r>
            <a:r>
              <a:rPr lang="nl-NL" sz="2200" dirty="0"/>
              <a:t>)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nl-NL" sz="2200" dirty="0"/>
              <a:t>boarding or </a:t>
            </a:r>
            <a:r>
              <a:rPr lang="nl-NL" sz="2200" dirty="0" err="1"/>
              <a:t>exiting</a:t>
            </a:r>
            <a:r>
              <a:rPr lang="nl-NL" sz="2200" dirty="0"/>
              <a:t> is </a:t>
            </a:r>
            <a:r>
              <a:rPr lang="nl-NL" sz="2200" dirty="0" err="1"/>
              <a:t>only</a:t>
            </a:r>
            <a:r>
              <a:rPr lang="nl-NL" sz="2200" dirty="0"/>
              <a:t> </a:t>
            </a:r>
            <a:r>
              <a:rPr lang="nl-NL" sz="2200" dirty="0" err="1"/>
              <a:t>permitted</a:t>
            </a:r>
            <a:r>
              <a:rPr lang="nl-NL" sz="2200" dirty="0"/>
              <a:t> </a:t>
            </a:r>
            <a:r>
              <a:rPr lang="nl-NL" sz="2200" dirty="0" err="1"/>
              <a:t>if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cage</a:t>
            </a:r>
            <a:r>
              <a:rPr lang="nl-NL" sz="2200" dirty="0"/>
              <a:t> is on a </a:t>
            </a:r>
            <a:r>
              <a:rPr lang="nl-NL" sz="2200" dirty="0" err="1"/>
              <a:t>solid</a:t>
            </a:r>
            <a:r>
              <a:rPr lang="nl-NL" sz="2200" dirty="0"/>
              <a:t> </a:t>
            </a:r>
            <a:r>
              <a:rPr lang="nl-NL" sz="2200" dirty="0" err="1"/>
              <a:t>surface</a:t>
            </a:r>
            <a:endParaRPr lang="nl-NL" sz="2200" dirty="0"/>
          </a:p>
          <a:p>
            <a:pPr>
              <a:defRPr/>
            </a:pPr>
            <a:r>
              <a:rPr lang="en-US" sz="2200" b="1" dirty="0"/>
              <a:t>Working at height in (suspended) scaffolding and aerial work platforms is not allowed:</a:t>
            </a:r>
            <a:endParaRPr lang="en-US" sz="2200" dirty="0"/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in the event of a thunderstorm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In bad weather conditions</a:t>
            </a:r>
            <a:endParaRPr lang="nl-NL" sz="2200" dirty="0"/>
          </a:p>
        </p:txBody>
      </p:sp>
      <p:sp>
        <p:nvSpPr>
          <p:cNvPr id="8" name="Afgeronde rechthoek 7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515153"/>
            <a:ext cx="9505950" cy="4351338"/>
          </a:xfrm>
        </p:spPr>
        <p:txBody>
          <a:bodyPr>
            <a:normAutofit/>
          </a:bodyPr>
          <a:lstStyle/>
          <a:p>
            <a:pPr marL="355600" indent="-355600">
              <a:buNone/>
              <a:defRPr/>
            </a:pPr>
            <a:r>
              <a:rPr lang="nl-NL" sz="2200" dirty="0" err="1">
                <a:ea typeface="ＭＳ Ｐゴシック" pitchFamily="34" charset="-128"/>
              </a:rPr>
              <a:t>Risks</a:t>
            </a:r>
            <a:r>
              <a:rPr lang="nl-NL" sz="2200" dirty="0">
                <a:ea typeface="ＭＳ Ｐゴシック" pitchFamily="34" charset="-128"/>
              </a:rPr>
              <a:t> of </a:t>
            </a:r>
            <a:r>
              <a:rPr lang="nl-NL" sz="2200" dirty="0" err="1">
                <a:ea typeface="ＭＳ Ｐゴシック" pitchFamily="34" charset="-128"/>
              </a:rPr>
              <a:t>confined</a:t>
            </a:r>
            <a:r>
              <a:rPr lang="nl-NL" sz="2200" dirty="0">
                <a:ea typeface="ＭＳ Ｐゴシック" pitchFamily="34" charset="-128"/>
              </a:rPr>
              <a:t> </a:t>
            </a:r>
            <a:r>
              <a:rPr lang="nl-NL" sz="2200" dirty="0" err="1">
                <a:ea typeface="ＭＳ Ｐゴシック" pitchFamily="34" charset="-128"/>
              </a:rPr>
              <a:t>spaces</a:t>
            </a:r>
            <a:r>
              <a:rPr lang="nl-NL" sz="2200" dirty="0">
                <a:ea typeface="ＭＳ Ｐゴシック" pitchFamily="34" charset="-128"/>
              </a:rPr>
              <a:t>:</a:t>
            </a:r>
          </a:p>
          <a:p>
            <a:pPr marL="355600" indent="-355600">
              <a:defRPr/>
            </a:pPr>
            <a:r>
              <a:rPr lang="nl-NL" sz="2200" dirty="0" err="1">
                <a:ea typeface="ＭＳ Ｐゴシック" pitchFamily="34" charset="-128"/>
              </a:rPr>
              <a:t>fire</a:t>
            </a:r>
            <a:r>
              <a:rPr lang="nl-NL" sz="2200" dirty="0">
                <a:ea typeface="ＭＳ Ｐゴシック" pitchFamily="34" charset="-128"/>
              </a:rPr>
              <a:t> and </a:t>
            </a:r>
            <a:r>
              <a:rPr lang="nl-NL" sz="2200" dirty="0" err="1">
                <a:ea typeface="ＭＳ Ｐゴシック" pitchFamily="34" charset="-128"/>
              </a:rPr>
              <a:t>explosion</a:t>
            </a:r>
            <a:endParaRPr lang="nl-NL" sz="2200" dirty="0">
              <a:ea typeface="ＭＳ Ｐゴシック" pitchFamily="34" charset="-128"/>
            </a:endParaRPr>
          </a:p>
          <a:p>
            <a:pPr marL="355600" indent="-355600">
              <a:defRPr/>
            </a:pPr>
            <a:r>
              <a:rPr lang="nl-NL" sz="2200" dirty="0" err="1">
                <a:ea typeface="ＭＳ Ｐゴシック" pitchFamily="34" charset="-128"/>
              </a:rPr>
              <a:t>presence</a:t>
            </a:r>
            <a:r>
              <a:rPr lang="nl-NL" sz="2200" dirty="0">
                <a:ea typeface="ＭＳ Ｐゴシック" pitchFamily="34" charset="-128"/>
              </a:rPr>
              <a:t> of </a:t>
            </a:r>
            <a:r>
              <a:rPr lang="nl-NL" sz="2200" dirty="0" err="1">
                <a:ea typeface="ＭＳ Ｐゴシック" pitchFamily="34" charset="-128"/>
              </a:rPr>
              <a:t>hazardous</a:t>
            </a:r>
            <a:r>
              <a:rPr lang="nl-NL" sz="2200" dirty="0">
                <a:ea typeface="ＭＳ Ｐゴシック" pitchFamily="34" charset="-128"/>
              </a:rPr>
              <a:t> </a:t>
            </a:r>
            <a:r>
              <a:rPr lang="nl-NL" sz="2200" dirty="0" err="1">
                <a:ea typeface="ＭＳ Ｐゴシック" pitchFamily="34" charset="-128"/>
              </a:rPr>
              <a:t>substances</a:t>
            </a:r>
            <a:endParaRPr lang="nl-NL" sz="2200" dirty="0">
              <a:ea typeface="ＭＳ Ｐゴシック" pitchFamily="34" charset="-128"/>
            </a:endParaRPr>
          </a:p>
          <a:p>
            <a:pPr marL="355600" indent="-355600">
              <a:defRPr/>
            </a:pPr>
            <a:r>
              <a:rPr lang="nl-NL" sz="2200" dirty="0" err="1">
                <a:ea typeface="ＭＳ Ｐゴシック" pitchFamily="34" charset="-128"/>
              </a:rPr>
              <a:t>oxygen</a:t>
            </a:r>
            <a:r>
              <a:rPr lang="nl-NL" sz="2200" dirty="0">
                <a:ea typeface="ＭＳ Ｐゴシック" pitchFamily="34" charset="-128"/>
              </a:rPr>
              <a:t> </a:t>
            </a:r>
            <a:r>
              <a:rPr lang="nl-NL" sz="2200" dirty="0" err="1">
                <a:ea typeface="ＭＳ Ｐゴシック" pitchFamily="34" charset="-128"/>
              </a:rPr>
              <a:t>deficiency</a:t>
            </a:r>
            <a:endParaRPr lang="nl-NL" sz="2200" dirty="0">
              <a:ea typeface="ＭＳ Ｐゴシック" pitchFamily="34" charset="-128"/>
            </a:endParaRPr>
          </a:p>
          <a:p>
            <a:pPr marL="355600" indent="-355600">
              <a:defRPr/>
            </a:pPr>
            <a:r>
              <a:rPr lang="nl-NL" sz="2200" dirty="0" err="1">
                <a:ea typeface="ＭＳ Ｐゴシック" pitchFamily="34" charset="-128"/>
              </a:rPr>
              <a:t>electrocution</a:t>
            </a:r>
            <a:endParaRPr lang="nl-NL" sz="2200" dirty="0">
              <a:ea typeface="ＭＳ Ｐゴシック" pitchFamily="34" charset="-128"/>
            </a:endParaRPr>
          </a:p>
          <a:p>
            <a:pPr marL="355600" indent="-355600">
              <a:defRPr/>
            </a:pPr>
            <a:r>
              <a:rPr lang="nl-NL" sz="2200" dirty="0" err="1">
                <a:ea typeface="ＭＳ Ｐゴシック" pitchFamily="34" charset="-128"/>
              </a:rPr>
              <a:t>falling</a:t>
            </a:r>
            <a:r>
              <a:rPr lang="nl-NL" sz="2200" dirty="0">
                <a:ea typeface="ＭＳ Ｐゴシック" pitchFamily="34" charset="-128"/>
              </a:rPr>
              <a:t> and tripping</a:t>
            </a:r>
          </a:p>
          <a:p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524000" y="245810"/>
            <a:ext cx="8229600" cy="106613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7.6 </a:t>
            </a:r>
            <a:r>
              <a:rPr lang="nl-NL" sz="3200" b="1" dirty="0" err="1"/>
              <a:t>Confined</a:t>
            </a:r>
            <a:r>
              <a:rPr lang="nl-NL" sz="3200" b="1" dirty="0"/>
              <a:t> </a:t>
            </a:r>
            <a:r>
              <a:rPr lang="nl-NL" sz="3200" b="1" dirty="0" err="1"/>
              <a:t>spaces</a:t>
            </a:r>
            <a:r>
              <a:rPr sz="3200" dirty="0"/>
              <a:t> </a:t>
            </a:r>
            <a:r>
              <a:rPr lang="nl-NL" sz="3200" b="1" dirty="0"/>
              <a:t>(1)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6481" y="991340"/>
            <a:ext cx="9252717" cy="52135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NL" sz="2200" b="1" dirty="0" err="1"/>
              <a:t>Working</a:t>
            </a:r>
            <a:r>
              <a:rPr lang="nl-NL" sz="2200" b="1" dirty="0"/>
              <a:t> in </a:t>
            </a:r>
            <a:r>
              <a:rPr lang="nl-NL" sz="2200" b="1" dirty="0" err="1"/>
              <a:t>confined</a:t>
            </a:r>
            <a:r>
              <a:rPr lang="nl-NL" sz="2200" b="1" dirty="0"/>
              <a:t> </a:t>
            </a:r>
            <a:r>
              <a:rPr lang="nl-NL" sz="2200" b="1" dirty="0" err="1"/>
              <a:t>spaces</a:t>
            </a:r>
            <a:r>
              <a:rPr lang="nl-NL" sz="2200" b="1" dirty="0"/>
              <a:t>:			</a:t>
            </a:r>
          </a:p>
          <a:p>
            <a:r>
              <a:rPr lang="nl-NL" sz="2200" dirty="0" err="1"/>
              <a:t>work</a:t>
            </a:r>
            <a:r>
              <a:rPr lang="nl-NL" sz="2200" dirty="0"/>
              <a:t> permit</a:t>
            </a:r>
          </a:p>
          <a:p>
            <a:r>
              <a:rPr lang="nl-NL" sz="2200" dirty="0" err="1"/>
              <a:t>measurements</a:t>
            </a:r>
            <a:r>
              <a:rPr lang="nl-NL" sz="2200" dirty="0"/>
              <a:t> </a:t>
            </a:r>
            <a:r>
              <a:rPr lang="nl-NL" sz="2200" dirty="0" err="1"/>
              <a:t>before</a:t>
            </a:r>
            <a:r>
              <a:rPr lang="nl-NL" sz="2200" dirty="0"/>
              <a:t> entering 			</a:t>
            </a:r>
          </a:p>
          <a:p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right tools</a:t>
            </a:r>
          </a:p>
          <a:p>
            <a:r>
              <a:rPr lang="nl-NL" sz="2200" dirty="0"/>
              <a:t>safe voltage (50V~ or 110 V=)</a:t>
            </a:r>
            <a:r>
              <a:rPr sz="2200" dirty="0"/>
              <a:t> </a:t>
            </a:r>
          </a:p>
          <a:p>
            <a:r>
              <a:rPr lang="nl-NL" sz="2200" dirty="0" err="1"/>
              <a:t>warning</a:t>
            </a:r>
            <a:r>
              <a:rPr lang="nl-NL" sz="2200" dirty="0"/>
              <a:t> </a:t>
            </a:r>
            <a:r>
              <a:rPr lang="nl-NL" sz="2200" dirty="0" err="1"/>
              <a:t>signs</a:t>
            </a:r>
            <a:r>
              <a:rPr lang="nl-NL" sz="2200" dirty="0"/>
              <a:t> at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entrance</a:t>
            </a:r>
            <a:endParaRPr lang="nl-NL" sz="2200" dirty="0"/>
          </a:p>
          <a:p>
            <a:r>
              <a:rPr lang="nl-NL" sz="2200" dirty="0" err="1"/>
              <a:t>emergency</a:t>
            </a:r>
            <a:r>
              <a:rPr lang="nl-NL" sz="2200" dirty="0"/>
              <a:t> procedure</a:t>
            </a:r>
          </a:p>
          <a:p>
            <a:r>
              <a:rPr lang="nl-NL" sz="2200" dirty="0" err="1"/>
              <a:t>supervision</a:t>
            </a:r>
            <a:r>
              <a:rPr lang="nl-NL" sz="2200" dirty="0"/>
              <a:t>: security </a:t>
            </a:r>
            <a:r>
              <a:rPr lang="nl-NL" sz="2200" dirty="0" err="1"/>
              <a:t>guard</a:t>
            </a:r>
            <a:r>
              <a:rPr lang="nl-NL" sz="2200" dirty="0"/>
              <a:t>, </a:t>
            </a:r>
            <a:r>
              <a:rPr lang="nl-NL" sz="2200" dirty="0" err="1"/>
              <a:t>manhole</a:t>
            </a:r>
            <a:r>
              <a:rPr lang="nl-NL" sz="2200" dirty="0"/>
              <a:t> </a:t>
            </a:r>
            <a:r>
              <a:rPr lang="nl-NL" sz="2200" dirty="0" err="1"/>
              <a:t>attendant</a:t>
            </a:r>
            <a:endParaRPr lang="nl-NL" sz="2200" dirty="0"/>
          </a:p>
          <a:p>
            <a:endParaRPr lang="nl-NL" sz="2200" dirty="0"/>
          </a:p>
          <a:p>
            <a:pPr>
              <a:buNone/>
            </a:pPr>
            <a:r>
              <a:rPr lang="nl-NL" sz="2200" b="1" dirty="0"/>
              <a:t>PPE</a:t>
            </a:r>
            <a:r>
              <a:rPr lang="nl-NL" sz="2200" dirty="0"/>
              <a:t>: at </a:t>
            </a:r>
            <a:r>
              <a:rPr lang="nl-NL" sz="2200" dirty="0" err="1"/>
              <a:t>least</a:t>
            </a:r>
            <a:r>
              <a:rPr lang="nl-NL" sz="2200" dirty="0"/>
              <a:t> overalls, </a:t>
            </a:r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shoes</a:t>
            </a:r>
            <a:endParaRPr lang="nl-NL" sz="2200" dirty="0"/>
          </a:p>
          <a:p>
            <a:pPr>
              <a:buNone/>
            </a:pPr>
            <a:r>
              <a:rPr lang="nl-NL" sz="2200" dirty="0" err="1"/>
              <a:t>Industry</a:t>
            </a:r>
            <a:r>
              <a:rPr lang="nl-NL" sz="2200" dirty="0"/>
              <a:t>: </a:t>
            </a:r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helmet</a:t>
            </a:r>
            <a:r>
              <a:rPr lang="nl-NL" sz="2200" dirty="0"/>
              <a:t> and </a:t>
            </a:r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glasses</a:t>
            </a:r>
            <a:endParaRPr lang="nl-NL" sz="2200" dirty="0"/>
          </a:p>
          <a:p>
            <a:pPr>
              <a:buNone/>
            </a:pPr>
            <a:r>
              <a:rPr lang="nl-NL" sz="2200" dirty="0" err="1"/>
              <a:t>Sometimes</a:t>
            </a:r>
            <a:r>
              <a:rPr lang="nl-NL" sz="2200" dirty="0"/>
              <a:t> </a:t>
            </a:r>
            <a:r>
              <a:rPr lang="nl-NL" sz="2200" dirty="0" err="1"/>
              <a:t>respiratory</a:t>
            </a:r>
            <a:r>
              <a:rPr lang="nl-NL" sz="2200" dirty="0"/>
              <a:t> </a:t>
            </a:r>
            <a:r>
              <a:rPr lang="nl-NL" sz="2200" dirty="0" err="1"/>
              <a:t>protection</a:t>
            </a:r>
            <a:r>
              <a:rPr lang="nl-NL" sz="2200" dirty="0"/>
              <a:t> is </a:t>
            </a:r>
            <a:r>
              <a:rPr lang="nl-NL" sz="2200" dirty="0" err="1"/>
              <a:t>required</a:t>
            </a:r>
            <a:r>
              <a:rPr lang="nl-NL" sz="2200" dirty="0"/>
              <a:t>.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512801" y="288719"/>
            <a:ext cx="8229600" cy="106613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7.6 </a:t>
            </a:r>
            <a:r>
              <a:rPr lang="nl-NL" sz="3200" b="1" dirty="0" err="1"/>
              <a:t>Confined</a:t>
            </a:r>
            <a:r>
              <a:rPr lang="nl-NL" sz="3200" b="1" dirty="0"/>
              <a:t> </a:t>
            </a:r>
            <a:r>
              <a:rPr lang="nl-NL" sz="3200" b="1" dirty="0" err="1"/>
              <a:t>spaces</a:t>
            </a:r>
            <a:r>
              <a:rPr sz="3200" dirty="0"/>
              <a:t> </a:t>
            </a:r>
            <a:r>
              <a:rPr lang="nl-NL" sz="3200" b="1" dirty="0"/>
              <a:t>(2)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B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5BF9595-7EA1-ACE2-C83B-A7E871C46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977" y="1426767"/>
            <a:ext cx="4572396" cy="175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114" y="397086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en-GB" sz="3200" b="1" dirty="0"/>
              <a:t>1.1 Health and Safety (H&amp;S)</a:t>
            </a:r>
            <a:r>
              <a:rPr lang="en-GB" sz="3200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89314" y="1426970"/>
            <a:ext cx="10515600" cy="4351338"/>
          </a:xfrm>
        </p:spPr>
        <p:txBody>
          <a:bodyPr wrap="square">
            <a:normAutofit/>
          </a:bodyPr>
          <a:lstStyle/>
          <a:p>
            <a:pPr>
              <a:buNone/>
            </a:pPr>
            <a:r>
              <a:rPr lang="en-GB" sz="2200" dirty="0"/>
              <a:t>Dutch Labour Inspection (NLA):</a:t>
            </a:r>
          </a:p>
          <a:p>
            <a:r>
              <a:rPr lang="en-GB" sz="2200" dirty="0"/>
              <a:t>monitoring compliance with H&amp;S legislation and Working Hours Act</a:t>
            </a:r>
          </a:p>
          <a:p>
            <a:pPr>
              <a:buNone/>
            </a:pPr>
            <a:endParaRPr lang="en-GB" sz="2200" dirty="0"/>
          </a:p>
          <a:p>
            <a:r>
              <a:rPr lang="en-GB" sz="2200" dirty="0"/>
              <a:t>measures, official report or shutting down work in case of malpractice</a:t>
            </a:r>
          </a:p>
          <a:p>
            <a:pPr>
              <a:buNone/>
            </a:pPr>
            <a:endParaRPr lang="en-GB" sz="2200" dirty="0"/>
          </a:p>
          <a:p>
            <a:r>
              <a:rPr lang="en-GB" sz="2200" dirty="0"/>
              <a:t>investigation after accidents</a:t>
            </a:r>
          </a:p>
          <a:p>
            <a:pPr>
              <a:buNone/>
            </a:pPr>
            <a:endParaRPr lang="en-GB" sz="2200" dirty="0"/>
          </a:p>
          <a:p>
            <a:pPr>
              <a:spcBef>
                <a:spcPts val="0"/>
              </a:spcBef>
              <a:buNone/>
            </a:pPr>
            <a:r>
              <a:rPr lang="en-GB" sz="2200" dirty="0"/>
              <a:t>Obligation to immediately report serious industrial accidents!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9525000" y="397086"/>
            <a:ext cx="1143000" cy="89556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400" b="1" dirty="0"/>
              <a:t>topic</a:t>
            </a:r>
          </a:p>
          <a:p>
            <a:pPr algn="ctr"/>
            <a:r>
              <a:rPr lang="en-GB" sz="4000" b="1" dirty="0"/>
              <a:t>A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7481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8.1 </a:t>
            </a:r>
            <a:r>
              <a:rPr lang="nl-NL" sz="3200" b="1" dirty="0" err="1"/>
              <a:t>Risks</a:t>
            </a:r>
            <a:r>
              <a:rPr lang="nl-NL" sz="3200" b="1" dirty="0"/>
              <a:t> and </a:t>
            </a:r>
            <a:r>
              <a:rPr lang="nl-NL" sz="3200" b="1" dirty="0" err="1"/>
              <a:t>safety</a:t>
            </a:r>
            <a:r>
              <a:rPr lang="nl-NL" sz="3200" b="1" dirty="0"/>
              <a:t> </a:t>
            </a:r>
            <a:r>
              <a:rPr lang="nl-NL" sz="3200" b="1" dirty="0" err="1"/>
              <a:t>measures</a:t>
            </a:r>
            <a:r>
              <a:rPr lang="nl-NL" sz="3200" b="1" dirty="0"/>
              <a:t> </a:t>
            </a:r>
            <a:r>
              <a:rPr sz="3200" dirty="0"/>
              <a:t> </a:t>
            </a:r>
            <a:endParaRPr lang="nl-NL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6871" name="Picture 7" descr="Exploding bom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16080" y="1844824"/>
            <a:ext cx="952500" cy="952500"/>
          </a:xfrm>
          <a:prstGeom prst="rect">
            <a:avLst/>
          </a:prstGeom>
          <a:noFill/>
        </p:spPr>
      </p:pic>
      <p:pic>
        <p:nvPicPr>
          <p:cNvPr id="36873" name="Picture 9" descr="Skull and crossbone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88088" y="2996952"/>
            <a:ext cx="952500" cy="952500"/>
          </a:xfrm>
          <a:prstGeom prst="rect">
            <a:avLst/>
          </a:prstGeom>
          <a:noFill/>
        </p:spPr>
      </p:pic>
      <p:pic>
        <p:nvPicPr>
          <p:cNvPr id="36875" name="Picture 11" descr="Flam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92344" y="1772816"/>
            <a:ext cx="952500" cy="952500"/>
          </a:xfrm>
          <a:prstGeom prst="rect">
            <a:avLst/>
          </a:prstGeom>
          <a:noFill/>
        </p:spPr>
      </p:pic>
      <p:pic>
        <p:nvPicPr>
          <p:cNvPr id="36877" name="Picture 13" descr="Environment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68208" y="4221088"/>
            <a:ext cx="952500" cy="952500"/>
          </a:xfrm>
          <a:prstGeom prst="rect">
            <a:avLst/>
          </a:prstGeom>
          <a:noFill/>
        </p:spPr>
      </p:pic>
      <p:pic>
        <p:nvPicPr>
          <p:cNvPr id="36879" name="Picture 15" descr="Exclamation mark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68208" y="2996952"/>
            <a:ext cx="952500" cy="952500"/>
          </a:xfrm>
          <a:prstGeom prst="rect">
            <a:avLst/>
          </a:prstGeom>
          <a:noFill/>
        </p:spPr>
      </p:pic>
      <p:pic>
        <p:nvPicPr>
          <p:cNvPr id="36881" name="Picture 17" descr="Flame over circl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968208" y="1772816"/>
            <a:ext cx="952500" cy="952500"/>
          </a:xfrm>
          <a:prstGeom prst="rect">
            <a:avLst/>
          </a:prstGeom>
          <a:noFill/>
        </p:spPr>
      </p:pic>
      <p:pic>
        <p:nvPicPr>
          <p:cNvPr id="36883" name="Picture 19" descr="Gas cylinder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192344" y="4221088"/>
            <a:ext cx="952500" cy="952500"/>
          </a:xfrm>
          <a:prstGeom prst="rect">
            <a:avLst/>
          </a:prstGeom>
          <a:noFill/>
        </p:spPr>
      </p:pic>
      <p:pic>
        <p:nvPicPr>
          <p:cNvPr id="36887" name="Picture 23" descr="Corrosion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88088" y="4221088"/>
            <a:ext cx="952500" cy="952500"/>
          </a:xfrm>
          <a:prstGeom prst="rect">
            <a:avLst/>
          </a:prstGeom>
          <a:noFill/>
        </p:spPr>
      </p:pic>
      <p:pic>
        <p:nvPicPr>
          <p:cNvPr id="36889" name="Picture 25" descr="Health Hazard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192344" y="2996952"/>
            <a:ext cx="952500" cy="952500"/>
          </a:xfrm>
          <a:prstGeom prst="rect">
            <a:avLst/>
          </a:prstGeom>
          <a:noFill/>
        </p:spPr>
      </p:pic>
      <p:pic>
        <p:nvPicPr>
          <p:cNvPr id="36890" name="Picture 2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678538" y="522626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kstvak 21"/>
          <p:cNvSpPr txBox="1"/>
          <p:nvPr/>
        </p:nvSpPr>
        <p:spPr>
          <a:xfrm>
            <a:off x="6672064" y="2132857"/>
            <a:ext cx="31683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sz="2200" dirty="0"/>
          </a:p>
        </p:txBody>
      </p:sp>
      <p:sp>
        <p:nvSpPr>
          <p:cNvPr id="23" name="Tekstvak 22"/>
          <p:cNvSpPr txBox="1"/>
          <p:nvPr/>
        </p:nvSpPr>
        <p:spPr>
          <a:xfrm>
            <a:off x="1561220" y="1551563"/>
            <a:ext cx="4392488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200" dirty="0"/>
              <a:t>On </a:t>
            </a:r>
            <a:r>
              <a:rPr lang="nl-NL" sz="2200" dirty="0" err="1"/>
              <a:t>the</a:t>
            </a:r>
            <a:r>
              <a:rPr lang="nl-NL" sz="2200" dirty="0"/>
              <a:t> label:</a:t>
            </a:r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(</a:t>
            </a:r>
            <a:r>
              <a:rPr lang="nl-NL" sz="2200" dirty="0" err="1"/>
              <a:t>chemical</a:t>
            </a:r>
            <a:r>
              <a:rPr lang="nl-NL" sz="2200" dirty="0"/>
              <a:t>) name of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substance</a:t>
            </a:r>
            <a:endParaRPr lang="nl-NL" sz="2200" dirty="0"/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 hazard </a:t>
            </a:r>
            <a:r>
              <a:rPr lang="nl-NL" sz="2200" dirty="0" err="1"/>
              <a:t>symbol</a:t>
            </a:r>
            <a:r>
              <a:rPr lang="nl-NL" sz="2200" dirty="0"/>
              <a:t> / icon</a:t>
            </a:r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 H-statements</a:t>
            </a:r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 P-statements</a:t>
            </a:r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 name </a:t>
            </a:r>
            <a:r>
              <a:rPr lang="nl-NL" sz="2200" dirty="0" err="1"/>
              <a:t>manufacturer</a:t>
            </a:r>
            <a:r>
              <a:rPr lang="nl-NL" sz="2200" dirty="0"/>
              <a:t>/</a:t>
            </a:r>
            <a:r>
              <a:rPr lang="nl-NL" sz="2200" dirty="0" err="1"/>
              <a:t>supplier</a:t>
            </a:r>
            <a:endParaRPr lang="nl-NL" sz="2200" dirty="0"/>
          </a:p>
          <a:p>
            <a:pPr>
              <a:buFont typeface="Arial" pitchFamily="34" charset="0"/>
              <a:buChar char="•"/>
            </a:pPr>
            <a:endParaRPr lang="nl-NL" sz="2200" dirty="0"/>
          </a:p>
          <a:p>
            <a:pPr>
              <a:buFont typeface="Arial" pitchFamily="34" charset="0"/>
              <a:buChar char="•"/>
            </a:pPr>
            <a:endParaRPr lang="nl-NL" sz="2200" dirty="0"/>
          </a:p>
          <a:p>
            <a:r>
              <a:rPr lang="nl-NL" sz="2200" dirty="0" err="1"/>
              <a:t>With</a:t>
            </a:r>
            <a:r>
              <a:rPr lang="nl-NL" sz="2200" dirty="0"/>
              <a:t> or on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packaging</a:t>
            </a:r>
            <a:r>
              <a:rPr lang="nl-NL" sz="2200" dirty="0"/>
              <a:t>: user </a:t>
            </a:r>
            <a:r>
              <a:rPr lang="nl-NL" sz="2200" dirty="0" err="1"/>
              <a:t>instructions</a:t>
            </a:r>
            <a:r>
              <a:rPr lang="nl-NL" sz="2200" dirty="0"/>
              <a:t> in Dutch</a:t>
            </a:r>
          </a:p>
          <a:p>
            <a:pPr>
              <a:buFont typeface="Arial" pitchFamily="34" charset="0"/>
              <a:buChar char="•"/>
            </a:pPr>
            <a:endParaRPr lang="nl-NL" dirty="0"/>
          </a:p>
        </p:txBody>
      </p:sp>
      <p:sp>
        <p:nvSpPr>
          <p:cNvPr id="17" name="Afgeronde rechthoek 16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AB259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8139114" y="3700464"/>
            <a:ext cx="2124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NL" sz="2000" dirty="0" err="1"/>
              <a:t>reactivity</a:t>
            </a:r>
            <a:endParaRPr lang="nl-NL" sz="2000" dirty="0"/>
          </a:p>
          <a:p>
            <a:pPr eaLnBrk="0" hangingPunct="0"/>
            <a:r>
              <a:rPr lang="nl-NL" sz="2000" dirty="0" err="1"/>
              <a:t>instability</a:t>
            </a:r>
            <a:endParaRPr lang="nl-NL" sz="2000" dirty="0"/>
          </a:p>
        </p:txBody>
      </p:sp>
      <p:sp>
        <p:nvSpPr>
          <p:cNvPr id="67588" name="Text Box 5"/>
          <p:cNvSpPr txBox="1">
            <a:spLocks noChangeArrowheads="1"/>
          </p:cNvSpPr>
          <p:nvPr/>
        </p:nvSpPr>
        <p:spPr bwMode="auto">
          <a:xfrm>
            <a:off x="5497464" y="1971370"/>
            <a:ext cx="12940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sz="2000" dirty="0" err="1"/>
              <a:t>fire</a:t>
            </a:r>
            <a:r>
              <a:rPr lang="nl-NL" sz="2000" dirty="0"/>
              <a:t> hazard</a:t>
            </a:r>
          </a:p>
        </p:txBody>
      </p:sp>
      <p:sp>
        <p:nvSpPr>
          <p:cNvPr id="67589" name="Text Box 6"/>
          <p:cNvSpPr txBox="1">
            <a:spLocks noChangeArrowheads="1"/>
          </p:cNvSpPr>
          <p:nvPr/>
        </p:nvSpPr>
        <p:spPr bwMode="auto">
          <a:xfrm>
            <a:off x="2839907" y="3777612"/>
            <a:ext cx="883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sz="2000" dirty="0"/>
              <a:t>health</a:t>
            </a:r>
          </a:p>
          <a:p>
            <a:pPr eaLnBrk="0" hangingPunct="0"/>
            <a:r>
              <a:rPr lang="nl-NL" sz="2000" dirty="0"/>
              <a:t>hazard</a:t>
            </a:r>
          </a:p>
        </p:txBody>
      </p:sp>
      <p:sp>
        <p:nvSpPr>
          <p:cNvPr id="67590" name="Text Box 7"/>
          <p:cNvSpPr txBox="1">
            <a:spLocks noChangeArrowheads="1"/>
          </p:cNvSpPr>
          <p:nvPr/>
        </p:nvSpPr>
        <p:spPr bwMode="auto">
          <a:xfrm>
            <a:off x="4917683" y="5696239"/>
            <a:ext cx="4308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NL" sz="2000" dirty="0" err="1"/>
              <a:t>specific</a:t>
            </a:r>
            <a:r>
              <a:rPr lang="nl-NL" sz="2000" dirty="0"/>
              <a:t> </a:t>
            </a:r>
            <a:r>
              <a:rPr lang="nl-NL" sz="2000" dirty="0" err="1"/>
              <a:t>terms</a:t>
            </a:r>
            <a:endParaRPr lang="nl-NL" sz="2000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762017" y="2535435"/>
            <a:ext cx="2895600" cy="2908300"/>
            <a:chOff x="1920" y="1672"/>
            <a:chExt cx="1824" cy="1832"/>
          </a:xfrm>
        </p:grpSpPr>
        <p:sp>
          <p:nvSpPr>
            <p:cNvPr id="67599" name="Rectangle 9"/>
            <p:cNvSpPr>
              <a:spLocks noChangeArrowheads="1"/>
            </p:cNvSpPr>
            <p:nvPr/>
          </p:nvSpPr>
          <p:spPr bwMode="auto">
            <a:xfrm rot="-2693669">
              <a:off x="1920" y="2208"/>
              <a:ext cx="768" cy="76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  <p:sp>
          <p:nvSpPr>
            <p:cNvPr id="67600" name="Rectangle 10"/>
            <p:cNvSpPr>
              <a:spLocks noChangeArrowheads="1"/>
            </p:cNvSpPr>
            <p:nvPr/>
          </p:nvSpPr>
          <p:spPr bwMode="auto">
            <a:xfrm rot="-2693669">
              <a:off x="2467" y="1672"/>
              <a:ext cx="746" cy="7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  <p:sp>
          <p:nvSpPr>
            <p:cNvPr id="67601" name="Rectangle 11"/>
            <p:cNvSpPr>
              <a:spLocks noChangeArrowheads="1"/>
            </p:cNvSpPr>
            <p:nvPr/>
          </p:nvSpPr>
          <p:spPr bwMode="auto">
            <a:xfrm rot="-2693669">
              <a:off x="2976" y="2208"/>
              <a:ext cx="768" cy="76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  <p:sp>
          <p:nvSpPr>
            <p:cNvPr id="67602" name="Rectangle 12"/>
            <p:cNvSpPr>
              <a:spLocks noChangeArrowheads="1"/>
            </p:cNvSpPr>
            <p:nvPr/>
          </p:nvSpPr>
          <p:spPr bwMode="auto">
            <a:xfrm rot="-2693669">
              <a:off x="2448" y="2736"/>
              <a:ext cx="768" cy="7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  <p:sp>
        <p:nvSpPr>
          <p:cNvPr id="67592" name="Text Box 13"/>
          <p:cNvSpPr txBox="1">
            <a:spLocks noChangeArrowheads="1"/>
          </p:cNvSpPr>
          <p:nvPr/>
        </p:nvSpPr>
        <p:spPr bwMode="auto">
          <a:xfrm>
            <a:off x="5087888" y="3717033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sz="3200"/>
              <a:t>1</a:t>
            </a:r>
          </a:p>
        </p:txBody>
      </p:sp>
      <p:sp>
        <p:nvSpPr>
          <p:cNvPr id="67593" name="Text Box 14"/>
          <p:cNvSpPr txBox="1">
            <a:spLocks noChangeArrowheads="1"/>
          </p:cNvSpPr>
          <p:nvPr/>
        </p:nvSpPr>
        <p:spPr bwMode="auto">
          <a:xfrm>
            <a:off x="5951984" y="2780929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sz="3200"/>
              <a:t>2</a:t>
            </a:r>
          </a:p>
        </p:txBody>
      </p:sp>
      <p:sp>
        <p:nvSpPr>
          <p:cNvPr id="67594" name="Text Box 15"/>
          <p:cNvSpPr txBox="1">
            <a:spLocks noChangeArrowheads="1"/>
          </p:cNvSpPr>
          <p:nvPr/>
        </p:nvSpPr>
        <p:spPr bwMode="auto">
          <a:xfrm>
            <a:off x="6816080" y="3717032"/>
            <a:ext cx="36004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l-NL" sz="3200"/>
              <a:t>0</a:t>
            </a:r>
          </a:p>
        </p:txBody>
      </p:sp>
      <p:sp>
        <p:nvSpPr>
          <p:cNvPr id="67595" name="Text Box 16"/>
          <p:cNvSpPr txBox="1">
            <a:spLocks noChangeArrowheads="1"/>
          </p:cNvSpPr>
          <p:nvPr/>
        </p:nvSpPr>
        <p:spPr bwMode="auto">
          <a:xfrm>
            <a:off x="5951985" y="4581128"/>
            <a:ext cx="477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sz="3200" strike="sngStrike"/>
              <a:t>w</a:t>
            </a: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1524000" y="37637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nl-NL" sz="3200" b="1" dirty="0">
                <a:latin typeface="+mj-lt"/>
                <a:ea typeface="+mj-ea"/>
                <a:cs typeface="+mj-cs"/>
              </a:rPr>
              <a:t>8.1 Hazard </a:t>
            </a:r>
            <a:r>
              <a:rPr lang="nl-NL" sz="3200" b="1" dirty="0" err="1">
                <a:latin typeface="+mj-lt"/>
                <a:ea typeface="+mj-ea"/>
                <a:cs typeface="+mj-cs"/>
              </a:rPr>
              <a:t>diamond</a:t>
            </a:r>
            <a:r>
              <a:rPr sz="3200" dirty="0"/>
              <a:t> </a:t>
            </a:r>
            <a:endParaRPr lang="nl-NL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Afgeronde rechthoek 17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  <p:sp>
        <p:nvSpPr>
          <p:cNvPr id="21" name="Rechthoek 20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14498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8.2 Exposure </a:t>
            </a:r>
            <a:r>
              <a:rPr lang="nl-NL" sz="3200" b="1" dirty="0" err="1"/>
              <a:t>to</a:t>
            </a:r>
            <a:r>
              <a:rPr lang="nl-NL" sz="3200" b="1" dirty="0"/>
              <a:t> </a:t>
            </a:r>
            <a:r>
              <a:rPr lang="nl-NL" sz="3200" b="1" dirty="0" err="1"/>
              <a:t>hazardous</a:t>
            </a:r>
            <a:r>
              <a:rPr lang="nl-NL" sz="3200" b="1" dirty="0"/>
              <a:t> </a:t>
            </a:r>
            <a:r>
              <a:rPr lang="nl-NL" sz="3200" b="1" dirty="0" err="1"/>
              <a:t>substances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62100" y="1457498"/>
            <a:ext cx="90678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/>
              <a:t>Intake/</a:t>
            </a:r>
            <a:r>
              <a:rPr lang="nl-NL" sz="2200" dirty="0" err="1"/>
              <a:t>ingestion</a:t>
            </a:r>
            <a:r>
              <a:rPr lang="nl-NL" sz="2200" dirty="0"/>
              <a:t> </a:t>
            </a:r>
            <a:r>
              <a:rPr lang="nl-NL" sz="2200" dirty="0" err="1"/>
              <a:t>through</a:t>
            </a:r>
            <a:r>
              <a:rPr lang="nl-NL" sz="2200" dirty="0"/>
              <a:t>:</a:t>
            </a:r>
          </a:p>
          <a:p>
            <a:r>
              <a:rPr lang="nl-NL" sz="2200" dirty="0" err="1"/>
              <a:t>digestion</a:t>
            </a:r>
            <a:endParaRPr lang="nl-NL" sz="2200" dirty="0"/>
          </a:p>
          <a:p>
            <a:r>
              <a:rPr lang="nl-NL" sz="2200" dirty="0" err="1"/>
              <a:t>respiration</a:t>
            </a:r>
            <a:endParaRPr lang="nl-NL" sz="2200" dirty="0"/>
          </a:p>
          <a:p>
            <a:r>
              <a:rPr lang="nl-NL" sz="2200" dirty="0"/>
              <a:t>skin</a:t>
            </a:r>
          </a:p>
          <a:p>
            <a:pPr>
              <a:buNone/>
            </a:pPr>
            <a:endParaRPr lang="nl-NL" sz="2200" dirty="0"/>
          </a:p>
          <a:p>
            <a:pPr>
              <a:buNone/>
            </a:pPr>
            <a:r>
              <a:rPr lang="nl-NL" sz="2200" dirty="0" err="1"/>
              <a:t>Preventative</a:t>
            </a:r>
            <a:r>
              <a:rPr lang="nl-NL" sz="2200" dirty="0"/>
              <a:t> </a:t>
            </a:r>
            <a:r>
              <a:rPr lang="nl-NL" sz="2200" dirty="0" err="1"/>
              <a:t>measures</a:t>
            </a:r>
            <a:r>
              <a:rPr lang="nl-NL" sz="2200" dirty="0"/>
              <a:t> </a:t>
            </a:r>
            <a:r>
              <a:rPr lang="nl-NL" sz="2200" dirty="0" err="1"/>
              <a:t>for</a:t>
            </a:r>
            <a:r>
              <a:rPr lang="nl-NL" sz="2200" dirty="0"/>
              <a:t> exposure:</a:t>
            </a:r>
          </a:p>
          <a:p>
            <a:r>
              <a:rPr lang="nl-NL" sz="2200" dirty="0"/>
              <a:t>tackle </a:t>
            </a:r>
            <a:r>
              <a:rPr lang="nl-NL" sz="2200" dirty="0" err="1"/>
              <a:t>the</a:t>
            </a:r>
            <a:r>
              <a:rPr lang="nl-NL" sz="2200" dirty="0"/>
              <a:t> source</a:t>
            </a:r>
          </a:p>
          <a:p>
            <a:r>
              <a:rPr lang="nl-NL" sz="2200" dirty="0" err="1"/>
              <a:t>ventilation</a:t>
            </a:r>
            <a:endParaRPr lang="nl-NL" sz="2200" dirty="0"/>
          </a:p>
          <a:p>
            <a:r>
              <a:rPr lang="nl-NL" sz="2200" dirty="0"/>
              <a:t>separate man and source</a:t>
            </a:r>
          </a:p>
          <a:p>
            <a:r>
              <a:rPr lang="nl-NL" sz="2200" dirty="0"/>
              <a:t>PPE</a:t>
            </a:r>
          </a:p>
          <a:p>
            <a:endParaRPr lang="nl-NL" sz="2200" dirty="0"/>
          </a:p>
        </p:txBody>
      </p:sp>
      <p:sp>
        <p:nvSpPr>
          <p:cNvPr id="7" name="Afgeronde rechthoek 6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33764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440197"/>
            <a:ext cx="8931275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8.3 </a:t>
            </a:r>
            <a:r>
              <a:rPr lang="nl-NL" sz="3200" b="1" dirty="0" err="1"/>
              <a:t>Threshold</a:t>
            </a:r>
            <a:r>
              <a:rPr lang="nl-NL" sz="3200" b="1" dirty="0"/>
              <a:t> limit </a:t>
            </a:r>
            <a:r>
              <a:rPr lang="nl-NL" sz="3200" b="1" dirty="0" err="1"/>
              <a:t>values</a:t>
            </a:r>
            <a:r>
              <a:rPr lang="nl-NL" sz="3200" b="1" dirty="0"/>
              <a:t> and </a:t>
            </a:r>
            <a:r>
              <a:rPr lang="nl-NL" sz="3200" b="1" dirty="0" err="1"/>
              <a:t>perception</a:t>
            </a:r>
            <a:r>
              <a:rPr lang="nl-NL" sz="3200" b="1" dirty="0"/>
              <a:t> of </a:t>
            </a:r>
            <a:r>
              <a:rPr lang="nl-NL" sz="3200" b="1" dirty="0" err="1"/>
              <a:t>odour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448309"/>
            <a:ext cx="9382125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err="1"/>
              <a:t>Poisoning</a:t>
            </a:r>
            <a:r>
              <a:rPr lang="nl-NL" sz="2200" dirty="0"/>
              <a:t>:</a:t>
            </a:r>
          </a:p>
          <a:p>
            <a:r>
              <a:rPr lang="nl-NL" sz="2200" dirty="0"/>
              <a:t>acute</a:t>
            </a:r>
          </a:p>
          <a:p>
            <a:r>
              <a:rPr lang="nl-NL" sz="2200" dirty="0" err="1"/>
              <a:t>chronic</a:t>
            </a:r>
            <a:endParaRPr lang="nl-NL" sz="2200" dirty="0"/>
          </a:p>
          <a:p>
            <a:endParaRPr lang="nl-NL" sz="2200" dirty="0"/>
          </a:p>
          <a:p>
            <a:pPr>
              <a:buNone/>
            </a:pPr>
            <a:r>
              <a:rPr lang="nl-NL" sz="2200" dirty="0"/>
              <a:t>Limit </a:t>
            </a:r>
            <a:r>
              <a:rPr lang="nl-NL" sz="2200" dirty="0" err="1"/>
              <a:t>value</a:t>
            </a:r>
            <a:r>
              <a:rPr lang="nl-NL" sz="2200" dirty="0"/>
              <a:t>: </a:t>
            </a:r>
          </a:p>
          <a:p>
            <a:r>
              <a:rPr lang="nl-NL" sz="2200" dirty="0"/>
              <a:t>8 </a:t>
            </a:r>
            <a:r>
              <a:rPr lang="nl-NL" sz="2200" dirty="0" err="1"/>
              <a:t>hours</a:t>
            </a:r>
            <a:r>
              <a:rPr lang="nl-NL" sz="2200" dirty="0"/>
              <a:t>/</a:t>
            </a:r>
            <a:r>
              <a:rPr lang="nl-NL" sz="2200" dirty="0" err="1"/>
              <a:t>day</a:t>
            </a:r>
            <a:r>
              <a:rPr lang="nl-NL" sz="2200" dirty="0"/>
              <a:t>, 40 </a:t>
            </a:r>
            <a:r>
              <a:rPr lang="nl-NL" sz="2200" dirty="0" err="1"/>
              <a:t>hours</a:t>
            </a:r>
            <a:r>
              <a:rPr lang="nl-NL" sz="2200" dirty="0"/>
              <a:t>/week</a:t>
            </a:r>
          </a:p>
          <a:p>
            <a:r>
              <a:rPr lang="nl-NL" sz="2200" dirty="0"/>
              <a:t>adult, </a:t>
            </a:r>
            <a:r>
              <a:rPr lang="nl-NL" sz="2200" dirty="0" err="1"/>
              <a:t>healthy</a:t>
            </a:r>
            <a:r>
              <a:rPr lang="nl-NL" sz="2200" dirty="0"/>
              <a:t> person</a:t>
            </a:r>
          </a:p>
          <a:p>
            <a:r>
              <a:rPr lang="nl-NL" sz="2200" dirty="0" err="1"/>
              <a:t>normal</a:t>
            </a:r>
            <a:r>
              <a:rPr lang="nl-NL" sz="2200" dirty="0"/>
              <a:t> </a:t>
            </a:r>
            <a:r>
              <a:rPr lang="nl-NL" sz="2200" dirty="0" err="1"/>
              <a:t>working</a:t>
            </a:r>
            <a:r>
              <a:rPr lang="nl-NL" sz="2200" dirty="0"/>
              <a:t> </a:t>
            </a:r>
            <a:r>
              <a:rPr lang="nl-NL" sz="2200" dirty="0" err="1"/>
              <a:t>conditions</a:t>
            </a:r>
            <a:endParaRPr lang="nl-NL" sz="2200" dirty="0"/>
          </a:p>
          <a:p>
            <a:endParaRPr lang="nl-NL" sz="2200" dirty="0"/>
          </a:p>
          <a:p>
            <a:pPr>
              <a:buNone/>
            </a:pPr>
            <a:r>
              <a:rPr lang="nl-NL" sz="2200" dirty="0" err="1"/>
              <a:t>Odour</a:t>
            </a:r>
            <a:r>
              <a:rPr lang="nl-NL" sz="2200" dirty="0"/>
              <a:t> </a:t>
            </a:r>
            <a:r>
              <a:rPr lang="nl-NL" sz="2200" dirty="0" err="1"/>
              <a:t>threshold</a:t>
            </a:r>
            <a:r>
              <a:rPr lang="nl-NL" sz="2200" dirty="0"/>
              <a:t>: </a:t>
            </a:r>
            <a:r>
              <a:rPr lang="nl-NL" sz="2200" dirty="0" err="1"/>
              <a:t>not</a:t>
            </a:r>
            <a:r>
              <a:rPr lang="nl-NL" sz="2200" dirty="0"/>
              <a:t> a </a:t>
            </a:r>
            <a:r>
              <a:rPr lang="nl-NL" sz="2200" dirty="0" err="1"/>
              <a:t>good</a:t>
            </a:r>
            <a:r>
              <a:rPr lang="nl-NL" sz="2200" dirty="0"/>
              <a:t> </a:t>
            </a:r>
            <a:r>
              <a:rPr lang="nl-NL" sz="2200" dirty="0" err="1"/>
              <a:t>indication</a:t>
            </a:r>
            <a:r>
              <a:rPr lang="nl-NL" sz="2200" dirty="0"/>
              <a:t>!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9861463" y="440197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125253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4825" y="265212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8.4 Common </a:t>
            </a:r>
            <a:r>
              <a:rPr lang="nl-NL" sz="3200" b="1" dirty="0" err="1"/>
              <a:t>hazardous</a:t>
            </a:r>
            <a:r>
              <a:rPr lang="nl-NL" sz="3200" b="1" dirty="0"/>
              <a:t> </a:t>
            </a:r>
            <a:r>
              <a:rPr lang="nl-NL" sz="3200" b="1" dirty="0" err="1"/>
              <a:t>substances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86675" y="1103882"/>
            <a:ext cx="10015591" cy="500221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nl-NL" sz="2200" dirty="0"/>
              <a:t>Types:</a:t>
            </a:r>
          </a:p>
          <a:p>
            <a:pPr>
              <a:lnSpc>
                <a:spcPct val="100000"/>
              </a:lnSpc>
              <a:defRPr/>
            </a:pPr>
            <a:r>
              <a:rPr lang="nl-NL" sz="2200" dirty="0"/>
              <a:t>(</a:t>
            </a:r>
            <a:r>
              <a:rPr lang="nl-NL" sz="2200" dirty="0" err="1"/>
              <a:t>Organic</a:t>
            </a:r>
            <a:r>
              <a:rPr lang="nl-NL" sz="2200" dirty="0"/>
              <a:t>) solvents</a:t>
            </a:r>
          </a:p>
          <a:p>
            <a:pPr>
              <a:lnSpc>
                <a:spcPct val="100000"/>
              </a:lnSpc>
              <a:defRPr/>
            </a:pPr>
            <a:r>
              <a:rPr lang="nl-NL" sz="2200" dirty="0"/>
              <a:t>Cyclic </a:t>
            </a:r>
            <a:r>
              <a:rPr lang="nl-NL" sz="2200" dirty="0" err="1"/>
              <a:t>compounds</a:t>
            </a:r>
            <a:endParaRPr lang="nl-NL" sz="2200" dirty="0"/>
          </a:p>
          <a:p>
            <a:pPr>
              <a:lnSpc>
                <a:spcPct val="100000"/>
              </a:lnSpc>
              <a:defRPr/>
            </a:pPr>
            <a:r>
              <a:rPr lang="nl-NL" sz="2200" dirty="0" err="1"/>
              <a:t>Acids</a:t>
            </a:r>
            <a:r>
              <a:rPr lang="nl-NL" sz="2200" dirty="0"/>
              <a:t> and </a:t>
            </a:r>
            <a:r>
              <a:rPr lang="nl-NL" sz="2200" dirty="0" err="1"/>
              <a:t>alkalis</a:t>
            </a:r>
            <a:endParaRPr lang="nl-NL" sz="2200" dirty="0"/>
          </a:p>
          <a:p>
            <a:pPr>
              <a:lnSpc>
                <a:spcPct val="100000"/>
              </a:lnSpc>
              <a:defRPr/>
            </a:pPr>
            <a:r>
              <a:rPr lang="nl-NL" sz="2200" dirty="0"/>
              <a:t>Heavy </a:t>
            </a:r>
            <a:r>
              <a:rPr lang="nl-NL" sz="2200" dirty="0" err="1"/>
              <a:t>metals</a:t>
            </a:r>
            <a:endParaRPr lang="nl-NL" sz="2200" dirty="0"/>
          </a:p>
          <a:p>
            <a:pPr>
              <a:lnSpc>
                <a:spcPct val="100000"/>
              </a:lnSpc>
              <a:defRPr/>
            </a:pPr>
            <a:r>
              <a:rPr lang="nl-NL" sz="2200" dirty="0"/>
              <a:t>Carbon monoxide</a:t>
            </a:r>
          </a:p>
          <a:p>
            <a:pPr>
              <a:lnSpc>
                <a:spcPct val="100000"/>
              </a:lnSpc>
              <a:defRPr/>
            </a:pPr>
            <a:r>
              <a:rPr lang="nl-NL" sz="2200" dirty="0" err="1"/>
              <a:t>Asbestos</a:t>
            </a:r>
            <a:endParaRPr lang="nl-NL" sz="2200" dirty="0"/>
          </a:p>
          <a:p>
            <a:pPr>
              <a:lnSpc>
                <a:spcPct val="100000"/>
              </a:lnSpc>
              <a:defRPr/>
            </a:pPr>
            <a:r>
              <a:rPr lang="nl-NL" sz="2200" dirty="0"/>
              <a:t>Cement</a:t>
            </a:r>
          </a:p>
          <a:p>
            <a:pPr>
              <a:lnSpc>
                <a:spcPct val="100000"/>
              </a:lnSpc>
              <a:defRPr/>
            </a:pPr>
            <a:r>
              <a:rPr lang="nl-NL" sz="2200" dirty="0"/>
              <a:t>Household </a:t>
            </a:r>
            <a:r>
              <a:rPr lang="nl-NL" sz="2200" dirty="0" err="1"/>
              <a:t>chemicals</a:t>
            </a:r>
            <a:endParaRPr lang="nl-NL" sz="2200" dirty="0"/>
          </a:p>
          <a:p>
            <a:endParaRPr lang="nl-NL" sz="2200" dirty="0"/>
          </a:p>
        </p:txBody>
      </p:sp>
      <p:pic>
        <p:nvPicPr>
          <p:cNvPr id="31747" name="Picture 3" descr="F:\VCA boeken versie 5.0\afbeeldingen\PBNA-03.ope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56241" y="3356993"/>
            <a:ext cx="1736725" cy="2397125"/>
          </a:xfrm>
          <a:prstGeom prst="rect">
            <a:avLst/>
          </a:prstGeom>
          <a:noFill/>
        </p:spPr>
      </p:pic>
      <p:sp>
        <p:nvSpPr>
          <p:cNvPr id="7" name="Afgeronde rechthoek 6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537039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9571" y="332656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8.4 </a:t>
            </a:r>
            <a:r>
              <a:rPr lang="nl-NL" sz="3200" b="1" dirty="0" err="1"/>
              <a:t>Asbestos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484784"/>
            <a:ext cx="10157717" cy="43513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nl-NL" sz="2200" dirty="0">
                <a:ea typeface="ＭＳ Ｐゴシック" charset="0"/>
              </a:rPr>
              <a:t>Processing </a:t>
            </a:r>
            <a:r>
              <a:rPr lang="nl-NL" sz="2200" dirty="0" err="1">
                <a:ea typeface="ＭＳ Ｐゴシック" charset="0"/>
              </a:rPr>
              <a:t>asbestos</a:t>
            </a:r>
            <a:r>
              <a:rPr lang="nl-NL" sz="2200" dirty="0">
                <a:ea typeface="ＭＳ Ｐゴシック" charset="0"/>
              </a:rPr>
              <a:t> is </a:t>
            </a:r>
            <a:r>
              <a:rPr lang="nl-NL" sz="2200" dirty="0" err="1">
                <a:ea typeface="ＭＳ Ｐゴシック" charset="0"/>
              </a:rPr>
              <a:t>prohibited</a:t>
            </a:r>
            <a:endParaRPr lang="nl-NL" sz="2200" dirty="0">
              <a:ea typeface="ＭＳ Ｐゴシック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nl-NL" sz="2200" dirty="0">
                <a:ea typeface="ＭＳ Ｐゴシック" charset="0"/>
              </a:rPr>
              <a:t>Professional handling of </a:t>
            </a:r>
            <a:r>
              <a:rPr lang="nl-NL" sz="2200" dirty="0" err="1">
                <a:ea typeface="ＭＳ Ｐゴシック" charset="0"/>
              </a:rPr>
              <a:t>asbestos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only</a:t>
            </a:r>
            <a:r>
              <a:rPr lang="nl-NL" sz="2200" dirty="0">
                <a:ea typeface="ＭＳ Ｐゴシック" charset="0"/>
              </a:rPr>
              <a:t>:</a:t>
            </a:r>
          </a:p>
          <a:p>
            <a:pPr lvl="1">
              <a:spcBef>
                <a:spcPts val="0"/>
              </a:spcBef>
              <a:defRPr/>
            </a:pPr>
            <a:r>
              <a:rPr lang="nl-NL" sz="2200" dirty="0" err="1">
                <a:ea typeface="ＭＳ Ｐゴシック" charset="0"/>
              </a:rPr>
              <a:t>upon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demolition</a:t>
            </a:r>
            <a:r>
              <a:rPr lang="nl-NL" sz="2200" dirty="0">
                <a:ea typeface="ＭＳ Ｐゴシック" charset="0"/>
              </a:rPr>
              <a:t>/</a:t>
            </a:r>
            <a:r>
              <a:rPr lang="nl-NL" sz="2200" dirty="0" err="1">
                <a:ea typeface="ＭＳ Ｐゴシック" charset="0"/>
              </a:rPr>
              <a:t>removal</a:t>
            </a:r>
            <a:endParaRPr lang="nl-NL" sz="2200" dirty="0">
              <a:ea typeface="ＭＳ Ｐゴシック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nl-NL" sz="2200" dirty="0">
                <a:ea typeface="ＭＳ Ｐゴシック" charset="0"/>
              </a:rPr>
              <a:t>maintenance/</a:t>
            </a:r>
            <a:r>
              <a:rPr lang="nl-NL" sz="2200" dirty="0" err="1">
                <a:ea typeface="ＭＳ Ｐゴシック" charset="0"/>
              </a:rPr>
              <a:t>repair</a:t>
            </a:r>
            <a:endParaRPr lang="nl-NL" sz="2200" dirty="0">
              <a:ea typeface="ＭＳ Ｐゴシック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nl-NL" sz="2200" dirty="0" err="1">
                <a:ea typeface="ＭＳ Ｐゴシック" charset="0"/>
              </a:rPr>
              <a:t>exemption</a:t>
            </a:r>
            <a:endParaRPr lang="nl-NL" sz="2200" dirty="0">
              <a:ea typeface="ＭＳ Ｐゴシック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nl-NL" sz="2200" dirty="0"/>
              <a:t>Expert Supervisor (DTA) present</a:t>
            </a:r>
          </a:p>
          <a:p>
            <a:pPr marL="265113" indent="-265113">
              <a:spcBef>
                <a:spcPts val="0"/>
              </a:spcBef>
              <a:buNone/>
              <a:defRPr/>
            </a:pPr>
            <a:endParaRPr lang="nl-NL" sz="2200" dirty="0"/>
          </a:p>
          <a:p>
            <a:pPr marL="265113" indent="-265113">
              <a:spcBef>
                <a:spcPts val="0"/>
              </a:spcBef>
              <a:buNone/>
              <a:defRPr/>
            </a:pPr>
            <a:r>
              <a:rPr lang="nl-NL" sz="2200" dirty="0" err="1"/>
              <a:t>Suspicion</a:t>
            </a:r>
            <a:r>
              <a:rPr lang="nl-NL" sz="2200" dirty="0"/>
              <a:t> of </a:t>
            </a:r>
            <a:r>
              <a:rPr lang="nl-NL" sz="2200" dirty="0" err="1"/>
              <a:t>asbestos-containing</a:t>
            </a:r>
            <a:r>
              <a:rPr lang="nl-NL" sz="2200" dirty="0"/>
              <a:t> </a:t>
            </a:r>
            <a:r>
              <a:rPr lang="nl-NL" sz="2200" dirty="0" err="1"/>
              <a:t>material</a:t>
            </a:r>
            <a:r>
              <a:rPr lang="nl-NL" sz="2200" dirty="0"/>
              <a:t>?</a:t>
            </a:r>
          </a:p>
          <a:p>
            <a:pPr lvl="1">
              <a:spcBef>
                <a:spcPts val="0"/>
              </a:spcBef>
              <a:defRPr/>
            </a:pPr>
            <a:r>
              <a:rPr lang="nl-NL" sz="2200" dirty="0" err="1"/>
              <a:t>suspend</a:t>
            </a:r>
            <a:r>
              <a:rPr lang="nl-NL" sz="2200" dirty="0"/>
              <a:t> </a:t>
            </a:r>
            <a:r>
              <a:rPr lang="nl-NL" sz="2200" dirty="0" err="1"/>
              <a:t>work</a:t>
            </a:r>
            <a:endParaRPr lang="nl-NL" sz="2200" dirty="0"/>
          </a:p>
          <a:p>
            <a:pPr lvl="1">
              <a:spcBef>
                <a:spcPts val="0"/>
              </a:spcBef>
              <a:defRPr/>
            </a:pPr>
            <a:r>
              <a:rPr lang="nl-NL" sz="2200" dirty="0"/>
              <a:t>have a sample taken </a:t>
            </a:r>
            <a:r>
              <a:rPr lang="nl-NL" sz="2200" dirty="0" err="1"/>
              <a:t>by</a:t>
            </a:r>
            <a:r>
              <a:rPr lang="nl-NL" sz="2200" dirty="0"/>
              <a:t> </a:t>
            </a:r>
            <a:r>
              <a:rPr lang="nl-NL" sz="2200" dirty="0" err="1"/>
              <a:t>an</a:t>
            </a:r>
            <a:r>
              <a:rPr lang="nl-NL" sz="2200" dirty="0"/>
              <a:t> independent </a:t>
            </a:r>
            <a:r>
              <a:rPr lang="nl-NL" sz="2200" dirty="0" err="1"/>
              <a:t>laboratory</a:t>
            </a:r>
            <a:endParaRPr lang="nl-NL" sz="2200" dirty="0"/>
          </a:p>
          <a:p>
            <a:pPr lvl="1">
              <a:spcBef>
                <a:spcPts val="0"/>
              </a:spcBef>
              <a:defRPr/>
            </a:pPr>
            <a:r>
              <a:rPr lang="nl-NL" sz="2200" dirty="0" err="1"/>
              <a:t>removal</a:t>
            </a:r>
            <a:r>
              <a:rPr lang="nl-NL" sz="2200" dirty="0"/>
              <a:t> </a:t>
            </a:r>
            <a:r>
              <a:rPr lang="nl-NL" sz="2200" dirty="0" err="1"/>
              <a:t>by</a:t>
            </a:r>
            <a:r>
              <a:rPr lang="nl-NL" sz="2200" dirty="0"/>
              <a:t> a professional company </a:t>
            </a:r>
            <a:r>
              <a:rPr lang="nl-NL" sz="2200" dirty="0" err="1"/>
              <a:t>only</a:t>
            </a:r>
            <a:endParaRPr lang="nl-NL" sz="2200" dirty="0"/>
          </a:p>
          <a:p>
            <a:pPr lvl="1">
              <a:spcBef>
                <a:spcPts val="0"/>
              </a:spcBef>
              <a:defRPr/>
            </a:pPr>
            <a:r>
              <a:rPr lang="nl-NL" sz="2200" dirty="0"/>
              <a:t>KOMO </a:t>
            </a:r>
            <a:r>
              <a:rPr lang="nl-NL" sz="2200" dirty="0" err="1"/>
              <a:t>process</a:t>
            </a:r>
            <a:r>
              <a:rPr lang="nl-NL" sz="2200" dirty="0"/>
              <a:t> </a:t>
            </a:r>
            <a:r>
              <a:rPr lang="nl-NL" sz="2200" dirty="0" err="1"/>
              <a:t>certificate</a:t>
            </a:r>
            <a:r>
              <a:rPr lang="nl-NL" sz="2200" dirty="0"/>
              <a:t> </a:t>
            </a:r>
            <a:r>
              <a:rPr lang="nl-NL" sz="2200" dirty="0" err="1"/>
              <a:t>for</a:t>
            </a:r>
            <a:r>
              <a:rPr lang="nl-NL" sz="2200" dirty="0"/>
              <a:t> </a:t>
            </a:r>
            <a:r>
              <a:rPr lang="nl-NL" sz="2200" dirty="0" err="1"/>
              <a:t>asbestos</a:t>
            </a:r>
            <a:r>
              <a:rPr lang="nl-NL" sz="2200" dirty="0"/>
              <a:t> </a:t>
            </a:r>
            <a:r>
              <a:rPr lang="nl-NL" sz="2200" dirty="0" err="1"/>
              <a:t>removal</a:t>
            </a:r>
            <a:r>
              <a:rPr lang="nl-NL" sz="2200" dirty="0"/>
              <a:t> </a:t>
            </a:r>
            <a:r>
              <a:rPr lang="nl-NL" sz="2200" dirty="0" err="1"/>
              <a:t>for</a:t>
            </a:r>
            <a:r>
              <a:rPr lang="nl-NL" sz="2200" dirty="0"/>
              <a:t> </a:t>
            </a:r>
            <a:r>
              <a:rPr lang="nl-NL" sz="2200" dirty="0" err="1"/>
              <a:t>contractors</a:t>
            </a:r>
            <a:endParaRPr lang="nl-NL" sz="2200" dirty="0"/>
          </a:p>
          <a:p>
            <a:pPr lvl="1">
              <a:spcBef>
                <a:spcPts val="0"/>
              </a:spcBef>
              <a:defRPr/>
            </a:pPr>
            <a:r>
              <a:rPr lang="nl-NL" sz="2200" dirty="0"/>
              <a:t>train </a:t>
            </a:r>
            <a:r>
              <a:rPr lang="nl-NL" sz="2200" dirty="0" err="1"/>
              <a:t>asbestos</a:t>
            </a:r>
            <a:r>
              <a:rPr lang="nl-NL" sz="2200" dirty="0"/>
              <a:t> </a:t>
            </a:r>
            <a:r>
              <a:rPr lang="nl-NL" sz="2200" dirty="0" err="1"/>
              <a:t>removal</a:t>
            </a:r>
            <a:r>
              <a:rPr lang="nl-NL" sz="2200" dirty="0"/>
              <a:t> employees </a:t>
            </a:r>
            <a:r>
              <a:rPr lang="nl-NL" sz="2200" dirty="0" err="1"/>
              <a:t>according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written</a:t>
            </a:r>
            <a:r>
              <a:rPr lang="nl-NL" sz="2200" dirty="0"/>
              <a:t> plan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nl-NL" sz="2200" dirty="0"/>
          </a:p>
        </p:txBody>
      </p:sp>
      <p:pic>
        <p:nvPicPr>
          <p:cNvPr id="5" name="Picture 12" descr="Asbestwaarschuw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04312" y="1772816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fgeronde rechthoek 6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  <p:sp>
        <p:nvSpPr>
          <p:cNvPr id="8" name="Rechthoek 7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68540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77788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8.5 </a:t>
            </a:r>
            <a:r>
              <a:rPr lang="nl-NL" sz="3200" b="1" dirty="0" err="1"/>
              <a:t>Biological</a:t>
            </a:r>
            <a:r>
              <a:rPr lang="nl-NL" sz="3200" b="1" dirty="0"/>
              <a:t> </a:t>
            </a:r>
            <a:r>
              <a:rPr lang="nl-NL" sz="3200" b="1" dirty="0" err="1"/>
              <a:t>substances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574812" y="1074440"/>
            <a:ext cx="9093188" cy="496409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nl-NL" altLang="ja-JP" sz="2200" b="1" dirty="0" err="1">
                <a:ea typeface="ＭＳ Ｐゴシック" pitchFamily="34" charset="-128"/>
              </a:rPr>
              <a:t>Risks</a:t>
            </a:r>
            <a:r>
              <a:rPr lang="nl-NL" altLang="ja-JP" sz="2200" b="1" dirty="0">
                <a:ea typeface="ＭＳ Ｐゴシック" pitchFamily="34" charset="-128"/>
              </a:rPr>
              <a:t> </a:t>
            </a:r>
            <a:r>
              <a:rPr lang="nl-NL" altLang="ja-JP" sz="2200" b="1" dirty="0" err="1">
                <a:ea typeface="ＭＳ Ｐゴシック" pitchFamily="34" charset="-128"/>
              </a:rPr>
              <a:t>with</a:t>
            </a:r>
            <a:r>
              <a:rPr lang="nl-NL" altLang="ja-JP" sz="2200" b="1" dirty="0">
                <a:ea typeface="ＭＳ Ｐゴシック" pitchFamily="34" charset="-128"/>
              </a:rPr>
              <a:t> exposure</a:t>
            </a:r>
            <a:r>
              <a:rPr lang="nl-NL" altLang="ja-JP" sz="2200" dirty="0">
                <a:ea typeface="ＭＳ Ｐゴシック" pitchFamily="34" charset="-128"/>
              </a:rPr>
              <a:t>:</a:t>
            </a:r>
            <a:r>
              <a:rPr lang="nl-NL" sz="2200" dirty="0">
                <a:ea typeface="ＭＳ Ｐゴシック" pitchFamily="34" charset="-128"/>
              </a:rPr>
              <a:t> </a:t>
            </a:r>
          </a:p>
          <a:p>
            <a:pPr marL="355600" indent="-355600">
              <a:lnSpc>
                <a:spcPct val="100000"/>
              </a:lnSpc>
              <a:defRPr/>
            </a:pPr>
            <a:r>
              <a:rPr lang="nl-NL" sz="2200" dirty="0" err="1">
                <a:ea typeface="ＭＳ Ｐゴシック" pitchFamily="34" charset="-128"/>
              </a:rPr>
              <a:t>infections</a:t>
            </a:r>
            <a:endParaRPr lang="nl-NL" sz="2200" dirty="0">
              <a:ea typeface="ＭＳ Ｐゴシック" pitchFamily="34" charset="-128"/>
            </a:endParaRPr>
          </a:p>
          <a:p>
            <a:pPr marL="355600" indent="-355600">
              <a:lnSpc>
                <a:spcPct val="100000"/>
              </a:lnSpc>
              <a:defRPr/>
            </a:pPr>
            <a:r>
              <a:rPr lang="nl-NL" sz="2200" dirty="0" err="1">
                <a:ea typeface="ＭＳ Ｐゴシック" pitchFamily="34" charset="-128"/>
              </a:rPr>
              <a:t>poisoning</a:t>
            </a:r>
            <a:endParaRPr lang="nl-NL" sz="2200" dirty="0">
              <a:ea typeface="ＭＳ Ｐゴシック" pitchFamily="34" charset="-128"/>
            </a:endParaRPr>
          </a:p>
          <a:p>
            <a:pPr marL="355600" indent="-355600">
              <a:lnSpc>
                <a:spcPct val="100000"/>
              </a:lnSpc>
              <a:defRPr/>
            </a:pPr>
            <a:r>
              <a:rPr lang="nl-NL" sz="2200" dirty="0" err="1">
                <a:ea typeface="ＭＳ Ｐゴシック" pitchFamily="34" charset="-128"/>
              </a:rPr>
              <a:t>allergy</a:t>
            </a:r>
            <a:endParaRPr lang="nl-NL" sz="2200" dirty="0">
              <a:ea typeface="ＭＳ Ｐゴシック" pitchFamily="34" charset="-128"/>
            </a:endParaRPr>
          </a:p>
          <a:p>
            <a:pPr marL="355600" indent="-355600">
              <a:lnSpc>
                <a:spcPct val="100000"/>
              </a:lnSpc>
              <a:defRPr/>
            </a:pPr>
            <a:r>
              <a:rPr lang="nl-NL" sz="2200" dirty="0" err="1">
                <a:ea typeface="ＭＳ Ｐゴシック" pitchFamily="34" charset="-128"/>
              </a:rPr>
              <a:t>moulds</a:t>
            </a:r>
            <a:endParaRPr lang="nl-NL" sz="2200" dirty="0">
              <a:ea typeface="ＭＳ Ｐゴシック" pitchFamily="34" charset="-128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nl-NL" sz="2200" b="1" dirty="0" err="1">
                <a:ea typeface="ＭＳ Ｐゴシック" pitchFamily="34" charset="-128"/>
              </a:rPr>
              <a:t>When</a:t>
            </a:r>
            <a:r>
              <a:rPr lang="nl-NL" sz="2200" b="1" dirty="0">
                <a:ea typeface="ＭＳ Ｐゴシック" pitchFamily="34" charset="-128"/>
              </a:rPr>
              <a:t>?</a:t>
            </a:r>
          </a:p>
          <a:p>
            <a:pPr marL="355600" indent="-355600">
              <a:lnSpc>
                <a:spcPct val="100000"/>
              </a:lnSpc>
              <a:defRPr/>
            </a:pPr>
            <a:r>
              <a:rPr lang="nl-NL" sz="2200" dirty="0">
                <a:ea typeface="ＭＳ Ｐゴシック" pitchFamily="34" charset="-128"/>
              </a:rPr>
              <a:t>in contact </a:t>
            </a:r>
            <a:r>
              <a:rPr lang="nl-NL" sz="2200" dirty="0" err="1">
                <a:ea typeface="ＭＳ Ｐゴシック" pitchFamily="34" charset="-128"/>
              </a:rPr>
              <a:t>with</a:t>
            </a:r>
            <a:r>
              <a:rPr lang="nl-NL" sz="2200" dirty="0">
                <a:ea typeface="ＭＳ Ｐゴシック" pitchFamily="34" charset="-128"/>
              </a:rPr>
              <a:t> </a:t>
            </a:r>
            <a:r>
              <a:rPr lang="nl-NL" sz="2200" dirty="0" err="1">
                <a:ea typeface="ＭＳ Ｐゴシック" pitchFamily="34" charset="-128"/>
              </a:rPr>
              <a:t>animals</a:t>
            </a:r>
            <a:endParaRPr lang="nl-NL" sz="2200" dirty="0">
              <a:ea typeface="ＭＳ Ｐゴシック" pitchFamily="34" charset="-128"/>
            </a:endParaRPr>
          </a:p>
          <a:p>
            <a:pPr marL="355600" indent="-355600">
              <a:lnSpc>
                <a:spcPct val="100000"/>
              </a:lnSpc>
              <a:defRPr/>
            </a:pPr>
            <a:r>
              <a:rPr lang="nl-NL" sz="2200" dirty="0" err="1">
                <a:ea typeface="ＭＳ Ｐゴシック" pitchFamily="34" charset="-128"/>
              </a:rPr>
              <a:t>working</a:t>
            </a:r>
            <a:r>
              <a:rPr lang="nl-NL" sz="2200" dirty="0">
                <a:ea typeface="ＭＳ Ｐゴシック" pitchFamily="34" charset="-128"/>
              </a:rPr>
              <a:t> in </a:t>
            </a:r>
            <a:r>
              <a:rPr lang="nl-NL" sz="2200" dirty="0" err="1">
                <a:ea typeface="ＭＳ Ｐゴシック" pitchFamily="34" charset="-128"/>
              </a:rPr>
              <a:t>sewers</a:t>
            </a:r>
            <a:endParaRPr lang="nl-NL" sz="2200" dirty="0">
              <a:ea typeface="ＭＳ Ｐゴシック" pitchFamily="34" charset="-128"/>
            </a:endParaRPr>
          </a:p>
          <a:p>
            <a:pPr marL="355600" indent="-355600">
              <a:lnSpc>
                <a:spcPct val="100000"/>
              </a:lnSpc>
              <a:defRPr/>
            </a:pPr>
            <a:r>
              <a:rPr lang="nl-NL" sz="2200" dirty="0" err="1">
                <a:ea typeface="ＭＳ Ｐゴシック" pitchFamily="34" charset="-128"/>
              </a:rPr>
              <a:t>working</a:t>
            </a:r>
            <a:r>
              <a:rPr lang="nl-NL" sz="2200" dirty="0">
                <a:ea typeface="ＭＳ Ｐゴシック" pitchFamily="34" charset="-128"/>
              </a:rPr>
              <a:t> in </a:t>
            </a:r>
            <a:r>
              <a:rPr lang="nl-NL" sz="2200" dirty="0" err="1">
                <a:ea typeface="ＭＳ Ｐゴシック" pitchFamily="34" charset="-128"/>
              </a:rPr>
              <a:t>contaminated</a:t>
            </a:r>
            <a:r>
              <a:rPr lang="nl-NL" sz="2200" dirty="0">
                <a:ea typeface="ＭＳ Ｐゴシック" pitchFamily="34" charset="-128"/>
              </a:rPr>
              <a:t> </a:t>
            </a:r>
            <a:r>
              <a:rPr lang="nl-NL" sz="2200" dirty="0" err="1">
                <a:ea typeface="ＭＳ Ｐゴシック" pitchFamily="34" charset="-128"/>
              </a:rPr>
              <a:t>soil</a:t>
            </a:r>
            <a:r>
              <a:rPr lang="nl-NL" sz="2200" dirty="0">
                <a:ea typeface="ＭＳ Ｐゴシック" pitchFamily="34" charset="-128"/>
              </a:rPr>
              <a:t> or waste processing </a:t>
            </a:r>
          </a:p>
          <a:p>
            <a:pPr marL="355600" indent="-355600">
              <a:lnSpc>
                <a:spcPct val="100000"/>
              </a:lnSpc>
              <a:defRPr/>
            </a:pPr>
            <a:r>
              <a:rPr lang="nl-NL" sz="2200" dirty="0" err="1">
                <a:ea typeface="ＭＳ Ｐゴシック" pitchFamily="34" charset="-128"/>
              </a:rPr>
              <a:t>working</a:t>
            </a:r>
            <a:r>
              <a:rPr lang="nl-NL" sz="2200" dirty="0">
                <a:ea typeface="ＭＳ Ｐゴシック" pitchFamily="34" charset="-128"/>
              </a:rPr>
              <a:t> in </a:t>
            </a:r>
            <a:r>
              <a:rPr lang="nl-NL" sz="2200" dirty="0" err="1">
                <a:ea typeface="ＭＳ Ｐゴシック" pitchFamily="34" charset="-128"/>
              </a:rPr>
              <a:t>certain</a:t>
            </a:r>
            <a:r>
              <a:rPr lang="nl-NL" sz="2200" dirty="0">
                <a:ea typeface="ＭＳ Ｐゴシック" pitchFamily="34" charset="-128"/>
              </a:rPr>
              <a:t> </a:t>
            </a:r>
            <a:r>
              <a:rPr lang="nl-NL" sz="2200" dirty="0" err="1">
                <a:ea typeface="ＭＳ Ｐゴシック" pitchFamily="34" charset="-128"/>
              </a:rPr>
              <a:t>departments</a:t>
            </a:r>
            <a:r>
              <a:rPr lang="nl-NL" sz="2200" dirty="0">
                <a:ea typeface="ＭＳ Ｐゴシック" pitchFamily="34" charset="-128"/>
              </a:rPr>
              <a:t> of </a:t>
            </a:r>
            <a:r>
              <a:rPr lang="nl-NL" sz="2200" dirty="0" err="1">
                <a:ea typeface="ＭＳ Ｐゴシック" pitchFamily="34" charset="-128"/>
              </a:rPr>
              <a:t>hospitals</a:t>
            </a:r>
            <a:r>
              <a:rPr lang="nl-NL" sz="2200" dirty="0">
                <a:ea typeface="ＭＳ Ｐゴシック" pitchFamily="34" charset="-128"/>
              </a:rPr>
              <a:t> and </a:t>
            </a:r>
            <a:r>
              <a:rPr lang="nl-NL" sz="2200" dirty="0" err="1">
                <a:ea typeface="ＭＳ Ｐゴシック" pitchFamily="34" charset="-128"/>
              </a:rPr>
              <a:t>nursing</a:t>
            </a:r>
            <a:r>
              <a:rPr lang="nl-NL" sz="2200" dirty="0">
                <a:ea typeface="ＭＳ Ｐゴシック" pitchFamily="34" charset="-128"/>
              </a:rPr>
              <a:t> homes</a:t>
            </a:r>
          </a:p>
          <a:p>
            <a:pPr marL="355600" indent="-355600">
              <a:lnSpc>
                <a:spcPct val="120000"/>
              </a:lnSpc>
              <a:defRPr/>
            </a:pPr>
            <a:endParaRPr lang="nl-NL" sz="2200" dirty="0">
              <a:ea typeface="ＭＳ Ｐゴシック" pitchFamily="34" charset="-128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80177" y="1628800"/>
            <a:ext cx="25241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26"/>
          <p:cNvGrpSpPr>
            <a:grpSpLocks/>
          </p:cNvGrpSpPr>
          <p:nvPr/>
        </p:nvGrpSpPr>
        <p:grpSpPr bwMode="auto">
          <a:xfrm>
            <a:off x="9624392" y="1700808"/>
            <a:ext cx="864096" cy="720080"/>
            <a:chOff x="4209" y="4273"/>
            <a:chExt cx="504" cy="473"/>
          </a:xfrm>
        </p:grpSpPr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4332" y="4400"/>
              <a:ext cx="257" cy="256"/>
            </a:xfrm>
            <a:custGeom>
              <a:avLst/>
              <a:gdLst>
                <a:gd name="T0" fmla="*/ 289 w 256"/>
                <a:gd name="T1" fmla="*/ 129 h 256"/>
                <a:gd name="T2" fmla="*/ 288 w 256"/>
                <a:gd name="T3" fmla="*/ 145 h 256"/>
                <a:gd name="T4" fmla="*/ 285 w 256"/>
                <a:gd name="T5" fmla="*/ 160 h 256"/>
                <a:gd name="T6" fmla="*/ 281 w 256"/>
                <a:gd name="T7" fmla="*/ 176 h 256"/>
                <a:gd name="T8" fmla="*/ 274 w 256"/>
                <a:gd name="T9" fmla="*/ 190 h 256"/>
                <a:gd name="T10" fmla="*/ 265 w 256"/>
                <a:gd name="T11" fmla="*/ 204 h 256"/>
                <a:gd name="T12" fmla="*/ 255 w 256"/>
                <a:gd name="T13" fmla="*/ 216 h 256"/>
                <a:gd name="T14" fmla="*/ 243 w 256"/>
                <a:gd name="T15" fmla="*/ 227 h 256"/>
                <a:gd name="T16" fmla="*/ 230 w 256"/>
                <a:gd name="T17" fmla="*/ 237 h 256"/>
                <a:gd name="T18" fmla="*/ 216 w 256"/>
                <a:gd name="T19" fmla="*/ 244 h 256"/>
                <a:gd name="T20" fmla="*/ 201 w 256"/>
                <a:gd name="T21" fmla="*/ 250 h 256"/>
                <a:gd name="T22" fmla="*/ 186 w 256"/>
                <a:gd name="T23" fmla="*/ 254 h 256"/>
                <a:gd name="T24" fmla="*/ 170 w 256"/>
                <a:gd name="T25" fmla="*/ 256 h 256"/>
                <a:gd name="T26" fmla="*/ 120 w 256"/>
                <a:gd name="T27" fmla="*/ 256 h 256"/>
                <a:gd name="T28" fmla="*/ 104 w 256"/>
                <a:gd name="T29" fmla="*/ 254 h 256"/>
                <a:gd name="T30" fmla="*/ 89 w 256"/>
                <a:gd name="T31" fmla="*/ 250 h 256"/>
                <a:gd name="T32" fmla="*/ 74 w 256"/>
                <a:gd name="T33" fmla="*/ 244 h 256"/>
                <a:gd name="T34" fmla="*/ 60 w 256"/>
                <a:gd name="T35" fmla="*/ 237 h 256"/>
                <a:gd name="T36" fmla="*/ 47 w 256"/>
                <a:gd name="T37" fmla="*/ 227 h 256"/>
                <a:gd name="T38" fmla="*/ 35 w 256"/>
                <a:gd name="T39" fmla="*/ 216 h 256"/>
                <a:gd name="T40" fmla="*/ 25 w 256"/>
                <a:gd name="T41" fmla="*/ 204 h 256"/>
                <a:gd name="T42" fmla="*/ 16 w 256"/>
                <a:gd name="T43" fmla="*/ 190 h 256"/>
                <a:gd name="T44" fmla="*/ 9 w 256"/>
                <a:gd name="T45" fmla="*/ 176 h 256"/>
                <a:gd name="T46" fmla="*/ 4 w 256"/>
                <a:gd name="T47" fmla="*/ 161 h 256"/>
                <a:gd name="T48" fmla="*/ 1 w 256"/>
                <a:gd name="T49" fmla="*/ 145 h 256"/>
                <a:gd name="T50" fmla="*/ 0 w 256"/>
                <a:gd name="T51" fmla="*/ 129 h 256"/>
                <a:gd name="T52" fmla="*/ 1 w 256"/>
                <a:gd name="T53" fmla="*/ 113 h 256"/>
                <a:gd name="T54" fmla="*/ 4 w 256"/>
                <a:gd name="T55" fmla="*/ 97 h 256"/>
                <a:gd name="T56" fmla="*/ 9 w 256"/>
                <a:gd name="T57" fmla="*/ 82 h 256"/>
                <a:gd name="T58" fmla="*/ 16 w 256"/>
                <a:gd name="T59" fmla="*/ 67 h 256"/>
                <a:gd name="T60" fmla="*/ 24 w 256"/>
                <a:gd name="T61" fmla="*/ 54 h 256"/>
                <a:gd name="T62" fmla="*/ 35 w 256"/>
                <a:gd name="T63" fmla="*/ 41 h 256"/>
                <a:gd name="T64" fmla="*/ 46 w 256"/>
                <a:gd name="T65" fmla="*/ 30 h 256"/>
                <a:gd name="T66" fmla="*/ 59 w 256"/>
                <a:gd name="T67" fmla="*/ 21 h 256"/>
                <a:gd name="T68" fmla="*/ 73 w 256"/>
                <a:gd name="T69" fmla="*/ 12 h 256"/>
                <a:gd name="T70" fmla="*/ 88 w 256"/>
                <a:gd name="T71" fmla="*/ 6 h 256"/>
                <a:gd name="T72" fmla="*/ 104 w 256"/>
                <a:gd name="T73" fmla="*/ 2 h 256"/>
                <a:gd name="T74" fmla="*/ 120 w 256"/>
                <a:gd name="T75" fmla="*/ 0 h 256"/>
                <a:gd name="T76" fmla="*/ 170 w 256"/>
                <a:gd name="T77" fmla="*/ 0 h 256"/>
                <a:gd name="T78" fmla="*/ 186 w 256"/>
                <a:gd name="T79" fmla="*/ 2 h 256"/>
                <a:gd name="T80" fmla="*/ 201 w 256"/>
                <a:gd name="T81" fmla="*/ 6 h 256"/>
                <a:gd name="T82" fmla="*/ 216 w 256"/>
                <a:gd name="T83" fmla="*/ 12 h 256"/>
                <a:gd name="T84" fmla="*/ 230 w 256"/>
                <a:gd name="T85" fmla="*/ 21 h 256"/>
                <a:gd name="T86" fmla="*/ 243 w 256"/>
                <a:gd name="T87" fmla="*/ 30 h 256"/>
                <a:gd name="T88" fmla="*/ 255 w 256"/>
                <a:gd name="T89" fmla="*/ 41 h 256"/>
                <a:gd name="T90" fmla="*/ 265 w 256"/>
                <a:gd name="T91" fmla="*/ 54 h 256"/>
                <a:gd name="T92" fmla="*/ 274 w 256"/>
                <a:gd name="T93" fmla="*/ 67 h 256"/>
                <a:gd name="T94" fmla="*/ 280 w 256"/>
                <a:gd name="T95" fmla="*/ 82 h 256"/>
                <a:gd name="T96" fmla="*/ 285 w 256"/>
                <a:gd name="T97" fmla="*/ 97 h 256"/>
                <a:gd name="T98" fmla="*/ 288 w 256"/>
                <a:gd name="T99" fmla="*/ 113 h 256"/>
                <a:gd name="T100" fmla="*/ 289 w 256"/>
                <a:gd name="T101" fmla="*/ 129 h 256"/>
                <a:gd name="T102" fmla="*/ 289 w 256"/>
                <a:gd name="T103" fmla="*/ 129 h 2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56"/>
                <a:gd name="T157" fmla="*/ 0 h 256"/>
                <a:gd name="T158" fmla="*/ 256 w 256"/>
                <a:gd name="T159" fmla="*/ 256 h 2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56" h="256">
                  <a:moveTo>
                    <a:pt x="256" y="129"/>
                  </a:moveTo>
                  <a:lnTo>
                    <a:pt x="255" y="145"/>
                  </a:lnTo>
                  <a:lnTo>
                    <a:pt x="252" y="160"/>
                  </a:lnTo>
                  <a:lnTo>
                    <a:pt x="248" y="176"/>
                  </a:lnTo>
                  <a:lnTo>
                    <a:pt x="241" y="190"/>
                  </a:lnTo>
                  <a:lnTo>
                    <a:pt x="232" y="204"/>
                  </a:lnTo>
                  <a:lnTo>
                    <a:pt x="222" y="216"/>
                  </a:lnTo>
                  <a:lnTo>
                    <a:pt x="210" y="227"/>
                  </a:lnTo>
                  <a:lnTo>
                    <a:pt x="197" y="237"/>
                  </a:lnTo>
                  <a:lnTo>
                    <a:pt x="183" y="244"/>
                  </a:lnTo>
                  <a:lnTo>
                    <a:pt x="168" y="250"/>
                  </a:lnTo>
                  <a:lnTo>
                    <a:pt x="153" y="254"/>
                  </a:lnTo>
                  <a:lnTo>
                    <a:pt x="137" y="256"/>
                  </a:lnTo>
                  <a:lnTo>
                    <a:pt x="120" y="256"/>
                  </a:lnTo>
                  <a:lnTo>
                    <a:pt x="104" y="254"/>
                  </a:lnTo>
                  <a:lnTo>
                    <a:pt x="89" y="250"/>
                  </a:lnTo>
                  <a:lnTo>
                    <a:pt x="74" y="244"/>
                  </a:lnTo>
                  <a:lnTo>
                    <a:pt x="60" y="237"/>
                  </a:lnTo>
                  <a:lnTo>
                    <a:pt x="47" y="227"/>
                  </a:lnTo>
                  <a:lnTo>
                    <a:pt x="35" y="216"/>
                  </a:lnTo>
                  <a:lnTo>
                    <a:pt x="25" y="204"/>
                  </a:lnTo>
                  <a:lnTo>
                    <a:pt x="16" y="190"/>
                  </a:lnTo>
                  <a:lnTo>
                    <a:pt x="9" y="176"/>
                  </a:lnTo>
                  <a:lnTo>
                    <a:pt x="4" y="161"/>
                  </a:lnTo>
                  <a:lnTo>
                    <a:pt x="1" y="145"/>
                  </a:lnTo>
                  <a:lnTo>
                    <a:pt x="0" y="129"/>
                  </a:lnTo>
                  <a:lnTo>
                    <a:pt x="1" y="113"/>
                  </a:lnTo>
                  <a:lnTo>
                    <a:pt x="4" y="97"/>
                  </a:lnTo>
                  <a:lnTo>
                    <a:pt x="9" y="82"/>
                  </a:lnTo>
                  <a:lnTo>
                    <a:pt x="16" y="67"/>
                  </a:lnTo>
                  <a:lnTo>
                    <a:pt x="24" y="54"/>
                  </a:lnTo>
                  <a:lnTo>
                    <a:pt x="35" y="41"/>
                  </a:lnTo>
                  <a:lnTo>
                    <a:pt x="46" y="30"/>
                  </a:lnTo>
                  <a:lnTo>
                    <a:pt x="59" y="21"/>
                  </a:lnTo>
                  <a:lnTo>
                    <a:pt x="73" y="12"/>
                  </a:lnTo>
                  <a:lnTo>
                    <a:pt x="88" y="6"/>
                  </a:lnTo>
                  <a:lnTo>
                    <a:pt x="104" y="2"/>
                  </a:lnTo>
                  <a:lnTo>
                    <a:pt x="120" y="0"/>
                  </a:lnTo>
                  <a:lnTo>
                    <a:pt x="137" y="0"/>
                  </a:lnTo>
                  <a:lnTo>
                    <a:pt x="153" y="2"/>
                  </a:lnTo>
                  <a:lnTo>
                    <a:pt x="168" y="6"/>
                  </a:lnTo>
                  <a:lnTo>
                    <a:pt x="183" y="12"/>
                  </a:lnTo>
                  <a:lnTo>
                    <a:pt x="197" y="21"/>
                  </a:lnTo>
                  <a:lnTo>
                    <a:pt x="210" y="30"/>
                  </a:lnTo>
                  <a:lnTo>
                    <a:pt x="222" y="41"/>
                  </a:lnTo>
                  <a:lnTo>
                    <a:pt x="232" y="54"/>
                  </a:lnTo>
                  <a:lnTo>
                    <a:pt x="241" y="67"/>
                  </a:lnTo>
                  <a:lnTo>
                    <a:pt x="247" y="82"/>
                  </a:lnTo>
                  <a:lnTo>
                    <a:pt x="252" y="97"/>
                  </a:lnTo>
                  <a:lnTo>
                    <a:pt x="255" y="113"/>
                  </a:lnTo>
                  <a:lnTo>
                    <a:pt x="256" y="129"/>
                  </a:lnTo>
                  <a:close/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4209" y="4273"/>
              <a:ext cx="504" cy="473"/>
            </a:xfrm>
            <a:custGeom>
              <a:avLst/>
              <a:gdLst>
                <a:gd name="T0" fmla="*/ 209 w 503"/>
                <a:gd name="T1" fmla="*/ 464 h 473"/>
                <a:gd name="T2" fmla="*/ 145 w 503"/>
                <a:gd name="T3" fmla="*/ 473 h 473"/>
                <a:gd name="T4" fmla="*/ 83 w 503"/>
                <a:gd name="T5" fmla="*/ 452 h 473"/>
                <a:gd name="T6" fmla="*/ 71 w 503"/>
                <a:gd name="T7" fmla="*/ 440 h 473"/>
                <a:gd name="T8" fmla="*/ 130 w 503"/>
                <a:gd name="T9" fmla="*/ 449 h 473"/>
                <a:gd name="T10" fmla="*/ 186 w 503"/>
                <a:gd name="T11" fmla="*/ 427 h 473"/>
                <a:gd name="T12" fmla="*/ 222 w 503"/>
                <a:gd name="T13" fmla="*/ 380 h 473"/>
                <a:gd name="T14" fmla="*/ 231 w 503"/>
                <a:gd name="T15" fmla="*/ 321 h 473"/>
                <a:gd name="T16" fmla="*/ 208 w 503"/>
                <a:gd name="T17" fmla="*/ 266 h 473"/>
                <a:gd name="T18" fmla="*/ 160 w 503"/>
                <a:gd name="T19" fmla="*/ 230 h 473"/>
                <a:gd name="T20" fmla="*/ 101 w 503"/>
                <a:gd name="T21" fmla="*/ 223 h 473"/>
                <a:gd name="T22" fmla="*/ 46 w 503"/>
                <a:gd name="T23" fmla="*/ 247 h 473"/>
                <a:gd name="T24" fmla="*/ 11 w 503"/>
                <a:gd name="T25" fmla="*/ 295 h 473"/>
                <a:gd name="T26" fmla="*/ 4 w 503"/>
                <a:gd name="T27" fmla="*/ 340 h 473"/>
                <a:gd name="T28" fmla="*/ 3 w 503"/>
                <a:gd name="T29" fmla="*/ 276 h 473"/>
                <a:gd name="T30" fmla="*/ 31 w 503"/>
                <a:gd name="T31" fmla="*/ 219 h 473"/>
                <a:gd name="T32" fmla="*/ 82 w 503"/>
                <a:gd name="T33" fmla="*/ 180 h 473"/>
                <a:gd name="T34" fmla="*/ 93 w 503"/>
                <a:gd name="T35" fmla="*/ 139 h 473"/>
                <a:gd name="T36" fmla="*/ 108 w 503"/>
                <a:gd name="T37" fmla="*/ 74 h 473"/>
                <a:gd name="T38" fmla="*/ 152 w 503"/>
                <a:gd name="T39" fmla="*/ 22 h 473"/>
                <a:gd name="T40" fmla="*/ 198 w 503"/>
                <a:gd name="T41" fmla="*/ 0 h 473"/>
                <a:gd name="T42" fmla="*/ 154 w 503"/>
                <a:gd name="T43" fmla="*/ 42 h 473"/>
                <a:gd name="T44" fmla="*/ 137 w 503"/>
                <a:gd name="T45" fmla="*/ 99 h 473"/>
                <a:gd name="T46" fmla="*/ 151 w 503"/>
                <a:gd name="T47" fmla="*/ 159 h 473"/>
                <a:gd name="T48" fmla="*/ 193 w 503"/>
                <a:gd name="T49" fmla="*/ 202 h 473"/>
                <a:gd name="T50" fmla="*/ 286 w 503"/>
                <a:gd name="T51" fmla="*/ 217 h 473"/>
                <a:gd name="T52" fmla="*/ 344 w 503"/>
                <a:gd name="T53" fmla="*/ 201 h 473"/>
                <a:gd name="T54" fmla="*/ 386 w 503"/>
                <a:gd name="T55" fmla="*/ 158 h 473"/>
                <a:gd name="T56" fmla="*/ 400 w 503"/>
                <a:gd name="T57" fmla="*/ 99 h 473"/>
                <a:gd name="T58" fmla="*/ 383 w 503"/>
                <a:gd name="T59" fmla="*/ 41 h 473"/>
                <a:gd name="T60" fmla="*/ 339 w 503"/>
                <a:gd name="T61" fmla="*/ 0 h 473"/>
                <a:gd name="T62" fmla="*/ 383 w 503"/>
                <a:gd name="T63" fmla="*/ 21 h 473"/>
                <a:gd name="T64" fmla="*/ 425 w 503"/>
                <a:gd name="T65" fmla="*/ 70 h 473"/>
                <a:gd name="T66" fmla="*/ 442 w 503"/>
                <a:gd name="T67" fmla="*/ 133 h 473"/>
                <a:gd name="T68" fmla="*/ 453 w 503"/>
                <a:gd name="T69" fmla="*/ 173 h 473"/>
                <a:gd name="T70" fmla="*/ 505 w 503"/>
                <a:gd name="T71" fmla="*/ 213 h 473"/>
                <a:gd name="T72" fmla="*/ 533 w 503"/>
                <a:gd name="T73" fmla="*/ 273 h 473"/>
                <a:gd name="T74" fmla="*/ 531 w 503"/>
                <a:gd name="T75" fmla="*/ 338 h 473"/>
                <a:gd name="T76" fmla="*/ 524 w 503"/>
                <a:gd name="T77" fmla="*/ 294 h 473"/>
                <a:gd name="T78" fmla="*/ 488 w 503"/>
                <a:gd name="T79" fmla="*/ 245 h 473"/>
                <a:gd name="T80" fmla="*/ 433 w 503"/>
                <a:gd name="T81" fmla="*/ 222 h 473"/>
                <a:gd name="T82" fmla="*/ 373 w 503"/>
                <a:gd name="T83" fmla="*/ 229 h 473"/>
                <a:gd name="T84" fmla="*/ 326 w 503"/>
                <a:gd name="T85" fmla="*/ 266 h 473"/>
                <a:gd name="T86" fmla="*/ 303 w 503"/>
                <a:gd name="T87" fmla="*/ 321 h 473"/>
                <a:gd name="T88" fmla="*/ 312 w 503"/>
                <a:gd name="T89" fmla="*/ 381 h 473"/>
                <a:gd name="T90" fmla="*/ 350 w 503"/>
                <a:gd name="T91" fmla="*/ 428 h 473"/>
                <a:gd name="T92" fmla="*/ 406 w 503"/>
                <a:gd name="T93" fmla="*/ 449 h 473"/>
                <a:gd name="T94" fmla="*/ 465 w 503"/>
                <a:gd name="T95" fmla="*/ 439 h 473"/>
                <a:gd name="T96" fmla="*/ 450 w 503"/>
                <a:gd name="T97" fmla="*/ 453 h 473"/>
                <a:gd name="T98" fmla="*/ 383 w 503"/>
                <a:gd name="T99" fmla="*/ 472 h 473"/>
                <a:gd name="T100" fmla="*/ 315 w 503"/>
                <a:gd name="T101" fmla="*/ 458 h 4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3"/>
                <a:gd name="T154" fmla="*/ 0 h 473"/>
                <a:gd name="T155" fmla="*/ 503 w 503"/>
                <a:gd name="T156" fmla="*/ 473 h 4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3" h="473">
                  <a:moveTo>
                    <a:pt x="251" y="439"/>
                  </a:moveTo>
                  <a:lnTo>
                    <a:pt x="238" y="449"/>
                  </a:lnTo>
                  <a:lnTo>
                    <a:pt x="224" y="457"/>
                  </a:lnTo>
                  <a:lnTo>
                    <a:pt x="209" y="464"/>
                  </a:lnTo>
                  <a:lnTo>
                    <a:pt x="193" y="469"/>
                  </a:lnTo>
                  <a:lnTo>
                    <a:pt x="177" y="472"/>
                  </a:lnTo>
                  <a:lnTo>
                    <a:pt x="161" y="473"/>
                  </a:lnTo>
                  <a:lnTo>
                    <a:pt x="145" y="473"/>
                  </a:lnTo>
                  <a:lnTo>
                    <a:pt x="129" y="470"/>
                  </a:lnTo>
                  <a:lnTo>
                    <a:pt x="113" y="466"/>
                  </a:lnTo>
                  <a:lnTo>
                    <a:pt x="98" y="460"/>
                  </a:lnTo>
                  <a:lnTo>
                    <a:pt x="83" y="452"/>
                  </a:lnTo>
                  <a:lnTo>
                    <a:pt x="70" y="443"/>
                  </a:lnTo>
                  <a:lnTo>
                    <a:pt x="57" y="432"/>
                  </a:lnTo>
                  <a:lnTo>
                    <a:pt x="58" y="433"/>
                  </a:lnTo>
                  <a:lnTo>
                    <a:pt x="71" y="440"/>
                  </a:lnTo>
                  <a:lnTo>
                    <a:pt x="85" y="445"/>
                  </a:lnTo>
                  <a:lnTo>
                    <a:pt x="100" y="448"/>
                  </a:lnTo>
                  <a:lnTo>
                    <a:pt x="115" y="450"/>
                  </a:lnTo>
                  <a:lnTo>
                    <a:pt x="130" y="449"/>
                  </a:lnTo>
                  <a:lnTo>
                    <a:pt x="145" y="446"/>
                  </a:lnTo>
                  <a:lnTo>
                    <a:pt x="159" y="442"/>
                  </a:lnTo>
                  <a:lnTo>
                    <a:pt x="173" y="435"/>
                  </a:lnTo>
                  <a:lnTo>
                    <a:pt x="186" y="427"/>
                  </a:lnTo>
                  <a:lnTo>
                    <a:pt x="197" y="417"/>
                  </a:lnTo>
                  <a:lnTo>
                    <a:pt x="207" y="406"/>
                  </a:lnTo>
                  <a:lnTo>
                    <a:pt x="216" y="394"/>
                  </a:lnTo>
                  <a:lnTo>
                    <a:pt x="222" y="380"/>
                  </a:lnTo>
                  <a:lnTo>
                    <a:pt x="227" y="366"/>
                  </a:lnTo>
                  <a:lnTo>
                    <a:pt x="230" y="351"/>
                  </a:lnTo>
                  <a:lnTo>
                    <a:pt x="232" y="336"/>
                  </a:lnTo>
                  <a:lnTo>
                    <a:pt x="231" y="321"/>
                  </a:lnTo>
                  <a:lnTo>
                    <a:pt x="228" y="306"/>
                  </a:lnTo>
                  <a:lnTo>
                    <a:pt x="223" y="292"/>
                  </a:lnTo>
                  <a:lnTo>
                    <a:pt x="216" y="278"/>
                  </a:lnTo>
                  <a:lnTo>
                    <a:pt x="208" y="266"/>
                  </a:lnTo>
                  <a:lnTo>
                    <a:pt x="198" y="254"/>
                  </a:lnTo>
                  <a:lnTo>
                    <a:pt x="186" y="244"/>
                  </a:lnTo>
                  <a:lnTo>
                    <a:pt x="173" y="236"/>
                  </a:lnTo>
                  <a:lnTo>
                    <a:pt x="160" y="230"/>
                  </a:lnTo>
                  <a:lnTo>
                    <a:pt x="146" y="225"/>
                  </a:lnTo>
                  <a:lnTo>
                    <a:pt x="131" y="222"/>
                  </a:lnTo>
                  <a:lnTo>
                    <a:pt x="116" y="222"/>
                  </a:lnTo>
                  <a:lnTo>
                    <a:pt x="101" y="223"/>
                  </a:lnTo>
                  <a:lnTo>
                    <a:pt x="86" y="226"/>
                  </a:lnTo>
                  <a:lnTo>
                    <a:pt x="72" y="231"/>
                  </a:lnTo>
                  <a:lnTo>
                    <a:pt x="58" y="238"/>
                  </a:lnTo>
                  <a:lnTo>
                    <a:pt x="46" y="247"/>
                  </a:lnTo>
                  <a:lnTo>
                    <a:pt x="35" y="257"/>
                  </a:lnTo>
                  <a:lnTo>
                    <a:pt x="25" y="269"/>
                  </a:lnTo>
                  <a:lnTo>
                    <a:pt x="17" y="282"/>
                  </a:lnTo>
                  <a:lnTo>
                    <a:pt x="11" y="295"/>
                  </a:lnTo>
                  <a:lnTo>
                    <a:pt x="6" y="310"/>
                  </a:lnTo>
                  <a:lnTo>
                    <a:pt x="4" y="325"/>
                  </a:lnTo>
                  <a:lnTo>
                    <a:pt x="4" y="340"/>
                  </a:lnTo>
                  <a:lnTo>
                    <a:pt x="1" y="324"/>
                  </a:lnTo>
                  <a:lnTo>
                    <a:pt x="0" y="308"/>
                  </a:lnTo>
                  <a:lnTo>
                    <a:pt x="1" y="292"/>
                  </a:lnTo>
                  <a:lnTo>
                    <a:pt x="3" y="276"/>
                  </a:lnTo>
                  <a:lnTo>
                    <a:pt x="8" y="260"/>
                  </a:lnTo>
                  <a:lnTo>
                    <a:pt x="14" y="246"/>
                  </a:lnTo>
                  <a:lnTo>
                    <a:pt x="22" y="232"/>
                  </a:lnTo>
                  <a:lnTo>
                    <a:pt x="31" y="219"/>
                  </a:lnTo>
                  <a:lnTo>
                    <a:pt x="42" y="207"/>
                  </a:lnTo>
                  <a:lnTo>
                    <a:pt x="54" y="196"/>
                  </a:lnTo>
                  <a:lnTo>
                    <a:pt x="68" y="187"/>
                  </a:lnTo>
                  <a:lnTo>
                    <a:pt x="82" y="180"/>
                  </a:lnTo>
                  <a:lnTo>
                    <a:pt x="97" y="174"/>
                  </a:lnTo>
                  <a:lnTo>
                    <a:pt x="94" y="157"/>
                  </a:lnTo>
                  <a:lnTo>
                    <a:pt x="93" y="139"/>
                  </a:lnTo>
                  <a:lnTo>
                    <a:pt x="94" y="122"/>
                  </a:lnTo>
                  <a:lnTo>
                    <a:pt x="97" y="106"/>
                  </a:lnTo>
                  <a:lnTo>
                    <a:pt x="101" y="89"/>
                  </a:lnTo>
                  <a:lnTo>
                    <a:pt x="108" y="74"/>
                  </a:lnTo>
                  <a:lnTo>
                    <a:pt x="117" y="59"/>
                  </a:lnTo>
                  <a:lnTo>
                    <a:pt x="127" y="45"/>
                  </a:lnTo>
                  <a:lnTo>
                    <a:pt x="139" y="33"/>
                  </a:lnTo>
                  <a:lnTo>
                    <a:pt x="152" y="22"/>
                  </a:lnTo>
                  <a:lnTo>
                    <a:pt x="166" y="13"/>
                  </a:lnTo>
                  <a:lnTo>
                    <a:pt x="182" y="6"/>
                  </a:lnTo>
                  <a:lnTo>
                    <a:pt x="198" y="0"/>
                  </a:lnTo>
                  <a:lnTo>
                    <a:pt x="185" y="8"/>
                  </a:lnTo>
                  <a:lnTo>
                    <a:pt x="173" y="18"/>
                  </a:lnTo>
                  <a:lnTo>
                    <a:pt x="163" y="29"/>
                  </a:lnTo>
                  <a:lnTo>
                    <a:pt x="154" y="42"/>
                  </a:lnTo>
                  <a:lnTo>
                    <a:pt x="147" y="55"/>
                  </a:lnTo>
                  <a:lnTo>
                    <a:pt x="141" y="69"/>
                  </a:lnTo>
                  <a:lnTo>
                    <a:pt x="138" y="84"/>
                  </a:lnTo>
                  <a:lnTo>
                    <a:pt x="137" y="99"/>
                  </a:lnTo>
                  <a:lnTo>
                    <a:pt x="137" y="114"/>
                  </a:lnTo>
                  <a:lnTo>
                    <a:pt x="140" y="129"/>
                  </a:lnTo>
                  <a:lnTo>
                    <a:pt x="145" y="145"/>
                  </a:lnTo>
                  <a:lnTo>
                    <a:pt x="151" y="159"/>
                  </a:lnTo>
                  <a:lnTo>
                    <a:pt x="160" y="171"/>
                  </a:lnTo>
                  <a:lnTo>
                    <a:pt x="169" y="183"/>
                  </a:lnTo>
                  <a:lnTo>
                    <a:pt x="181" y="193"/>
                  </a:lnTo>
                  <a:lnTo>
                    <a:pt x="193" y="202"/>
                  </a:lnTo>
                  <a:lnTo>
                    <a:pt x="207" y="208"/>
                  </a:lnTo>
                  <a:lnTo>
                    <a:pt x="221" y="213"/>
                  </a:lnTo>
                  <a:lnTo>
                    <a:pt x="236" y="216"/>
                  </a:lnTo>
                  <a:lnTo>
                    <a:pt x="253" y="217"/>
                  </a:lnTo>
                  <a:lnTo>
                    <a:pt x="268" y="216"/>
                  </a:lnTo>
                  <a:lnTo>
                    <a:pt x="283" y="213"/>
                  </a:lnTo>
                  <a:lnTo>
                    <a:pt x="297" y="208"/>
                  </a:lnTo>
                  <a:lnTo>
                    <a:pt x="311" y="201"/>
                  </a:lnTo>
                  <a:lnTo>
                    <a:pt x="323" y="193"/>
                  </a:lnTo>
                  <a:lnTo>
                    <a:pt x="334" y="183"/>
                  </a:lnTo>
                  <a:lnTo>
                    <a:pt x="344" y="171"/>
                  </a:lnTo>
                  <a:lnTo>
                    <a:pt x="353" y="158"/>
                  </a:lnTo>
                  <a:lnTo>
                    <a:pt x="359" y="145"/>
                  </a:lnTo>
                  <a:lnTo>
                    <a:pt x="364" y="129"/>
                  </a:lnTo>
                  <a:lnTo>
                    <a:pt x="366" y="114"/>
                  </a:lnTo>
                  <a:lnTo>
                    <a:pt x="367" y="99"/>
                  </a:lnTo>
                  <a:lnTo>
                    <a:pt x="365" y="84"/>
                  </a:lnTo>
                  <a:lnTo>
                    <a:pt x="362" y="69"/>
                  </a:lnTo>
                  <a:lnTo>
                    <a:pt x="357" y="55"/>
                  </a:lnTo>
                  <a:lnTo>
                    <a:pt x="350" y="41"/>
                  </a:lnTo>
                  <a:lnTo>
                    <a:pt x="341" y="29"/>
                  </a:lnTo>
                  <a:lnTo>
                    <a:pt x="330" y="18"/>
                  </a:lnTo>
                  <a:lnTo>
                    <a:pt x="319" y="8"/>
                  </a:lnTo>
                  <a:lnTo>
                    <a:pt x="306" y="0"/>
                  </a:lnTo>
                  <a:lnTo>
                    <a:pt x="305" y="0"/>
                  </a:lnTo>
                  <a:lnTo>
                    <a:pt x="321" y="6"/>
                  </a:lnTo>
                  <a:lnTo>
                    <a:pt x="336" y="13"/>
                  </a:lnTo>
                  <a:lnTo>
                    <a:pt x="350" y="21"/>
                  </a:lnTo>
                  <a:lnTo>
                    <a:pt x="362" y="32"/>
                  </a:lnTo>
                  <a:lnTo>
                    <a:pt x="374" y="43"/>
                  </a:lnTo>
                  <a:lnTo>
                    <a:pt x="384" y="56"/>
                  </a:lnTo>
                  <a:lnTo>
                    <a:pt x="392" y="70"/>
                  </a:lnTo>
                  <a:lnTo>
                    <a:pt x="399" y="85"/>
                  </a:lnTo>
                  <a:lnTo>
                    <a:pt x="404" y="101"/>
                  </a:lnTo>
                  <a:lnTo>
                    <a:pt x="407" y="117"/>
                  </a:lnTo>
                  <a:lnTo>
                    <a:pt x="409" y="133"/>
                  </a:lnTo>
                  <a:lnTo>
                    <a:pt x="408" y="151"/>
                  </a:lnTo>
                  <a:lnTo>
                    <a:pt x="405" y="167"/>
                  </a:lnTo>
                  <a:lnTo>
                    <a:pt x="420" y="173"/>
                  </a:lnTo>
                  <a:lnTo>
                    <a:pt x="435" y="181"/>
                  </a:lnTo>
                  <a:lnTo>
                    <a:pt x="449" y="190"/>
                  </a:lnTo>
                  <a:lnTo>
                    <a:pt x="461" y="201"/>
                  </a:lnTo>
                  <a:lnTo>
                    <a:pt x="472" y="213"/>
                  </a:lnTo>
                  <a:lnTo>
                    <a:pt x="482" y="227"/>
                  </a:lnTo>
                  <a:lnTo>
                    <a:pt x="490" y="242"/>
                  </a:lnTo>
                  <a:lnTo>
                    <a:pt x="496" y="257"/>
                  </a:lnTo>
                  <a:lnTo>
                    <a:pt x="500" y="273"/>
                  </a:lnTo>
                  <a:lnTo>
                    <a:pt x="502" y="289"/>
                  </a:lnTo>
                  <a:lnTo>
                    <a:pt x="503" y="306"/>
                  </a:lnTo>
                  <a:lnTo>
                    <a:pt x="501" y="322"/>
                  </a:lnTo>
                  <a:lnTo>
                    <a:pt x="498" y="338"/>
                  </a:lnTo>
                  <a:lnTo>
                    <a:pt x="498" y="339"/>
                  </a:lnTo>
                  <a:lnTo>
                    <a:pt x="498" y="323"/>
                  </a:lnTo>
                  <a:lnTo>
                    <a:pt x="495" y="308"/>
                  </a:lnTo>
                  <a:lnTo>
                    <a:pt x="491" y="294"/>
                  </a:lnTo>
                  <a:lnTo>
                    <a:pt x="484" y="280"/>
                  </a:lnTo>
                  <a:lnTo>
                    <a:pt x="476" y="267"/>
                  </a:lnTo>
                  <a:lnTo>
                    <a:pt x="466" y="256"/>
                  </a:lnTo>
                  <a:lnTo>
                    <a:pt x="455" y="245"/>
                  </a:lnTo>
                  <a:lnTo>
                    <a:pt x="443" y="237"/>
                  </a:lnTo>
                  <a:lnTo>
                    <a:pt x="429" y="230"/>
                  </a:lnTo>
                  <a:lnTo>
                    <a:pt x="415" y="225"/>
                  </a:lnTo>
                  <a:lnTo>
                    <a:pt x="400" y="222"/>
                  </a:lnTo>
                  <a:lnTo>
                    <a:pt x="385" y="220"/>
                  </a:lnTo>
                  <a:lnTo>
                    <a:pt x="370" y="221"/>
                  </a:lnTo>
                  <a:lnTo>
                    <a:pt x="355" y="224"/>
                  </a:lnTo>
                  <a:lnTo>
                    <a:pt x="340" y="229"/>
                  </a:lnTo>
                  <a:lnTo>
                    <a:pt x="327" y="236"/>
                  </a:lnTo>
                  <a:lnTo>
                    <a:pt x="314" y="244"/>
                  </a:lnTo>
                  <a:lnTo>
                    <a:pt x="303" y="254"/>
                  </a:lnTo>
                  <a:lnTo>
                    <a:pt x="293" y="266"/>
                  </a:lnTo>
                  <a:lnTo>
                    <a:pt x="284" y="278"/>
                  </a:lnTo>
                  <a:lnTo>
                    <a:pt x="278" y="292"/>
                  </a:lnTo>
                  <a:lnTo>
                    <a:pt x="273" y="306"/>
                  </a:lnTo>
                  <a:lnTo>
                    <a:pt x="270" y="321"/>
                  </a:lnTo>
                  <a:lnTo>
                    <a:pt x="269" y="337"/>
                  </a:lnTo>
                  <a:lnTo>
                    <a:pt x="271" y="352"/>
                  </a:lnTo>
                  <a:lnTo>
                    <a:pt x="274" y="366"/>
                  </a:lnTo>
                  <a:lnTo>
                    <a:pt x="279" y="381"/>
                  </a:lnTo>
                  <a:lnTo>
                    <a:pt x="286" y="394"/>
                  </a:lnTo>
                  <a:lnTo>
                    <a:pt x="295" y="407"/>
                  </a:lnTo>
                  <a:lnTo>
                    <a:pt x="305" y="418"/>
                  </a:lnTo>
                  <a:lnTo>
                    <a:pt x="317" y="428"/>
                  </a:lnTo>
                  <a:lnTo>
                    <a:pt x="329" y="436"/>
                  </a:lnTo>
                  <a:lnTo>
                    <a:pt x="343" y="442"/>
                  </a:lnTo>
                  <a:lnTo>
                    <a:pt x="358" y="446"/>
                  </a:lnTo>
                  <a:lnTo>
                    <a:pt x="373" y="449"/>
                  </a:lnTo>
                  <a:lnTo>
                    <a:pt x="388" y="449"/>
                  </a:lnTo>
                  <a:lnTo>
                    <a:pt x="403" y="448"/>
                  </a:lnTo>
                  <a:lnTo>
                    <a:pt x="418" y="444"/>
                  </a:lnTo>
                  <a:lnTo>
                    <a:pt x="432" y="439"/>
                  </a:lnTo>
                  <a:lnTo>
                    <a:pt x="445" y="431"/>
                  </a:lnTo>
                  <a:lnTo>
                    <a:pt x="432" y="443"/>
                  </a:lnTo>
                  <a:lnTo>
                    <a:pt x="417" y="453"/>
                  </a:lnTo>
                  <a:lnTo>
                    <a:pt x="402" y="461"/>
                  </a:lnTo>
                  <a:lnTo>
                    <a:pt x="385" y="467"/>
                  </a:lnTo>
                  <a:lnTo>
                    <a:pt x="368" y="471"/>
                  </a:lnTo>
                  <a:lnTo>
                    <a:pt x="350" y="472"/>
                  </a:lnTo>
                  <a:lnTo>
                    <a:pt x="333" y="472"/>
                  </a:lnTo>
                  <a:lnTo>
                    <a:pt x="315" y="470"/>
                  </a:lnTo>
                  <a:lnTo>
                    <a:pt x="298" y="465"/>
                  </a:lnTo>
                  <a:lnTo>
                    <a:pt x="282" y="458"/>
                  </a:lnTo>
                  <a:lnTo>
                    <a:pt x="266" y="450"/>
                  </a:lnTo>
                  <a:lnTo>
                    <a:pt x="251" y="4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29"/>
            <p:cNvSpPr>
              <a:spLocks/>
            </p:cNvSpPr>
            <p:nvPr/>
          </p:nvSpPr>
          <p:spPr bwMode="auto">
            <a:xfrm>
              <a:off x="4209" y="4273"/>
              <a:ext cx="504" cy="473"/>
            </a:xfrm>
            <a:custGeom>
              <a:avLst/>
              <a:gdLst>
                <a:gd name="T0" fmla="*/ 209 w 503"/>
                <a:gd name="T1" fmla="*/ 464 h 473"/>
                <a:gd name="T2" fmla="*/ 145 w 503"/>
                <a:gd name="T3" fmla="*/ 473 h 473"/>
                <a:gd name="T4" fmla="*/ 83 w 503"/>
                <a:gd name="T5" fmla="*/ 452 h 473"/>
                <a:gd name="T6" fmla="*/ 71 w 503"/>
                <a:gd name="T7" fmla="*/ 440 h 473"/>
                <a:gd name="T8" fmla="*/ 130 w 503"/>
                <a:gd name="T9" fmla="*/ 449 h 473"/>
                <a:gd name="T10" fmla="*/ 186 w 503"/>
                <a:gd name="T11" fmla="*/ 427 h 473"/>
                <a:gd name="T12" fmla="*/ 222 w 503"/>
                <a:gd name="T13" fmla="*/ 380 h 473"/>
                <a:gd name="T14" fmla="*/ 231 w 503"/>
                <a:gd name="T15" fmla="*/ 321 h 473"/>
                <a:gd name="T16" fmla="*/ 208 w 503"/>
                <a:gd name="T17" fmla="*/ 266 h 473"/>
                <a:gd name="T18" fmla="*/ 160 w 503"/>
                <a:gd name="T19" fmla="*/ 230 h 473"/>
                <a:gd name="T20" fmla="*/ 101 w 503"/>
                <a:gd name="T21" fmla="*/ 223 h 473"/>
                <a:gd name="T22" fmla="*/ 46 w 503"/>
                <a:gd name="T23" fmla="*/ 247 h 473"/>
                <a:gd name="T24" fmla="*/ 11 w 503"/>
                <a:gd name="T25" fmla="*/ 295 h 473"/>
                <a:gd name="T26" fmla="*/ 4 w 503"/>
                <a:gd name="T27" fmla="*/ 340 h 473"/>
                <a:gd name="T28" fmla="*/ 3 w 503"/>
                <a:gd name="T29" fmla="*/ 276 h 473"/>
                <a:gd name="T30" fmla="*/ 31 w 503"/>
                <a:gd name="T31" fmla="*/ 219 h 473"/>
                <a:gd name="T32" fmla="*/ 82 w 503"/>
                <a:gd name="T33" fmla="*/ 180 h 473"/>
                <a:gd name="T34" fmla="*/ 93 w 503"/>
                <a:gd name="T35" fmla="*/ 139 h 473"/>
                <a:gd name="T36" fmla="*/ 108 w 503"/>
                <a:gd name="T37" fmla="*/ 74 h 473"/>
                <a:gd name="T38" fmla="*/ 152 w 503"/>
                <a:gd name="T39" fmla="*/ 22 h 473"/>
                <a:gd name="T40" fmla="*/ 198 w 503"/>
                <a:gd name="T41" fmla="*/ 0 h 473"/>
                <a:gd name="T42" fmla="*/ 154 w 503"/>
                <a:gd name="T43" fmla="*/ 42 h 473"/>
                <a:gd name="T44" fmla="*/ 137 w 503"/>
                <a:gd name="T45" fmla="*/ 99 h 473"/>
                <a:gd name="T46" fmla="*/ 151 w 503"/>
                <a:gd name="T47" fmla="*/ 159 h 473"/>
                <a:gd name="T48" fmla="*/ 193 w 503"/>
                <a:gd name="T49" fmla="*/ 202 h 473"/>
                <a:gd name="T50" fmla="*/ 286 w 503"/>
                <a:gd name="T51" fmla="*/ 217 h 473"/>
                <a:gd name="T52" fmla="*/ 344 w 503"/>
                <a:gd name="T53" fmla="*/ 201 h 473"/>
                <a:gd name="T54" fmla="*/ 386 w 503"/>
                <a:gd name="T55" fmla="*/ 158 h 473"/>
                <a:gd name="T56" fmla="*/ 400 w 503"/>
                <a:gd name="T57" fmla="*/ 99 h 473"/>
                <a:gd name="T58" fmla="*/ 383 w 503"/>
                <a:gd name="T59" fmla="*/ 41 h 473"/>
                <a:gd name="T60" fmla="*/ 339 w 503"/>
                <a:gd name="T61" fmla="*/ 0 h 473"/>
                <a:gd name="T62" fmla="*/ 383 w 503"/>
                <a:gd name="T63" fmla="*/ 21 h 473"/>
                <a:gd name="T64" fmla="*/ 425 w 503"/>
                <a:gd name="T65" fmla="*/ 70 h 473"/>
                <a:gd name="T66" fmla="*/ 442 w 503"/>
                <a:gd name="T67" fmla="*/ 133 h 473"/>
                <a:gd name="T68" fmla="*/ 453 w 503"/>
                <a:gd name="T69" fmla="*/ 173 h 473"/>
                <a:gd name="T70" fmla="*/ 505 w 503"/>
                <a:gd name="T71" fmla="*/ 213 h 473"/>
                <a:gd name="T72" fmla="*/ 533 w 503"/>
                <a:gd name="T73" fmla="*/ 273 h 473"/>
                <a:gd name="T74" fmla="*/ 531 w 503"/>
                <a:gd name="T75" fmla="*/ 338 h 473"/>
                <a:gd name="T76" fmla="*/ 524 w 503"/>
                <a:gd name="T77" fmla="*/ 294 h 473"/>
                <a:gd name="T78" fmla="*/ 488 w 503"/>
                <a:gd name="T79" fmla="*/ 245 h 473"/>
                <a:gd name="T80" fmla="*/ 433 w 503"/>
                <a:gd name="T81" fmla="*/ 222 h 473"/>
                <a:gd name="T82" fmla="*/ 373 w 503"/>
                <a:gd name="T83" fmla="*/ 229 h 473"/>
                <a:gd name="T84" fmla="*/ 326 w 503"/>
                <a:gd name="T85" fmla="*/ 266 h 473"/>
                <a:gd name="T86" fmla="*/ 303 w 503"/>
                <a:gd name="T87" fmla="*/ 321 h 473"/>
                <a:gd name="T88" fmla="*/ 312 w 503"/>
                <a:gd name="T89" fmla="*/ 381 h 473"/>
                <a:gd name="T90" fmla="*/ 350 w 503"/>
                <a:gd name="T91" fmla="*/ 428 h 473"/>
                <a:gd name="T92" fmla="*/ 406 w 503"/>
                <a:gd name="T93" fmla="*/ 449 h 473"/>
                <a:gd name="T94" fmla="*/ 465 w 503"/>
                <a:gd name="T95" fmla="*/ 439 h 473"/>
                <a:gd name="T96" fmla="*/ 450 w 503"/>
                <a:gd name="T97" fmla="*/ 453 h 473"/>
                <a:gd name="T98" fmla="*/ 383 w 503"/>
                <a:gd name="T99" fmla="*/ 472 h 473"/>
                <a:gd name="T100" fmla="*/ 315 w 503"/>
                <a:gd name="T101" fmla="*/ 458 h 473"/>
                <a:gd name="T102" fmla="*/ 251 w 503"/>
                <a:gd name="T103" fmla="*/ 439 h 4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3"/>
                <a:gd name="T157" fmla="*/ 0 h 473"/>
                <a:gd name="T158" fmla="*/ 503 w 503"/>
                <a:gd name="T159" fmla="*/ 473 h 47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3" h="473">
                  <a:moveTo>
                    <a:pt x="251" y="439"/>
                  </a:moveTo>
                  <a:lnTo>
                    <a:pt x="238" y="449"/>
                  </a:lnTo>
                  <a:lnTo>
                    <a:pt x="224" y="457"/>
                  </a:lnTo>
                  <a:lnTo>
                    <a:pt x="209" y="464"/>
                  </a:lnTo>
                  <a:lnTo>
                    <a:pt x="193" y="469"/>
                  </a:lnTo>
                  <a:lnTo>
                    <a:pt x="177" y="472"/>
                  </a:lnTo>
                  <a:lnTo>
                    <a:pt x="161" y="473"/>
                  </a:lnTo>
                  <a:lnTo>
                    <a:pt x="145" y="473"/>
                  </a:lnTo>
                  <a:lnTo>
                    <a:pt x="129" y="470"/>
                  </a:lnTo>
                  <a:lnTo>
                    <a:pt x="113" y="466"/>
                  </a:lnTo>
                  <a:lnTo>
                    <a:pt x="98" y="460"/>
                  </a:lnTo>
                  <a:lnTo>
                    <a:pt x="83" y="452"/>
                  </a:lnTo>
                  <a:lnTo>
                    <a:pt x="70" y="443"/>
                  </a:lnTo>
                  <a:lnTo>
                    <a:pt x="57" y="432"/>
                  </a:lnTo>
                  <a:lnTo>
                    <a:pt x="58" y="433"/>
                  </a:lnTo>
                  <a:lnTo>
                    <a:pt x="71" y="440"/>
                  </a:lnTo>
                  <a:lnTo>
                    <a:pt x="85" y="445"/>
                  </a:lnTo>
                  <a:lnTo>
                    <a:pt x="100" y="448"/>
                  </a:lnTo>
                  <a:lnTo>
                    <a:pt x="115" y="450"/>
                  </a:lnTo>
                  <a:lnTo>
                    <a:pt x="130" y="449"/>
                  </a:lnTo>
                  <a:lnTo>
                    <a:pt x="145" y="446"/>
                  </a:lnTo>
                  <a:lnTo>
                    <a:pt x="159" y="442"/>
                  </a:lnTo>
                  <a:lnTo>
                    <a:pt x="173" y="435"/>
                  </a:lnTo>
                  <a:lnTo>
                    <a:pt x="186" y="427"/>
                  </a:lnTo>
                  <a:lnTo>
                    <a:pt x="197" y="417"/>
                  </a:lnTo>
                  <a:lnTo>
                    <a:pt x="207" y="406"/>
                  </a:lnTo>
                  <a:lnTo>
                    <a:pt x="216" y="394"/>
                  </a:lnTo>
                  <a:lnTo>
                    <a:pt x="222" y="380"/>
                  </a:lnTo>
                  <a:lnTo>
                    <a:pt x="227" y="366"/>
                  </a:lnTo>
                  <a:lnTo>
                    <a:pt x="230" y="351"/>
                  </a:lnTo>
                  <a:lnTo>
                    <a:pt x="232" y="336"/>
                  </a:lnTo>
                  <a:lnTo>
                    <a:pt x="231" y="321"/>
                  </a:lnTo>
                  <a:lnTo>
                    <a:pt x="228" y="306"/>
                  </a:lnTo>
                  <a:lnTo>
                    <a:pt x="223" y="292"/>
                  </a:lnTo>
                  <a:lnTo>
                    <a:pt x="216" y="278"/>
                  </a:lnTo>
                  <a:lnTo>
                    <a:pt x="208" y="266"/>
                  </a:lnTo>
                  <a:lnTo>
                    <a:pt x="198" y="254"/>
                  </a:lnTo>
                  <a:lnTo>
                    <a:pt x="186" y="244"/>
                  </a:lnTo>
                  <a:lnTo>
                    <a:pt x="173" y="236"/>
                  </a:lnTo>
                  <a:lnTo>
                    <a:pt x="160" y="230"/>
                  </a:lnTo>
                  <a:lnTo>
                    <a:pt x="146" y="225"/>
                  </a:lnTo>
                  <a:lnTo>
                    <a:pt x="131" y="222"/>
                  </a:lnTo>
                  <a:lnTo>
                    <a:pt x="116" y="222"/>
                  </a:lnTo>
                  <a:lnTo>
                    <a:pt x="101" y="223"/>
                  </a:lnTo>
                  <a:lnTo>
                    <a:pt x="86" y="226"/>
                  </a:lnTo>
                  <a:lnTo>
                    <a:pt x="72" y="231"/>
                  </a:lnTo>
                  <a:lnTo>
                    <a:pt x="58" y="238"/>
                  </a:lnTo>
                  <a:lnTo>
                    <a:pt x="46" y="247"/>
                  </a:lnTo>
                  <a:lnTo>
                    <a:pt x="35" y="257"/>
                  </a:lnTo>
                  <a:lnTo>
                    <a:pt x="25" y="269"/>
                  </a:lnTo>
                  <a:lnTo>
                    <a:pt x="17" y="282"/>
                  </a:lnTo>
                  <a:lnTo>
                    <a:pt x="11" y="295"/>
                  </a:lnTo>
                  <a:lnTo>
                    <a:pt x="6" y="310"/>
                  </a:lnTo>
                  <a:lnTo>
                    <a:pt x="4" y="325"/>
                  </a:lnTo>
                  <a:lnTo>
                    <a:pt x="4" y="340"/>
                  </a:lnTo>
                  <a:lnTo>
                    <a:pt x="1" y="324"/>
                  </a:lnTo>
                  <a:lnTo>
                    <a:pt x="0" y="308"/>
                  </a:lnTo>
                  <a:lnTo>
                    <a:pt x="1" y="292"/>
                  </a:lnTo>
                  <a:lnTo>
                    <a:pt x="3" y="276"/>
                  </a:lnTo>
                  <a:lnTo>
                    <a:pt x="8" y="260"/>
                  </a:lnTo>
                  <a:lnTo>
                    <a:pt x="14" y="246"/>
                  </a:lnTo>
                  <a:lnTo>
                    <a:pt x="22" y="232"/>
                  </a:lnTo>
                  <a:lnTo>
                    <a:pt x="31" y="219"/>
                  </a:lnTo>
                  <a:lnTo>
                    <a:pt x="42" y="207"/>
                  </a:lnTo>
                  <a:lnTo>
                    <a:pt x="54" y="196"/>
                  </a:lnTo>
                  <a:lnTo>
                    <a:pt x="68" y="187"/>
                  </a:lnTo>
                  <a:lnTo>
                    <a:pt x="82" y="180"/>
                  </a:lnTo>
                  <a:lnTo>
                    <a:pt x="97" y="174"/>
                  </a:lnTo>
                  <a:lnTo>
                    <a:pt x="94" y="157"/>
                  </a:lnTo>
                  <a:lnTo>
                    <a:pt x="93" y="139"/>
                  </a:lnTo>
                  <a:lnTo>
                    <a:pt x="94" y="122"/>
                  </a:lnTo>
                  <a:lnTo>
                    <a:pt x="97" y="106"/>
                  </a:lnTo>
                  <a:lnTo>
                    <a:pt x="101" y="89"/>
                  </a:lnTo>
                  <a:lnTo>
                    <a:pt x="108" y="74"/>
                  </a:lnTo>
                  <a:lnTo>
                    <a:pt x="117" y="59"/>
                  </a:lnTo>
                  <a:lnTo>
                    <a:pt x="127" y="45"/>
                  </a:lnTo>
                  <a:lnTo>
                    <a:pt x="139" y="33"/>
                  </a:lnTo>
                  <a:lnTo>
                    <a:pt x="152" y="22"/>
                  </a:lnTo>
                  <a:lnTo>
                    <a:pt x="166" y="13"/>
                  </a:lnTo>
                  <a:lnTo>
                    <a:pt x="182" y="6"/>
                  </a:lnTo>
                  <a:lnTo>
                    <a:pt x="198" y="0"/>
                  </a:lnTo>
                  <a:lnTo>
                    <a:pt x="185" y="8"/>
                  </a:lnTo>
                  <a:lnTo>
                    <a:pt x="173" y="18"/>
                  </a:lnTo>
                  <a:lnTo>
                    <a:pt x="163" y="29"/>
                  </a:lnTo>
                  <a:lnTo>
                    <a:pt x="154" y="42"/>
                  </a:lnTo>
                  <a:lnTo>
                    <a:pt x="147" y="55"/>
                  </a:lnTo>
                  <a:lnTo>
                    <a:pt x="141" y="69"/>
                  </a:lnTo>
                  <a:lnTo>
                    <a:pt x="138" y="84"/>
                  </a:lnTo>
                  <a:lnTo>
                    <a:pt x="137" y="99"/>
                  </a:lnTo>
                  <a:lnTo>
                    <a:pt x="137" y="114"/>
                  </a:lnTo>
                  <a:lnTo>
                    <a:pt x="140" y="129"/>
                  </a:lnTo>
                  <a:lnTo>
                    <a:pt x="145" y="145"/>
                  </a:lnTo>
                  <a:lnTo>
                    <a:pt x="151" y="159"/>
                  </a:lnTo>
                  <a:lnTo>
                    <a:pt x="160" y="171"/>
                  </a:lnTo>
                  <a:lnTo>
                    <a:pt x="169" y="183"/>
                  </a:lnTo>
                  <a:lnTo>
                    <a:pt x="181" y="193"/>
                  </a:lnTo>
                  <a:lnTo>
                    <a:pt x="193" y="202"/>
                  </a:lnTo>
                  <a:lnTo>
                    <a:pt x="207" y="208"/>
                  </a:lnTo>
                  <a:lnTo>
                    <a:pt x="221" y="213"/>
                  </a:lnTo>
                  <a:lnTo>
                    <a:pt x="236" y="216"/>
                  </a:lnTo>
                  <a:lnTo>
                    <a:pt x="253" y="217"/>
                  </a:lnTo>
                  <a:lnTo>
                    <a:pt x="268" y="216"/>
                  </a:lnTo>
                  <a:lnTo>
                    <a:pt x="283" y="213"/>
                  </a:lnTo>
                  <a:lnTo>
                    <a:pt x="297" y="208"/>
                  </a:lnTo>
                  <a:lnTo>
                    <a:pt x="311" y="201"/>
                  </a:lnTo>
                  <a:lnTo>
                    <a:pt x="323" y="193"/>
                  </a:lnTo>
                  <a:lnTo>
                    <a:pt x="334" y="183"/>
                  </a:lnTo>
                  <a:lnTo>
                    <a:pt x="344" y="171"/>
                  </a:lnTo>
                  <a:lnTo>
                    <a:pt x="353" y="158"/>
                  </a:lnTo>
                  <a:lnTo>
                    <a:pt x="359" y="145"/>
                  </a:lnTo>
                  <a:lnTo>
                    <a:pt x="364" y="129"/>
                  </a:lnTo>
                  <a:lnTo>
                    <a:pt x="366" y="114"/>
                  </a:lnTo>
                  <a:lnTo>
                    <a:pt x="367" y="99"/>
                  </a:lnTo>
                  <a:lnTo>
                    <a:pt x="365" y="84"/>
                  </a:lnTo>
                  <a:lnTo>
                    <a:pt x="362" y="69"/>
                  </a:lnTo>
                  <a:lnTo>
                    <a:pt x="357" y="55"/>
                  </a:lnTo>
                  <a:lnTo>
                    <a:pt x="350" y="41"/>
                  </a:lnTo>
                  <a:lnTo>
                    <a:pt x="341" y="29"/>
                  </a:lnTo>
                  <a:lnTo>
                    <a:pt x="330" y="18"/>
                  </a:lnTo>
                  <a:lnTo>
                    <a:pt x="319" y="8"/>
                  </a:lnTo>
                  <a:lnTo>
                    <a:pt x="306" y="0"/>
                  </a:lnTo>
                  <a:lnTo>
                    <a:pt x="305" y="0"/>
                  </a:lnTo>
                  <a:lnTo>
                    <a:pt x="321" y="6"/>
                  </a:lnTo>
                  <a:lnTo>
                    <a:pt x="336" y="13"/>
                  </a:lnTo>
                  <a:lnTo>
                    <a:pt x="350" y="21"/>
                  </a:lnTo>
                  <a:lnTo>
                    <a:pt x="362" y="32"/>
                  </a:lnTo>
                  <a:lnTo>
                    <a:pt x="374" y="43"/>
                  </a:lnTo>
                  <a:lnTo>
                    <a:pt x="384" y="56"/>
                  </a:lnTo>
                  <a:lnTo>
                    <a:pt x="392" y="70"/>
                  </a:lnTo>
                  <a:lnTo>
                    <a:pt x="399" y="85"/>
                  </a:lnTo>
                  <a:lnTo>
                    <a:pt x="404" y="101"/>
                  </a:lnTo>
                  <a:lnTo>
                    <a:pt x="407" y="117"/>
                  </a:lnTo>
                  <a:lnTo>
                    <a:pt x="409" y="133"/>
                  </a:lnTo>
                  <a:lnTo>
                    <a:pt x="408" y="151"/>
                  </a:lnTo>
                  <a:lnTo>
                    <a:pt x="405" y="167"/>
                  </a:lnTo>
                  <a:lnTo>
                    <a:pt x="420" y="173"/>
                  </a:lnTo>
                  <a:lnTo>
                    <a:pt x="435" y="181"/>
                  </a:lnTo>
                  <a:lnTo>
                    <a:pt x="449" y="190"/>
                  </a:lnTo>
                  <a:lnTo>
                    <a:pt x="461" y="201"/>
                  </a:lnTo>
                  <a:lnTo>
                    <a:pt x="472" y="213"/>
                  </a:lnTo>
                  <a:lnTo>
                    <a:pt x="482" y="227"/>
                  </a:lnTo>
                  <a:lnTo>
                    <a:pt x="490" y="242"/>
                  </a:lnTo>
                  <a:lnTo>
                    <a:pt x="496" y="257"/>
                  </a:lnTo>
                  <a:lnTo>
                    <a:pt x="500" y="273"/>
                  </a:lnTo>
                  <a:lnTo>
                    <a:pt x="502" y="289"/>
                  </a:lnTo>
                  <a:lnTo>
                    <a:pt x="503" y="306"/>
                  </a:lnTo>
                  <a:lnTo>
                    <a:pt x="501" y="322"/>
                  </a:lnTo>
                  <a:lnTo>
                    <a:pt x="498" y="338"/>
                  </a:lnTo>
                  <a:lnTo>
                    <a:pt x="498" y="339"/>
                  </a:lnTo>
                  <a:lnTo>
                    <a:pt x="498" y="323"/>
                  </a:lnTo>
                  <a:lnTo>
                    <a:pt x="495" y="308"/>
                  </a:lnTo>
                  <a:lnTo>
                    <a:pt x="491" y="294"/>
                  </a:lnTo>
                  <a:lnTo>
                    <a:pt x="484" y="280"/>
                  </a:lnTo>
                  <a:lnTo>
                    <a:pt x="476" y="267"/>
                  </a:lnTo>
                  <a:lnTo>
                    <a:pt x="466" y="256"/>
                  </a:lnTo>
                  <a:lnTo>
                    <a:pt x="455" y="245"/>
                  </a:lnTo>
                  <a:lnTo>
                    <a:pt x="443" y="237"/>
                  </a:lnTo>
                  <a:lnTo>
                    <a:pt x="429" y="230"/>
                  </a:lnTo>
                  <a:lnTo>
                    <a:pt x="415" y="225"/>
                  </a:lnTo>
                  <a:lnTo>
                    <a:pt x="400" y="222"/>
                  </a:lnTo>
                  <a:lnTo>
                    <a:pt x="385" y="220"/>
                  </a:lnTo>
                  <a:lnTo>
                    <a:pt x="370" y="221"/>
                  </a:lnTo>
                  <a:lnTo>
                    <a:pt x="355" y="224"/>
                  </a:lnTo>
                  <a:lnTo>
                    <a:pt x="340" y="229"/>
                  </a:lnTo>
                  <a:lnTo>
                    <a:pt x="327" y="236"/>
                  </a:lnTo>
                  <a:lnTo>
                    <a:pt x="314" y="244"/>
                  </a:lnTo>
                  <a:lnTo>
                    <a:pt x="303" y="254"/>
                  </a:lnTo>
                  <a:lnTo>
                    <a:pt x="293" y="266"/>
                  </a:lnTo>
                  <a:lnTo>
                    <a:pt x="284" y="278"/>
                  </a:lnTo>
                  <a:lnTo>
                    <a:pt x="278" y="292"/>
                  </a:lnTo>
                  <a:lnTo>
                    <a:pt x="273" y="306"/>
                  </a:lnTo>
                  <a:lnTo>
                    <a:pt x="270" y="321"/>
                  </a:lnTo>
                  <a:lnTo>
                    <a:pt x="269" y="337"/>
                  </a:lnTo>
                  <a:lnTo>
                    <a:pt x="271" y="352"/>
                  </a:lnTo>
                  <a:lnTo>
                    <a:pt x="274" y="366"/>
                  </a:lnTo>
                  <a:lnTo>
                    <a:pt x="279" y="381"/>
                  </a:lnTo>
                  <a:lnTo>
                    <a:pt x="286" y="394"/>
                  </a:lnTo>
                  <a:lnTo>
                    <a:pt x="295" y="407"/>
                  </a:lnTo>
                  <a:lnTo>
                    <a:pt x="305" y="418"/>
                  </a:lnTo>
                  <a:lnTo>
                    <a:pt x="317" y="428"/>
                  </a:lnTo>
                  <a:lnTo>
                    <a:pt x="329" y="436"/>
                  </a:lnTo>
                  <a:lnTo>
                    <a:pt x="343" y="442"/>
                  </a:lnTo>
                  <a:lnTo>
                    <a:pt x="358" y="446"/>
                  </a:lnTo>
                  <a:lnTo>
                    <a:pt x="373" y="449"/>
                  </a:lnTo>
                  <a:lnTo>
                    <a:pt x="388" y="449"/>
                  </a:lnTo>
                  <a:lnTo>
                    <a:pt x="403" y="448"/>
                  </a:lnTo>
                  <a:lnTo>
                    <a:pt x="418" y="444"/>
                  </a:lnTo>
                  <a:lnTo>
                    <a:pt x="432" y="439"/>
                  </a:lnTo>
                  <a:lnTo>
                    <a:pt x="445" y="431"/>
                  </a:lnTo>
                  <a:lnTo>
                    <a:pt x="432" y="443"/>
                  </a:lnTo>
                  <a:lnTo>
                    <a:pt x="417" y="453"/>
                  </a:lnTo>
                  <a:lnTo>
                    <a:pt x="402" y="461"/>
                  </a:lnTo>
                  <a:lnTo>
                    <a:pt x="385" y="467"/>
                  </a:lnTo>
                  <a:lnTo>
                    <a:pt x="368" y="471"/>
                  </a:lnTo>
                  <a:lnTo>
                    <a:pt x="350" y="472"/>
                  </a:lnTo>
                  <a:lnTo>
                    <a:pt x="333" y="472"/>
                  </a:lnTo>
                  <a:lnTo>
                    <a:pt x="315" y="470"/>
                  </a:lnTo>
                  <a:lnTo>
                    <a:pt x="298" y="465"/>
                  </a:lnTo>
                  <a:lnTo>
                    <a:pt x="282" y="458"/>
                  </a:lnTo>
                  <a:lnTo>
                    <a:pt x="266" y="450"/>
                  </a:lnTo>
                  <a:lnTo>
                    <a:pt x="251" y="439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4434" y="4503"/>
              <a:ext cx="54" cy="52"/>
            </a:xfrm>
            <a:custGeom>
              <a:avLst/>
              <a:gdLst>
                <a:gd name="T0" fmla="*/ 92 w 53"/>
                <a:gd name="T1" fmla="*/ 26 h 52"/>
                <a:gd name="T2" fmla="*/ 90 w 53"/>
                <a:gd name="T3" fmla="*/ 33 h 52"/>
                <a:gd name="T4" fmla="*/ 84 w 53"/>
                <a:gd name="T5" fmla="*/ 39 h 52"/>
                <a:gd name="T6" fmla="*/ 78 w 53"/>
                <a:gd name="T7" fmla="*/ 45 h 52"/>
                <a:gd name="T8" fmla="*/ 72 w 53"/>
                <a:gd name="T9" fmla="*/ 49 h 52"/>
                <a:gd name="T10" fmla="*/ 65 w 53"/>
                <a:gd name="T11" fmla="*/ 51 h 52"/>
                <a:gd name="T12" fmla="*/ 24 w 53"/>
                <a:gd name="T13" fmla="*/ 52 h 52"/>
                <a:gd name="T14" fmla="*/ 17 w 53"/>
                <a:gd name="T15" fmla="*/ 50 h 52"/>
                <a:gd name="T16" fmla="*/ 11 w 53"/>
                <a:gd name="T17" fmla="*/ 47 h 52"/>
                <a:gd name="T18" fmla="*/ 6 w 53"/>
                <a:gd name="T19" fmla="*/ 42 h 52"/>
                <a:gd name="T20" fmla="*/ 2 w 53"/>
                <a:gd name="T21" fmla="*/ 36 h 52"/>
                <a:gd name="T22" fmla="*/ 0 w 53"/>
                <a:gd name="T23" fmla="*/ 29 h 52"/>
                <a:gd name="T24" fmla="*/ 0 w 53"/>
                <a:gd name="T25" fmla="*/ 22 h 52"/>
                <a:gd name="T26" fmla="*/ 2 w 53"/>
                <a:gd name="T27" fmla="*/ 15 h 52"/>
                <a:gd name="T28" fmla="*/ 6 w 53"/>
                <a:gd name="T29" fmla="*/ 9 h 52"/>
                <a:gd name="T30" fmla="*/ 11 w 53"/>
                <a:gd name="T31" fmla="*/ 5 h 52"/>
                <a:gd name="T32" fmla="*/ 17 w 53"/>
                <a:gd name="T33" fmla="*/ 1 h 52"/>
                <a:gd name="T34" fmla="*/ 24 w 53"/>
                <a:gd name="T35" fmla="*/ 0 h 52"/>
                <a:gd name="T36" fmla="*/ 65 w 53"/>
                <a:gd name="T37" fmla="*/ 0 h 52"/>
                <a:gd name="T38" fmla="*/ 72 w 53"/>
                <a:gd name="T39" fmla="*/ 3 h 52"/>
                <a:gd name="T40" fmla="*/ 77 w 53"/>
                <a:gd name="T41" fmla="*/ 7 h 52"/>
                <a:gd name="T42" fmla="*/ 84 w 53"/>
                <a:gd name="T43" fmla="*/ 12 h 52"/>
                <a:gd name="T44" fmla="*/ 90 w 53"/>
                <a:gd name="T45" fmla="*/ 19 h 52"/>
                <a:gd name="T46" fmla="*/ 92 w 53"/>
                <a:gd name="T47" fmla="*/ 26 h 52"/>
                <a:gd name="T48" fmla="*/ 92 w 53"/>
                <a:gd name="T49" fmla="*/ 26 h 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52"/>
                <a:gd name="T77" fmla="*/ 53 w 53"/>
                <a:gd name="T78" fmla="*/ 52 h 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52">
                  <a:moveTo>
                    <a:pt x="53" y="26"/>
                  </a:moveTo>
                  <a:lnTo>
                    <a:pt x="52" y="33"/>
                  </a:lnTo>
                  <a:lnTo>
                    <a:pt x="49" y="39"/>
                  </a:lnTo>
                  <a:lnTo>
                    <a:pt x="45" y="45"/>
                  </a:lnTo>
                  <a:lnTo>
                    <a:pt x="39" y="49"/>
                  </a:lnTo>
                  <a:lnTo>
                    <a:pt x="32" y="51"/>
                  </a:lnTo>
                  <a:lnTo>
                    <a:pt x="24" y="52"/>
                  </a:lnTo>
                  <a:lnTo>
                    <a:pt x="17" y="50"/>
                  </a:lnTo>
                  <a:lnTo>
                    <a:pt x="11" y="47"/>
                  </a:lnTo>
                  <a:lnTo>
                    <a:pt x="6" y="42"/>
                  </a:lnTo>
                  <a:lnTo>
                    <a:pt x="2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2" y="15"/>
                  </a:lnTo>
                  <a:lnTo>
                    <a:pt x="6" y="9"/>
                  </a:lnTo>
                  <a:lnTo>
                    <a:pt x="11" y="5"/>
                  </a:lnTo>
                  <a:lnTo>
                    <a:pt x="17" y="1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3"/>
                  </a:lnTo>
                  <a:lnTo>
                    <a:pt x="44" y="7"/>
                  </a:lnTo>
                  <a:lnTo>
                    <a:pt x="49" y="12"/>
                  </a:lnTo>
                  <a:lnTo>
                    <a:pt x="52" y="19"/>
                  </a:lnTo>
                  <a:lnTo>
                    <a:pt x="53" y="2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4455" y="4487"/>
              <a:ext cx="12" cy="19"/>
            </a:xfrm>
            <a:prstGeom prst="rect">
              <a:avLst/>
            </a:prstGeom>
            <a:solidFill>
              <a:srgbClr val="FFFFFF"/>
            </a:solidFill>
            <a:ln w="127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4480" y="4532"/>
              <a:ext cx="25" cy="22"/>
            </a:xfrm>
            <a:custGeom>
              <a:avLst/>
              <a:gdLst>
                <a:gd name="T0" fmla="*/ 25 w 25"/>
                <a:gd name="T1" fmla="*/ 11 h 22"/>
                <a:gd name="T2" fmla="*/ 18 w 25"/>
                <a:gd name="T3" fmla="*/ 22 h 22"/>
                <a:gd name="T4" fmla="*/ 0 w 25"/>
                <a:gd name="T5" fmla="*/ 12 h 22"/>
                <a:gd name="T6" fmla="*/ 6 w 25"/>
                <a:gd name="T7" fmla="*/ 0 h 22"/>
                <a:gd name="T8" fmla="*/ 25 w 25"/>
                <a:gd name="T9" fmla="*/ 1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2"/>
                <a:gd name="T17" fmla="*/ 25 w 2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2">
                  <a:moveTo>
                    <a:pt x="25" y="11"/>
                  </a:moveTo>
                  <a:lnTo>
                    <a:pt x="18" y="22"/>
                  </a:lnTo>
                  <a:lnTo>
                    <a:pt x="0" y="12"/>
                  </a:lnTo>
                  <a:lnTo>
                    <a:pt x="6" y="0"/>
                  </a:lnTo>
                  <a:lnTo>
                    <a:pt x="25" y="11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4418" y="4532"/>
              <a:ext cx="26" cy="22"/>
            </a:xfrm>
            <a:custGeom>
              <a:avLst/>
              <a:gdLst>
                <a:gd name="T0" fmla="*/ 0 w 26"/>
                <a:gd name="T1" fmla="*/ 11 h 22"/>
                <a:gd name="T2" fmla="*/ 7 w 26"/>
                <a:gd name="T3" fmla="*/ 22 h 22"/>
                <a:gd name="T4" fmla="*/ 26 w 26"/>
                <a:gd name="T5" fmla="*/ 12 h 22"/>
                <a:gd name="T6" fmla="*/ 19 w 26"/>
                <a:gd name="T7" fmla="*/ 0 h 22"/>
                <a:gd name="T8" fmla="*/ 0 w 26"/>
                <a:gd name="T9" fmla="*/ 1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2"/>
                <a:gd name="T17" fmla="*/ 26 w 2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2">
                  <a:moveTo>
                    <a:pt x="0" y="11"/>
                  </a:moveTo>
                  <a:lnTo>
                    <a:pt x="7" y="22"/>
                  </a:lnTo>
                  <a:lnTo>
                    <a:pt x="26" y="12"/>
                  </a:lnTo>
                  <a:lnTo>
                    <a:pt x="1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3" name="Afgeronde rechthoek 22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194386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32656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8.6 Industrial gas </a:t>
            </a:r>
            <a:r>
              <a:rPr lang="nl-NL" sz="3200" b="1" dirty="0" err="1"/>
              <a:t>cylinders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475656"/>
            <a:ext cx="10515600" cy="4658016"/>
          </a:xfrm>
        </p:spPr>
        <p:txBody>
          <a:bodyPr>
            <a:normAutofit/>
          </a:bodyPr>
          <a:lstStyle/>
          <a:p>
            <a:pPr marL="265113" indent="-265113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nl-NL" sz="2200" dirty="0"/>
              <a:t>Points of attention:</a:t>
            </a:r>
          </a:p>
          <a:p>
            <a:pPr marL="265113" indent="-265113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dirty="0"/>
              <a:t>Colour </a:t>
            </a:r>
            <a:r>
              <a:rPr lang="nl-NL" sz="2200" dirty="0" err="1"/>
              <a:t>coding</a:t>
            </a:r>
            <a:r>
              <a:rPr lang="nl-NL" sz="2200" dirty="0"/>
              <a:t> on </a:t>
            </a:r>
            <a:r>
              <a:rPr lang="nl-NL" sz="2200" dirty="0" err="1"/>
              <a:t>cylinder</a:t>
            </a:r>
            <a:r>
              <a:rPr lang="nl-NL" sz="2200" dirty="0"/>
              <a:t> </a:t>
            </a:r>
            <a:r>
              <a:rPr lang="nl-NL" sz="2200" dirty="0" err="1"/>
              <a:t>shoulder</a:t>
            </a:r>
            <a:endParaRPr lang="nl-NL" sz="2200" dirty="0"/>
          </a:p>
          <a:p>
            <a:pPr marL="265113" indent="-265113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dirty="0"/>
              <a:t>Store </a:t>
            </a:r>
            <a:r>
              <a:rPr lang="nl-NL" sz="2200" dirty="0" err="1"/>
              <a:t>correctly</a:t>
            </a:r>
            <a:endParaRPr lang="nl-NL" sz="2200" dirty="0"/>
          </a:p>
          <a:p>
            <a:pPr marL="265113" indent="-265113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dirty="0" err="1"/>
              <a:t>Sufficient</a:t>
            </a:r>
            <a:r>
              <a:rPr lang="nl-NL" sz="2200" dirty="0"/>
              <a:t> </a:t>
            </a:r>
            <a:r>
              <a:rPr lang="nl-NL" sz="2200" dirty="0" err="1"/>
              <a:t>ventilation</a:t>
            </a:r>
            <a:r>
              <a:rPr lang="nl-NL" sz="2200" dirty="0"/>
              <a:t> of storage </a:t>
            </a:r>
            <a:r>
              <a:rPr lang="nl-NL" sz="2200" dirty="0" err="1"/>
              <a:t>space</a:t>
            </a:r>
            <a:endParaRPr lang="nl-NL" sz="2200" dirty="0"/>
          </a:p>
          <a:p>
            <a:pPr marL="265113" indent="-265113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dirty="0"/>
              <a:t>Never store in or </a:t>
            </a:r>
            <a:r>
              <a:rPr lang="nl-NL" sz="2200" dirty="0" err="1"/>
              <a:t>near</a:t>
            </a:r>
            <a:r>
              <a:rPr lang="nl-NL" sz="2200" dirty="0"/>
              <a:t> </a:t>
            </a:r>
            <a:r>
              <a:rPr lang="nl-NL" sz="2200" dirty="0" err="1"/>
              <a:t>basements</a:t>
            </a:r>
            <a:r>
              <a:rPr lang="nl-NL" sz="2200" dirty="0"/>
              <a:t>, pits and </a:t>
            </a:r>
            <a:r>
              <a:rPr lang="nl-NL" sz="2200" dirty="0" err="1"/>
              <a:t>trenches</a:t>
            </a:r>
            <a:endParaRPr lang="nl-NL" sz="2200" dirty="0"/>
          </a:p>
          <a:p>
            <a:pPr marL="265113" indent="-265113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dirty="0"/>
              <a:t>Keep </a:t>
            </a:r>
            <a:r>
              <a:rPr lang="nl-NL" sz="2200" dirty="0" err="1"/>
              <a:t>oxygen</a:t>
            </a:r>
            <a:r>
              <a:rPr lang="nl-NL" sz="2200" dirty="0"/>
              <a:t> </a:t>
            </a:r>
            <a:r>
              <a:rPr lang="nl-NL" sz="2200" dirty="0" err="1"/>
              <a:t>bottles</a:t>
            </a:r>
            <a:r>
              <a:rPr lang="nl-NL" sz="2200" dirty="0"/>
              <a:t> separate </a:t>
            </a:r>
            <a:r>
              <a:rPr lang="nl-NL" sz="2200" dirty="0" err="1"/>
              <a:t>from</a:t>
            </a:r>
            <a:r>
              <a:rPr lang="nl-NL" sz="2200" dirty="0"/>
              <a:t> </a:t>
            </a:r>
            <a:r>
              <a:rPr lang="nl-NL" sz="2200" dirty="0" err="1"/>
              <a:t>flammable</a:t>
            </a:r>
            <a:r>
              <a:rPr lang="nl-NL" sz="2200" dirty="0"/>
              <a:t> gas </a:t>
            </a:r>
            <a:r>
              <a:rPr lang="nl-NL" sz="2200" dirty="0" err="1"/>
              <a:t>bottles</a:t>
            </a:r>
            <a:endParaRPr lang="nl-NL" sz="2200" dirty="0"/>
          </a:p>
          <a:p>
            <a:pPr marL="265113" indent="-265113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dirty="0" err="1"/>
              <a:t>Suitable</a:t>
            </a:r>
            <a:r>
              <a:rPr lang="nl-NL" sz="2200" dirty="0"/>
              <a:t> </a:t>
            </a:r>
            <a:r>
              <a:rPr lang="nl-NL" sz="2200" dirty="0" err="1"/>
              <a:t>extinguishing</a:t>
            </a:r>
            <a:r>
              <a:rPr lang="nl-NL" sz="2200" dirty="0"/>
              <a:t> </a:t>
            </a:r>
            <a:r>
              <a:rPr lang="nl-NL" sz="2200" dirty="0" err="1"/>
              <a:t>agents</a:t>
            </a:r>
            <a:endParaRPr lang="nl-NL" sz="2200" dirty="0"/>
          </a:p>
          <a:p>
            <a:pPr marL="265113" indent="-265113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dirty="0"/>
              <a:t>Water as a </a:t>
            </a:r>
            <a:r>
              <a:rPr lang="nl-NL" sz="2200" dirty="0" err="1"/>
              <a:t>coolant</a:t>
            </a:r>
            <a:r>
              <a:rPr lang="nl-NL" sz="2200" dirty="0"/>
              <a:t> </a:t>
            </a:r>
            <a:r>
              <a:rPr lang="nl-NL" sz="2200" dirty="0" err="1"/>
              <a:t>for</a:t>
            </a:r>
            <a:r>
              <a:rPr lang="nl-NL" sz="2200" dirty="0"/>
              <a:t> storage</a:t>
            </a:r>
          </a:p>
          <a:p>
            <a:endParaRPr lang="nl-NL" dirty="0"/>
          </a:p>
        </p:txBody>
      </p:sp>
      <p:pic>
        <p:nvPicPr>
          <p:cNvPr id="5122" name="Picture 2" descr="E:\12030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34536" y="3943596"/>
            <a:ext cx="2808152" cy="2106114"/>
          </a:xfrm>
          <a:prstGeom prst="rect">
            <a:avLst/>
          </a:prstGeom>
          <a:noFill/>
        </p:spPr>
      </p:pic>
      <p:sp>
        <p:nvSpPr>
          <p:cNvPr id="7" name="Afgeronde rechthoek 6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75EF751-A9B3-EFA7-A134-0D0AAFB6F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164" y="1475656"/>
            <a:ext cx="3205538" cy="185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122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2682" y="402666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2800" b="1" dirty="0"/>
              <a:t>8.7 </a:t>
            </a:r>
            <a:r>
              <a:rPr lang="nl-NL" sz="2800" b="1" dirty="0" err="1"/>
              <a:t>Supervision</a:t>
            </a:r>
            <a:r>
              <a:rPr lang="nl-NL" sz="2800" b="1" dirty="0"/>
              <a:t> </a:t>
            </a:r>
            <a:r>
              <a:rPr lang="nl-NL" sz="2800" b="1" dirty="0" err="1"/>
              <a:t>by</a:t>
            </a:r>
            <a:r>
              <a:rPr lang="nl-NL" sz="2800" b="1" dirty="0"/>
              <a:t> </a:t>
            </a:r>
            <a:r>
              <a:rPr lang="nl-NL" sz="2800" b="1" dirty="0" err="1"/>
              <a:t>the</a:t>
            </a:r>
            <a:r>
              <a:rPr lang="nl-NL" sz="2800" b="1" dirty="0"/>
              <a:t> manager</a:t>
            </a:r>
            <a:r>
              <a:rPr dirty="0"/>
              <a:t> 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325517"/>
            <a:ext cx="8229600" cy="4781128"/>
          </a:xfrm>
        </p:spPr>
        <p:txBody>
          <a:bodyPr>
            <a:normAutofit/>
          </a:bodyPr>
          <a:lstStyle/>
          <a:p>
            <a:pPr marL="1790700" indent="-1790700">
              <a:lnSpc>
                <a:spcPct val="120000"/>
              </a:lnSpc>
              <a:spcBef>
                <a:spcPts val="0"/>
              </a:spcBef>
              <a:buNone/>
              <a:tabLst>
                <a:tab pos="1433513" algn="l"/>
                <a:tab pos="1790700" algn="l"/>
              </a:tabLst>
              <a:defRPr/>
            </a:pPr>
            <a:r>
              <a:rPr lang="nl-NL" sz="2200" dirty="0" err="1">
                <a:ea typeface="ＭＳ Ｐゴシック" charset="0"/>
              </a:rPr>
              <a:t>Toxicology</a:t>
            </a:r>
            <a:r>
              <a:rPr lang="nl-NL" sz="2200" dirty="0">
                <a:ea typeface="ＭＳ Ｐゴシック" charset="0"/>
              </a:rPr>
              <a:t>	 = 	</a:t>
            </a:r>
            <a:r>
              <a:rPr lang="nl-NL" sz="2200" dirty="0" err="1">
                <a:ea typeface="ＭＳ Ｐゴシック" charset="0"/>
              </a:rPr>
              <a:t>the</a:t>
            </a:r>
            <a:r>
              <a:rPr lang="nl-NL" sz="2200" dirty="0">
                <a:ea typeface="ＭＳ Ｐゴシック" charset="0"/>
              </a:rPr>
              <a:t> doctrine of </a:t>
            </a:r>
            <a:r>
              <a:rPr lang="nl-NL" sz="2200" dirty="0" err="1">
                <a:ea typeface="ＭＳ Ｐゴシック" charset="0"/>
              </a:rPr>
              <a:t>the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effects</a:t>
            </a:r>
            <a:r>
              <a:rPr lang="nl-NL" sz="2200" dirty="0">
                <a:ea typeface="ＭＳ Ｐゴシック" charset="0"/>
              </a:rPr>
              <a:t> of </a:t>
            </a:r>
            <a:r>
              <a:rPr lang="nl-NL" sz="2200" dirty="0" err="1">
                <a:ea typeface="ＭＳ Ｐゴシック" charset="0"/>
              </a:rPr>
              <a:t>harmful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substances</a:t>
            </a:r>
            <a:r>
              <a:rPr lang="nl-NL" sz="2200" dirty="0">
                <a:ea typeface="ＭＳ Ｐゴシック" charset="0"/>
              </a:rPr>
              <a:t> on living </a:t>
            </a:r>
            <a:r>
              <a:rPr lang="nl-NL" sz="2200" dirty="0" err="1">
                <a:ea typeface="ＭＳ Ｐゴシック" charset="0"/>
              </a:rPr>
              <a:t>things</a:t>
            </a:r>
            <a:endParaRPr lang="nl-NL" sz="2200" dirty="0">
              <a:ea typeface="ＭＳ Ｐゴシック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nl-NL" sz="2200" dirty="0">
              <a:ea typeface="ＭＳ Ｐゴシック" charset="0"/>
            </a:endParaRPr>
          </a:p>
          <a:p>
            <a:pPr marL="1433513" indent="-1433513">
              <a:lnSpc>
                <a:spcPct val="120000"/>
              </a:lnSpc>
              <a:spcBef>
                <a:spcPts val="0"/>
              </a:spcBef>
              <a:buNone/>
              <a:tabLst>
                <a:tab pos="1790700" algn="l"/>
              </a:tabLst>
              <a:defRPr/>
            </a:pPr>
            <a:r>
              <a:rPr lang="nl-NL" sz="2200" dirty="0" err="1">
                <a:ea typeface="ＭＳ Ｐゴシック" charset="0"/>
              </a:rPr>
              <a:t>Toxicity</a:t>
            </a:r>
            <a:r>
              <a:rPr lang="nl-NL" sz="2200" dirty="0">
                <a:ea typeface="ＭＳ Ｐゴシック" charset="0"/>
              </a:rPr>
              <a:t> = </a:t>
            </a:r>
            <a:r>
              <a:rPr lang="nl-NL" sz="2200" dirty="0" err="1">
                <a:ea typeface="ＭＳ Ｐゴシック" charset="0"/>
              </a:rPr>
              <a:t>poisonous</a:t>
            </a:r>
            <a:r>
              <a:rPr lang="nl-NL" sz="2200" dirty="0">
                <a:ea typeface="ＭＳ Ｐゴシック" charset="0"/>
              </a:rPr>
              <a:t> property of a </a:t>
            </a:r>
            <a:r>
              <a:rPr lang="nl-NL" sz="2200" dirty="0" err="1">
                <a:ea typeface="ＭＳ Ｐゴシック" charset="0"/>
              </a:rPr>
              <a:t>substance</a:t>
            </a:r>
            <a:endParaRPr lang="nl-NL" sz="2200" dirty="0">
              <a:ea typeface="ＭＳ Ｐゴシック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dirty="0" err="1">
                <a:ea typeface="ＭＳ Ｐゴシック" charset="0"/>
              </a:rPr>
              <a:t>toxic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to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all</a:t>
            </a:r>
            <a:r>
              <a:rPr lang="nl-NL" sz="2200" dirty="0">
                <a:ea typeface="ＭＳ Ｐゴシック" charset="0"/>
              </a:rPr>
              <a:t> living </a:t>
            </a:r>
            <a:r>
              <a:rPr lang="nl-NL" sz="2200" dirty="0" err="1">
                <a:ea typeface="ＭＳ Ｐゴシック" charset="0"/>
              </a:rPr>
              <a:t>organisms</a:t>
            </a:r>
            <a:endParaRPr lang="nl-NL" sz="2200" dirty="0">
              <a:ea typeface="ＭＳ Ｐゴシック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dirty="0" err="1">
                <a:ea typeface="ＭＳ Ｐゴシック" charset="0"/>
              </a:rPr>
              <a:t>individual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sensitivity</a:t>
            </a:r>
            <a:endParaRPr lang="nl-NL" sz="2200" dirty="0">
              <a:ea typeface="ＭＳ Ｐゴシック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nl-NL" sz="2200" dirty="0"/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nl-NL" sz="2200" dirty="0"/>
          </a:p>
          <a:p>
            <a:pPr marL="355600" indent="-355600">
              <a:spcBef>
                <a:spcPts val="0"/>
              </a:spcBef>
              <a:buNone/>
              <a:defRPr/>
            </a:pPr>
            <a:r>
              <a:rPr lang="nl-NL" sz="2200" dirty="0" err="1"/>
              <a:t>Measures</a:t>
            </a:r>
            <a:r>
              <a:rPr lang="nl-NL" altLang="ja-JP" sz="2200" dirty="0"/>
              <a:t> </a:t>
            </a:r>
            <a:r>
              <a:rPr lang="nl-NL" altLang="ja-JP" sz="2200" dirty="0" err="1"/>
              <a:t>to</a:t>
            </a:r>
            <a:r>
              <a:rPr lang="nl-NL" altLang="ja-JP" sz="2200" dirty="0"/>
              <a:t> limit </a:t>
            </a:r>
            <a:r>
              <a:rPr lang="nl-NL" altLang="ja-JP" sz="2200" dirty="0" err="1"/>
              <a:t>risks</a:t>
            </a:r>
            <a:r>
              <a:rPr lang="nl-NL" altLang="ja-JP" sz="2200" dirty="0"/>
              <a:t>:</a:t>
            </a:r>
            <a:r>
              <a:rPr lang="nl-NL" sz="2200" dirty="0"/>
              <a:t> </a:t>
            </a:r>
          </a:p>
          <a:p>
            <a:pPr lvl="1">
              <a:spcBef>
                <a:spcPts val="0"/>
              </a:spcBef>
              <a:buFont typeface="Arial" pitchFamily="34" charset="0"/>
              <a:buAutoNum type="arabicPeriod"/>
              <a:defRPr/>
            </a:pPr>
            <a:r>
              <a:rPr lang="nl-NL" sz="2200" dirty="0"/>
              <a:t> at </a:t>
            </a:r>
            <a:r>
              <a:rPr lang="nl-NL" sz="2200" dirty="0" err="1"/>
              <a:t>the</a:t>
            </a:r>
            <a:r>
              <a:rPr lang="nl-NL" sz="2200" dirty="0"/>
              <a:t> source;</a:t>
            </a:r>
          </a:p>
          <a:p>
            <a:pPr lvl="1">
              <a:spcBef>
                <a:spcPts val="0"/>
              </a:spcBef>
              <a:buFont typeface="Arial" pitchFamily="34" charset="0"/>
              <a:buAutoNum type="arabicPeriod"/>
              <a:defRPr/>
            </a:pPr>
            <a:r>
              <a:rPr lang="nl-NL" sz="2200" dirty="0"/>
              <a:t> </a:t>
            </a:r>
            <a:r>
              <a:rPr lang="nl-NL" sz="2200" dirty="0" err="1"/>
              <a:t>technical</a:t>
            </a:r>
            <a:r>
              <a:rPr lang="nl-NL" sz="2200" dirty="0"/>
              <a:t> and </a:t>
            </a:r>
            <a:r>
              <a:rPr lang="nl-NL" sz="2200" dirty="0" err="1"/>
              <a:t>organisational</a:t>
            </a:r>
            <a:r>
              <a:rPr lang="nl-NL" sz="2200" dirty="0"/>
              <a:t> </a:t>
            </a:r>
            <a:r>
              <a:rPr lang="nl-NL" sz="2200" dirty="0" err="1"/>
              <a:t>measures</a:t>
            </a:r>
            <a:endParaRPr lang="nl-NL" sz="2200" dirty="0"/>
          </a:p>
          <a:p>
            <a:pPr lvl="1">
              <a:spcBef>
                <a:spcPts val="0"/>
              </a:spcBef>
            </a:pPr>
            <a:endParaRPr lang="nl-NL" sz="2600" dirty="0"/>
          </a:p>
          <a:p>
            <a:pPr>
              <a:spcBef>
                <a:spcPts val="0"/>
              </a:spcBef>
              <a:buNone/>
            </a:pPr>
            <a:endParaRPr lang="nl-NL" sz="2200" dirty="0"/>
          </a:p>
        </p:txBody>
      </p:sp>
      <p:sp>
        <p:nvSpPr>
          <p:cNvPr id="5" name="Rechthoek 4"/>
          <p:cNvSpPr/>
          <p:nvPr/>
        </p:nvSpPr>
        <p:spPr>
          <a:xfrm>
            <a:off x="3810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indent="-355600">
              <a:defRPr/>
            </a:pPr>
            <a:endParaRPr lang="nl-NL" dirty="0"/>
          </a:p>
        </p:txBody>
      </p:sp>
      <p:sp>
        <p:nvSpPr>
          <p:cNvPr id="7" name="Afgeronde rechthoek 6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  <p:sp>
        <p:nvSpPr>
          <p:cNvPr id="8" name="Rechthoek 7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45667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6482" y="332656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8.7 </a:t>
            </a:r>
            <a:r>
              <a:rPr lang="nl-NL" sz="3200" b="1" dirty="0" err="1"/>
              <a:t>Supervision</a:t>
            </a:r>
            <a:r>
              <a:rPr lang="nl-NL" sz="3200" b="1" dirty="0"/>
              <a:t> </a:t>
            </a:r>
            <a:r>
              <a:rPr lang="nl-NL" sz="3200" b="1" dirty="0" err="1"/>
              <a:t>by</a:t>
            </a:r>
            <a:r>
              <a:rPr lang="nl-NL" sz="3200" b="1" dirty="0"/>
              <a:t> </a:t>
            </a:r>
            <a:r>
              <a:rPr lang="nl-NL" sz="3200" b="1" dirty="0" err="1"/>
              <a:t>the</a:t>
            </a:r>
            <a:r>
              <a:rPr lang="nl-NL" sz="3200" b="1" dirty="0"/>
              <a:t> manager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6482" y="1368624"/>
            <a:ext cx="8229600" cy="4781128"/>
          </a:xfrm>
        </p:spPr>
        <p:txBody>
          <a:bodyPr>
            <a:normAutofit/>
          </a:bodyPr>
          <a:lstStyle/>
          <a:p>
            <a:pPr marL="355600" indent="-35560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nl-NL" sz="2200" dirty="0"/>
              <a:t>The manager </a:t>
            </a:r>
            <a:r>
              <a:rPr lang="nl-NL" sz="2200" dirty="0" err="1"/>
              <a:t>makes</a:t>
            </a:r>
            <a:r>
              <a:rPr lang="nl-NL" sz="2200" dirty="0"/>
              <a:t> and </a:t>
            </a:r>
            <a:r>
              <a:rPr lang="nl-NL" sz="2200" dirty="0" err="1"/>
              <a:t>keeps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employee </a:t>
            </a:r>
            <a:r>
              <a:rPr lang="nl-NL" sz="2200" dirty="0" err="1"/>
              <a:t>aware</a:t>
            </a:r>
            <a:r>
              <a:rPr lang="nl-NL" sz="2200" dirty="0"/>
              <a:t> of: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dangers</a:t>
            </a:r>
            <a:endParaRPr lang="nl-NL" sz="2200" dirty="0"/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dirty="0" err="1"/>
              <a:t>importance</a:t>
            </a:r>
            <a:r>
              <a:rPr lang="nl-NL" sz="2200" dirty="0"/>
              <a:t> of </a:t>
            </a:r>
            <a:r>
              <a:rPr lang="nl-NL" sz="2200" dirty="0" err="1"/>
              <a:t>hygiene</a:t>
            </a:r>
            <a:endParaRPr lang="nl-NL" sz="2200" dirty="0"/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dirty="0" err="1"/>
              <a:t>preventing</a:t>
            </a:r>
            <a:r>
              <a:rPr lang="nl-NL" sz="2200" dirty="0"/>
              <a:t> </a:t>
            </a:r>
            <a:r>
              <a:rPr lang="nl-NL" sz="2200" dirty="0" err="1"/>
              <a:t>risks</a:t>
            </a:r>
            <a:endParaRPr lang="nl-NL" sz="2200" dirty="0"/>
          </a:p>
          <a:p>
            <a:pPr marL="0" indent="0">
              <a:spcBef>
                <a:spcPts val="0"/>
              </a:spcBef>
              <a:buNone/>
            </a:pPr>
            <a:endParaRPr lang="nl-NL" sz="2200" dirty="0"/>
          </a:p>
          <a:p>
            <a:pPr marL="0" indent="0">
              <a:spcBef>
                <a:spcPts val="0"/>
              </a:spcBef>
              <a:buNone/>
            </a:pPr>
            <a:r>
              <a:rPr lang="nl-NL" sz="2200" dirty="0" err="1"/>
              <a:t>Additional</a:t>
            </a:r>
            <a:r>
              <a:rPr lang="nl-NL" sz="2200" dirty="0"/>
              <a:t> </a:t>
            </a:r>
            <a:r>
              <a:rPr lang="nl-NL" sz="2200" dirty="0" err="1"/>
              <a:t>supervision</a:t>
            </a:r>
            <a:r>
              <a:rPr lang="nl-NL" sz="2200" dirty="0"/>
              <a:t> of:</a:t>
            </a:r>
          </a:p>
          <a:p>
            <a:pPr lvl="1">
              <a:spcBef>
                <a:spcPts val="0"/>
              </a:spcBef>
            </a:pPr>
            <a:r>
              <a:rPr lang="nl-NL" sz="2200" dirty="0"/>
              <a:t>correct </a:t>
            </a:r>
            <a:r>
              <a:rPr lang="nl-NL" sz="2200" dirty="0" err="1"/>
              <a:t>application</a:t>
            </a:r>
            <a:r>
              <a:rPr lang="nl-NL" sz="2200" dirty="0"/>
              <a:t> and </a:t>
            </a:r>
            <a:r>
              <a:rPr lang="nl-NL" sz="2200" dirty="0" err="1"/>
              <a:t>use</a:t>
            </a:r>
            <a:r>
              <a:rPr lang="nl-NL" sz="2200" dirty="0"/>
              <a:t> of </a:t>
            </a:r>
            <a:r>
              <a:rPr lang="nl-NL" sz="2200" dirty="0" err="1"/>
              <a:t>hazardous</a:t>
            </a:r>
            <a:r>
              <a:rPr lang="nl-NL" sz="2200" dirty="0"/>
              <a:t> </a:t>
            </a:r>
            <a:r>
              <a:rPr lang="nl-NL" sz="2200" dirty="0" err="1"/>
              <a:t>substances</a:t>
            </a:r>
            <a:endParaRPr lang="nl-NL" sz="2200" dirty="0"/>
          </a:p>
          <a:p>
            <a:pPr lvl="1">
              <a:spcBef>
                <a:spcPts val="0"/>
              </a:spcBef>
            </a:pPr>
            <a:r>
              <a:rPr lang="nl-NL" sz="2200" dirty="0"/>
              <a:t>proper </a:t>
            </a:r>
            <a:r>
              <a:rPr lang="nl-NL" sz="2200" dirty="0" err="1"/>
              <a:t>use</a:t>
            </a:r>
            <a:r>
              <a:rPr lang="nl-NL" sz="2200" dirty="0"/>
              <a:t> of</a:t>
            </a:r>
            <a:r>
              <a:rPr lang="nl-NL" altLang="ja-JP" sz="2200" dirty="0"/>
              <a:t> PPE</a:t>
            </a:r>
            <a:r>
              <a:rPr lang="nl-NL" sz="2200" dirty="0"/>
              <a:t> </a:t>
            </a:r>
          </a:p>
          <a:p>
            <a:pPr lvl="1">
              <a:spcBef>
                <a:spcPts val="0"/>
              </a:spcBef>
            </a:pPr>
            <a:r>
              <a:rPr lang="nl-NL" sz="2200" dirty="0"/>
              <a:t>order and </a:t>
            </a:r>
            <a:r>
              <a:rPr lang="nl-NL" sz="2200" dirty="0" err="1"/>
              <a:t>tidiness</a:t>
            </a:r>
            <a:endParaRPr lang="nl-NL" sz="2200" dirty="0"/>
          </a:p>
          <a:p>
            <a:pPr lvl="1">
              <a:spcBef>
                <a:spcPts val="0"/>
              </a:spcBef>
            </a:pPr>
            <a:r>
              <a:rPr lang="nl-NL" sz="2200" dirty="0"/>
              <a:t>cleaning tools and </a:t>
            </a:r>
            <a:r>
              <a:rPr lang="nl-NL" sz="2200" dirty="0" err="1"/>
              <a:t>other</a:t>
            </a:r>
            <a:r>
              <a:rPr lang="nl-NL" sz="2200" dirty="0"/>
              <a:t> resources</a:t>
            </a:r>
          </a:p>
          <a:p>
            <a:pPr lvl="1">
              <a:spcBef>
                <a:spcPts val="0"/>
              </a:spcBef>
            </a:pPr>
            <a:r>
              <a:rPr lang="nl-NL" sz="2200" dirty="0"/>
              <a:t>waste </a:t>
            </a:r>
            <a:r>
              <a:rPr lang="nl-NL" sz="2200" dirty="0" err="1"/>
              <a:t>disposal</a:t>
            </a:r>
            <a:endParaRPr lang="nl-NL" sz="2200" dirty="0"/>
          </a:p>
          <a:p>
            <a:pPr lvl="1">
              <a:spcBef>
                <a:spcPts val="0"/>
              </a:spcBef>
            </a:pPr>
            <a:endParaRPr lang="nl-NL" sz="2200" dirty="0"/>
          </a:p>
          <a:p>
            <a:pPr lvl="1">
              <a:spcBef>
                <a:spcPts val="0"/>
              </a:spcBef>
            </a:pPr>
            <a:endParaRPr lang="nl-NL" sz="2200" dirty="0"/>
          </a:p>
          <a:p>
            <a:pPr>
              <a:spcBef>
                <a:spcPts val="0"/>
              </a:spcBef>
              <a:buNone/>
            </a:pPr>
            <a:endParaRPr lang="nl-NL" sz="2200" dirty="0"/>
          </a:p>
        </p:txBody>
      </p:sp>
      <p:sp>
        <p:nvSpPr>
          <p:cNvPr id="6" name="Afgeronde rechthoek 5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  <p:sp>
        <p:nvSpPr>
          <p:cNvPr id="7" name="Rechthoek 6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3775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21971" y="1292648"/>
            <a:ext cx="9131213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  <a:defRPr/>
            </a:pPr>
            <a:r>
              <a:rPr lang="en-GB" sz="2200" dirty="0">
                <a:ea typeface="ＭＳ Ｐゴシック" charset="0"/>
              </a:rPr>
              <a:t>Internal support for occupational health and safety issues by prevention officer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GB" sz="2200" dirty="0">
                <a:ea typeface="ＭＳ Ｐゴシック" charset="0"/>
              </a:rPr>
              <a:t>External health and safety expert (occupational health and safety service and company doctor) for: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200" dirty="0">
                <a:ea typeface="ＭＳ Ｐゴシック" charset="0"/>
              </a:rPr>
              <a:t>support in drafting RI&amp;E and assessment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200" dirty="0">
                <a:ea typeface="ＭＳ Ｐゴシック" charset="0"/>
              </a:rPr>
              <a:t>investigations into noise, climate, physical and hazardous substances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200" dirty="0">
                <a:ea typeface="ＭＳ Ｐゴシック" charset="0"/>
              </a:rPr>
              <a:t>periodic health check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200" dirty="0">
                <a:ea typeface="ＭＳ Ｐゴシック" charset="0"/>
              </a:rPr>
              <a:t>guidance for sick employees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200" dirty="0">
                <a:ea typeface="ＭＳ Ｐゴシック" charset="0"/>
              </a:rPr>
              <a:t>medical assessments (compulsory for some positions)</a:t>
            </a:r>
          </a:p>
          <a:p>
            <a:endParaRPr lang="en-GB" sz="22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524000" y="40242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nl-NL" sz="3200" b="1" dirty="0">
                <a:latin typeface="+mj-lt"/>
                <a:ea typeface="+mj-ea"/>
                <a:cs typeface="+mj-cs"/>
              </a:rPr>
              <a:t>1.2 Prevention and expert assistance</a:t>
            </a:r>
            <a:endParaRPr lang="nl-NL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9598217" y="284536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1379" y="284881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9.1 Electricity, hazards and </a:t>
            </a:r>
            <a:r>
              <a:rPr lang="nl-NL" sz="3200" b="1" dirty="0" err="1"/>
              <a:t>risks</a:t>
            </a:r>
            <a:r>
              <a:rPr sz="3200" dirty="0"/>
              <a:t> </a:t>
            </a:r>
            <a:endParaRPr lang="nl-NL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1379" y="1340768"/>
            <a:ext cx="857929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NL" sz="2200" dirty="0" err="1"/>
              <a:t>Accidents</a:t>
            </a:r>
            <a:r>
              <a:rPr lang="nl-NL" sz="2200" dirty="0"/>
              <a:t>:</a:t>
            </a:r>
          </a:p>
          <a:p>
            <a:pPr>
              <a:buNone/>
            </a:pPr>
            <a:r>
              <a:rPr lang="nl-NL" sz="2200" dirty="0" err="1"/>
              <a:t>resistance</a:t>
            </a:r>
            <a:r>
              <a:rPr lang="nl-NL" sz="2200" dirty="0"/>
              <a:t> smaller </a:t>
            </a:r>
            <a:r>
              <a:rPr lang="en-US" sz="2200" dirty="0">
                <a:sym typeface="Wingdings" charset="0"/>
              </a:rPr>
              <a:t> </a:t>
            </a:r>
            <a:r>
              <a:rPr lang="nl-NL" sz="2200" dirty="0" err="1"/>
              <a:t>current</a:t>
            </a:r>
            <a:r>
              <a:rPr lang="nl-NL" sz="2200" dirty="0"/>
              <a:t> </a:t>
            </a:r>
            <a:r>
              <a:rPr lang="nl-NL" sz="2200" dirty="0" err="1"/>
              <a:t>greater</a:t>
            </a:r>
            <a:r>
              <a:rPr lang="nl-NL" sz="2200" dirty="0"/>
              <a:t> </a:t>
            </a:r>
            <a:r>
              <a:rPr lang="en-US" sz="2200" dirty="0">
                <a:sym typeface="Wingdings" charset="0"/>
              </a:rPr>
              <a:t> </a:t>
            </a:r>
            <a:r>
              <a:rPr lang="nl-NL" sz="2200" dirty="0"/>
              <a:t>heat development </a:t>
            </a:r>
            <a:r>
              <a:rPr lang="nl-NL" sz="2200" dirty="0" err="1"/>
              <a:t>greater</a:t>
            </a:r>
            <a:r>
              <a:rPr sz="2200" dirty="0"/>
              <a:t> </a:t>
            </a:r>
          </a:p>
          <a:p>
            <a:pPr>
              <a:buNone/>
            </a:pPr>
            <a:endParaRPr lang="nl-NL" sz="2200" dirty="0"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nl-NL" sz="2200" dirty="0"/>
              <a:t>The </a:t>
            </a:r>
            <a:r>
              <a:rPr lang="nl-NL" sz="2200" dirty="0" err="1"/>
              <a:t>size</a:t>
            </a:r>
            <a:r>
              <a:rPr lang="nl-NL" sz="2200" dirty="0"/>
              <a:t> and nature of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injury</a:t>
            </a:r>
            <a:r>
              <a:rPr lang="nl-NL" sz="2200" dirty="0"/>
              <a:t> </a:t>
            </a:r>
            <a:r>
              <a:rPr lang="nl-NL" sz="2200" dirty="0" err="1"/>
              <a:t>depends</a:t>
            </a:r>
            <a:r>
              <a:rPr lang="nl-NL" sz="2200" dirty="0"/>
              <a:t> on:</a:t>
            </a:r>
          </a:p>
          <a:p>
            <a:pPr marL="400050" lvl="1" indent="0">
              <a:lnSpc>
                <a:spcPct val="120000"/>
              </a:lnSpc>
              <a:defRPr/>
            </a:pPr>
            <a:r>
              <a:rPr lang="nl-NL" sz="2200" dirty="0"/>
              <a:t>  route of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current</a:t>
            </a:r>
            <a:r>
              <a:rPr lang="nl-NL" sz="2200" dirty="0"/>
              <a:t> </a:t>
            </a:r>
            <a:r>
              <a:rPr lang="nl-NL" sz="2200" dirty="0" err="1"/>
              <a:t>through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body</a:t>
            </a:r>
          </a:p>
          <a:p>
            <a:pPr marL="400050" lvl="1" indent="0">
              <a:lnSpc>
                <a:spcPct val="120000"/>
              </a:lnSpc>
              <a:defRPr/>
            </a:pPr>
            <a:r>
              <a:rPr lang="nl-NL" sz="2200" dirty="0"/>
              <a:t>  contact area</a:t>
            </a:r>
          </a:p>
          <a:p>
            <a:pPr marL="400050" lvl="1" indent="0">
              <a:lnSpc>
                <a:spcPct val="120000"/>
              </a:lnSpc>
              <a:defRPr/>
            </a:pPr>
            <a:r>
              <a:rPr lang="nl-NL" sz="2200" dirty="0"/>
              <a:t>  </a:t>
            </a:r>
            <a:r>
              <a:rPr lang="nl-NL" sz="2200" dirty="0" err="1"/>
              <a:t>current</a:t>
            </a:r>
            <a:endParaRPr lang="nl-NL" sz="2200" dirty="0"/>
          </a:p>
          <a:p>
            <a:pPr marL="400050" lvl="1" indent="0">
              <a:lnSpc>
                <a:spcPct val="120000"/>
              </a:lnSpc>
              <a:defRPr/>
            </a:pPr>
            <a:r>
              <a:rPr lang="nl-NL" sz="2200" dirty="0"/>
              <a:t>  </a:t>
            </a:r>
            <a:r>
              <a:rPr lang="nl-NL" sz="2200" dirty="0" err="1"/>
              <a:t>duration</a:t>
            </a:r>
            <a:r>
              <a:rPr lang="nl-NL" sz="2200" dirty="0"/>
              <a:t> </a:t>
            </a:r>
            <a:r>
              <a:rPr lang="nl-NL" sz="2200" dirty="0" err="1"/>
              <a:t>current</a:t>
            </a:r>
            <a:r>
              <a:rPr lang="nl-NL" sz="2200" dirty="0"/>
              <a:t> flow</a:t>
            </a:r>
            <a:r>
              <a:rPr sz="2200" dirty="0"/>
              <a:t> </a:t>
            </a:r>
          </a:p>
          <a:p>
            <a:pPr marL="400050" lvl="1" indent="0">
              <a:lnSpc>
                <a:spcPct val="120000"/>
              </a:lnSpc>
              <a:defRPr/>
            </a:pPr>
            <a:r>
              <a:rPr lang="nl-NL" sz="2200" dirty="0"/>
              <a:t>  type and </a:t>
            </a:r>
            <a:r>
              <a:rPr lang="nl-NL" sz="2200" dirty="0" err="1"/>
              <a:t>amount</a:t>
            </a:r>
            <a:r>
              <a:rPr lang="nl-NL" sz="2200" dirty="0"/>
              <a:t> of voltage </a:t>
            </a:r>
          </a:p>
          <a:p>
            <a:pPr marL="400050" lvl="1" indent="0">
              <a:lnSpc>
                <a:spcPct val="120000"/>
              </a:lnSpc>
              <a:defRPr/>
            </a:pPr>
            <a:r>
              <a:rPr lang="nl-NL" sz="2200" dirty="0"/>
              <a:t>  </a:t>
            </a:r>
            <a:r>
              <a:rPr lang="nl-NL" sz="2200" dirty="0" err="1"/>
              <a:t>physical</a:t>
            </a:r>
            <a:r>
              <a:rPr lang="nl-NL" sz="2200" dirty="0"/>
              <a:t> fitness </a:t>
            </a:r>
          </a:p>
          <a:p>
            <a:pPr>
              <a:buNone/>
            </a:pPr>
            <a:endParaRPr lang="nl-NL" sz="2200" dirty="0"/>
          </a:p>
        </p:txBody>
      </p:sp>
      <p:sp>
        <p:nvSpPr>
          <p:cNvPr id="7" name="Afgeronde rechthoek 6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6772" y="379793"/>
            <a:ext cx="8229600" cy="106613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9.2 </a:t>
            </a:r>
            <a:r>
              <a:rPr lang="nl-NL" sz="3200" b="1" dirty="0" err="1"/>
              <a:t>Working</a:t>
            </a:r>
            <a:r>
              <a:rPr lang="nl-NL" sz="3200" b="1" dirty="0"/>
              <a:t> </a:t>
            </a:r>
            <a:r>
              <a:rPr lang="nl-NL" sz="3200" b="1" dirty="0" err="1"/>
              <a:t>safely</a:t>
            </a:r>
            <a:r>
              <a:rPr lang="nl-NL" sz="3200" b="1" dirty="0"/>
              <a:t> </a:t>
            </a:r>
            <a:r>
              <a:rPr lang="nl-NL" sz="3200" b="1" dirty="0" err="1"/>
              <a:t>with</a:t>
            </a:r>
            <a:r>
              <a:rPr lang="nl-NL" sz="3200" b="1" dirty="0"/>
              <a:t> </a:t>
            </a:r>
            <a:r>
              <a:rPr lang="nl-NL" sz="3200" b="1" dirty="0" err="1"/>
              <a:t>electricity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490677" y="1210140"/>
            <a:ext cx="10059065" cy="4977838"/>
          </a:xfrm>
        </p:spPr>
        <p:txBody>
          <a:bodyPr>
            <a:normAutofit lnSpcReduction="10000"/>
          </a:bodyPr>
          <a:lstStyle/>
          <a:p>
            <a:r>
              <a:rPr lang="nl-NL" sz="2200" dirty="0" err="1"/>
              <a:t>Use</a:t>
            </a:r>
            <a:r>
              <a:rPr lang="nl-NL" sz="2200" dirty="0"/>
              <a:t> double </a:t>
            </a:r>
            <a:r>
              <a:rPr lang="nl-NL" sz="2200" dirty="0" err="1"/>
              <a:t>insulated</a:t>
            </a:r>
            <a:r>
              <a:rPr lang="nl-NL" sz="2200" dirty="0"/>
              <a:t> tools</a:t>
            </a:r>
          </a:p>
          <a:p>
            <a:pPr>
              <a:lnSpc>
                <a:spcPct val="110000"/>
              </a:lnSpc>
            </a:pPr>
            <a:r>
              <a:rPr lang="nl-NL" sz="2200" dirty="0"/>
              <a:t>Ensure </a:t>
            </a:r>
            <a:r>
              <a:rPr lang="nl-NL" sz="2200" dirty="0" err="1"/>
              <a:t>installations</a:t>
            </a:r>
            <a:r>
              <a:rPr lang="nl-NL" sz="2200" dirty="0"/>
              <a:t> and tools have been </a:t>
            </a:r>
            <a:r>
              <a:rPr lang="nl-NL" sz="2200" dirty="0" err="1"/>
              <a:t>tested</a:t>
            </a:r>
            <a:r>
              <a:rPr lang="nl-NL" sz="2200" dirty="0"/>
              <a:t> (NEN3140)</a:t>
            </a:r>
          </a:p>
          <a:p>
            <a:pPr>
              <a:lnSpc>
                <a:spcPct val="110000"/>
              </a:lnSpc>
              <a:defRPr/>
            </a:pPr>
            <a:r>
              <a:rPr lang="nl-NL" sz="2200" dirty="0"/>
              <a:t>Actions </a:t>
            </a:r>
            <a:r>
              <a:rPr lang="nl-NL" sz="2200" dirty="0" err="1"/>
              <a:t>by</a:t>
            </a:r>
            <a:r>
              <a:rPr lang="nl-NL" sz="2200" dirty="0"/>
              <a:t> experts </a:t>
            </a:r>
            <a:r>
              <a:rPr lang="nl-NL" sz="2200" dirty="0" err="1"/>
              <a:t>only</a:t>
            </a:r>
            <a:r>
              <a:rPr lang="en-US" sz="2200" dirty="0"/>
              <a:t>:</a:t>
            </a:r>
            <a:r>
              <a:rPr dirty="0"/>
              <a:t> </a:t>
            </a:r>
          </a:p>
          <a:p>
            <a:pPr marL="457200" lvl="1" indent="0">
              <a:lnSpc>
                <a:spcPct val="110000"/>
              </a:lnSpc>
              <a:buNone/>
              <a:defRPr/>
            </a:pPr>
            <a:r>
              <a:rPr lang="nl-NL" sz="2200" dirty="0"/>
              <a:t>	No expertise?  DO NOT TOUCH!</a:t>
            </a:r>
          </a:p>
          <a:p>
            <a:pPr>
              <a:lnSpc>
                <a:spcPct val="110000"/>
              </a:lnSpc>
              <a:buNone/>
              <a:defRPr/>
            </a:pPr>
            <a:endParaRPr lang="nl-NL" sz="2200" dirty="0"/>
          </a:p>
          <a:p>
            <a:pPr>
              <a:lnSpc>
                <a:spcPct val="110000"/>
              </a:lnSpc>
              <a:defRPr/>
            </a:pPr>
            <a:r>
              <a:rPr lang="nl-NL" sz="2200" dirty="0" err="1"/>
              <a:t>With</a:t>
            </a:r>
            <a:r>
              <a:rPr lang="nl-NL" sz="2200" dirty="0"/>
              <a:t> building </a:t>
            </a:r>
            <a:r>
              <a:rPr lang="nl-NL" sz="2200" dirty="0" err="1"/>
              <a:t>current</a:t>
            </a:r>
            <a:r>
              <a:rPr lang="nl-NL" sz="2200" dirty="0"/>
              <a:t> </a:t>
            </a:r>
            <a:r>
              <a:rPr lang="nl-NL" sz="2200" dirty="0" err="1"/>
              <a:t>connection</a:t>
            </a:r>
            <a:r>
              <a:rPr lang="nl-NL" sz="2200" dirty="0"/>
              <a:t>: </a:t>
            </a:r>
            <a:r>
              <a:rPr lang="nl-NL" sz="2200" dirty="0" err="1"/>
              <a:t>mains</a:t>
            </a:r>
            <a:r>
              <a:rPr lang="nl-NL" sz="2200" dirty="0"/>
              <a:t> circuit </a:t>
            </a:r>
            <a:r>
              <a:rPr lang="nl-NL" sz="2200" dirty="0" err="1"/>
              <a:t>breaker</a:t>
            </a:r>
            <a:r>
              <a:rPr lang="nl-NL" sz="2200" dirty="0"/>
              <a:t> in </a:t>
            </a:r>
            <a:r>
              <a:rPr lang="nl-NL" sz="2200" dirty="0" err="1"/>
              <a:t>electrical</a:t>
            </a:r>
            <a:r>
              <a:rPr lang="nl-NL" sz="2200" dirty="0"/>
              <a:t> </a:t>
            </a:r>
            <a:r>
              <a:rPr lang="nl-NL" sz="2200" dirty="0" err="1"/>
              <a:t>supply</a:t>
            </a:r>
            <a:r>
              <a:rPr lang="nl-NL" sz="2200" dirty="0"/>
              <a:t> (response </a:t>
            </a:r>
            <a:r>
              <a:rPr lang="nl-NL" sz="2200" dirty="0" err="1"/>
              <a:t>value</a:t>
            </a:r>
            <a:r>
              <a:rPr lang="nl-NL" sz="2200" dirty="0"/>
              <a:t> 30 mA)</a:t>
            </a:r>
          </a:p>
          <a:p>
            <a:pPr>
              <a:lnSpc>
                <a:spcPct val="110000"/>
              </a:lnSpc>
              <a:defRPr/>
            </a:pPr>
            <a:r>
              <a:rPr lang="nl-NL" sz="2200" dirty="0" err="1"/>
              <a:t>Grounding</a:t>
            </a:r>
            <a:r>
              <a:rPr lang="nl-NL" sz="2200" dirty="0"/>
              <a:t> of metal workshop and storage containers</a:t>
            </a:r>
          </a:p>
          <a:p>
            <a:r>
              <a:rPr lang="nl-NL" sz="2200" dirty="0" err="1"/>
              <a:t>Grounding</a:t>
            </a:r>
            <a:r>
              <a:rPr lang="nl-NL" sz="2200" dirty="0"/>
              <a:t> steel </a:t>
            </a:r>
            <a:r>
              <a:rPr lang="nl-NL" sz="2200" dirty="0" err="1"/>
              <a:t>scaffolding</a:t>
            </a:r>
            <a:endParaRPr lang="nl-NL" sz="2200" dirty="0"/>
          </a:p>
          <a:p>
            <a:r>
              <a:rPr lang="nl-NL" sz="2200" dirty="0"/>
              <a:t>Safe voltage: max. 110 V DC (=) or</a:t>
            </a:r>
          </a:p>
          <a:p>
            <a:pPr>
              <a:buNone/>
            </a:pPr>
            <a:r>
              <a:rPr lang="nl-NL" sz="2200" dirty="0"/>
              <a:t>                             max. 50 V </a:t>
            </a:r>
            <a:r>
              <a:rPr lang="nl-NL" sz="2200" dirty="0" err="1"/>
              <a:t>alternating</a:t>
            </a:r>
            <a:r>
              <a:rPr lang="nl-NL" sz="2200" dirty="0"/>
              <a:t> voltage</a:t>
            </a:r>
            <a:r>
              <a:rPr lang="nl-NL" sz="1400" dirty="0"/>
              <a:t>	</a:t>
            </a:r>
            <a:r>
              <a:rPr lang="nl-NL" sz="2200" dirty="0"/>
              <a:t>(</a:t>
            </a:r>
            <a:r>
              <a:rPr lang="nl-NL" dirty="0"/>
              <a:t>~) </a:t>
            </a:r>
            <a:r>
              <a:rPr dirty="0"/>
              <a:t> </a:t>
            </a:r>
          </a:p>
          <a:p>
            <a:endParaRPr lang="nl-NL" sz="2200" dirty="0"/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9234256" y="1551077"/>
            <a:ext cx="650603" cy="60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E:\Goedgekeurde stroomvoorziening met C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872523" y="4027470"/>
            <a:ext cx="2369905" cy="1777429"/>
          </a:xfrm>
          <a:prstGeom prst="rect">
            <a:avLst/>
          </a:prstGeom>
          <a:noFill/>
        </p:spPr>
      </p:pic>
      <p:sp>
        <p:nvSpPr>
          <p:cNvPr id="7" name="Afgeronde rechthoek 6"/>
          <p:cNvSpPr/>
          <p:nvPr/>
        </p:nvSpPr>
        <p:spPr>
          <a:xfrm>
            <a:off x="9597604" y="15988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332509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1017" y="303647"/>
            <a:ext cx="8229600" cy="106613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9.3 Special hazards </a:t>
            </a:r>
            <a:r>
              <a:rPr lang="nl-NL" sz="3200" b="1" dirty="0" err="1"/>
              <a:t>with</a:t>
            </a:r>
            <a:r>
              <a:rPr lang="nl-NL" sz="3200" b="1" dirty="0"/>
              <a:t> </a:t>
            </a:r>
            <a:r>
              <a:rPr lang="nl-NL" sz="3200" b="1" dirty="0" err="1"/>
              <a:t>electricity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060439"/>
            <a:ext cx="9272050" cy="52806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NL" sz="2200" dirty="0" err="1"/>
              <a:t>Static</a:t>
            </a:r>
            <a:r>
              <a:rPr lang="nl-NL" sz="2200" dirty="0"/>
              <a:t> </a:t>
            </a:r>
            <a:r>
              <a:rPr lang="nl-NL" sz="2200" dirty="0" err="1"/>
              <a:t>electricity</a:t>
            </a:r>
            <a:r>
              <a:rPr lang="nl-NL" sz="2200" dirty="0"/>
              <a:t>, </a:t>
            </a:r>
            <a:r>
              <a:rPr lang="nl-NL" sz="2200" dirty="0" err="1"/>
              <a:t>safety</a:t>
            </a:r>
            <a:r>
              <a:rPr lang="nl-NL" sz="2200" dirty="0"/>
              <a:t> </a:t>
            </a:r>
            <a:r>
              <a:rPr lang="nl-NL" sz="2200" dirty="0" err="1"/>
              <a:t>measures</a:t>
            </a:r>
            <a:r>
              <a:rPr lang="nl-NL" sz="2200" dirty="0"/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l-NL" sz="2200" dirty="0" err="1"/>
              <a:t>add</a:t>
            </a:r>
            <a:r>
              <a:rPr lang="nl-NL" sz="2200" dirty="0"/>
              <a:t> </a:t>
            </a:r>
            <a:r>
              <a:rPr lang="nl-NL" sz="2200" dirty="0" err="1"/>
              <a:t>antistatic</a:t>
            </a:r>
            <a:r>
              <a:rPr lang="nl-NL" sz="2200" dirty="0"/>
              <a:t> dope (ASA)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l-NL" sz="2200" dirty="0"/>
              <a:t>limit flow </a:t>
            </a:r>
            <a:r>
              <a:rPr lang="nl-NL" sz="2200" dirty="0" err="1"/>
              <a:t>rate</a:t>
            </a:r>
            <a:endParaRPr lang="nl-NL" sz="2200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l-NL" sz="2200" dirty="0"/>
              <a:t>limit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fall</a:t>
            </a:r>
            <a:r>
              <a:rPr lang="nl-NL" sz="2200" dirty="0"/>
              <a:t> </a:t>
            </a:r>
            <a:r>
              <a:rPr lang="nl-NL" sz="2200" dirty="0" err="1"/>
              <a:t>height</a:t>
            </a:r>
            <a:r>
              <a:rPr lang="nl-NL" sz="2200" dirty="0"/>
              <a:t> of product in storage tank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l-NL" sz="2200" dirty="0" err="1"/>
              <a:t>good</a:t>
            </a:r>
            <a:r>
              <a:rPr lang="nl-NL" sz="2200" dirty="0"/>
              <a:t> </a:t>
            </a:r>
            <a:r>
              <a:rPr lang="nl-NL" sz="2200" dirty="0" err="1"/>
              <a:t>grounding</a:t>
            </a:r>
            <a:r>
              <a:rPr lang="nl-NL" sz="2200" dirty="0"/>
              <a:t> of </a:t>
            </a:r>
            <a:r>
              <a:rPr lang="nl-NL" sz="2200" dirty="0" err="1"/>
              <a:t>pipes</a:t>
            </a:r>
            <a:r>
              <a:rPr lang="nl-NL" sz="2200" dirty="0"/>
              <a:t>, equipment, tanks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l-NL" sz="2200" dirty="0" err="1"/>
              <a:t>ground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high </a:t>
            </a:r>
            <a:r>
              <a:rPr lang="nl-NL" sz="2200" dirty="0" err="1"/>
              <a:t>pressure</a:t>
            </a:r>
            <a:r>
              <a:rPr lang="nl-NL" sz="2200" dirty="0"/>
              <a:t> </a:t>
            </a:r>
            <a:r>
              <a:rPr lang="nl-NL" sz="2200" dirty="0" err="1"/>
              <a:t>sprayer</a:t>
            </a:r>
            <a:endParaRPr lang="nl-NL" sz="2200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l-NL" sz="2200" dirty="0" err="1"/>
              <a:t>applying</a:t>
            </a:r>
            <a:r>
              <a:rPr lang="nl-NL" sz="2200" dirty="0"/>
              <a:t> inert gas (</a:t>
            </a:r>
            <a:r>
              <a:rPr lang="en-US" sz="2200" dirty="0" err="1"/>
              <a:t>forexample</a:t>
            </a:r>
            <a:r>
              <a:rPr lang="nl-NL" sz="2200" dirty="0"/>
              <a:t> </a:t>
            </a:r>
            <a:r>
              <a:rPr lang="nl-NL" sz="2200" dirty="0" err="1"/>
              <a:t>nitrogen</a:t>
            </a:r>
            <a:r>
              <a:rPr lang="nl-NL" sz="2200" dirty="0"/>
              <a:t>)</a:t>
            </a:r>
            <a:r>
              <a:rPr sz="2200" dirty="0"/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l-NL" sz="2200" dirty="0" err="1"/>
              <a:t>connect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grounding</a:t>
            </a:r>
            <a:r>
              <a:rPr lang="nl-NL" sz="2200" dirty="0"/>
              <a:t> </a:t>
            </a:r>
            <a:r>
              <a:rPr lang="nl-NL" sz="2200" dirty="0" err="1"/>
              <a:t>network</a:t>
            </a:r>
            <a:endParaRPr lang="nl-NL" sz="2200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l-NL" sz="2200" dirty="0" err="1"/>
              <a:t>increase</a:t>
            </a:r>
            <a:r>
              <a:rPr lang="nl-NL" sz="2200" dirty="0"/>
              <a:t> </a:t>
            </a:r>
            <a:r>
              <a:rPr lang="nl-NL" sz="2200" dirty="0" err="1"/>
              <a:t>humidity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dry </a:t>
            </a:r>
            <a:r>
              <a:rPr lang="nl-NL" sz="2200" dirty="0" err="1"/>
              <a:t>dust</a:t>
            </a:r>
            <a:endParaRPr lang="nl-NL" sz="2200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l-NL" sz="2200" dirty="0" err="1"/>
              <a:t>always</a:t>
            </a:r>
            <a:r>
              <a:rPr lang="nl-NL" sz="2200" dirty="0"/>
              <a:t> </a:t>
            </a:r>
            <a:r>
              <a:rPr lang="nl-NL" sz="2200" dirty="0" err="1"/>
              <a:t>wear</a:t>
            </a:r>
            <a:r>
              <a:rPr lang="nl-NL" sz="2200" dirty="0"/>
              <a:t> anti-</a:t>
            </a:r>
            <a:r>
              <a:rPr lang="nl-NL" sz="2200" dirty="0" err="1"/>
              <a:t>static</a:t>
            </a:r>
            <a:r>
              <a:rPr lang="nl-NL" sz="2200" dirty="0"/>
              <a:t> PPE  </a:t>
            </a:r>
            <a:endParaRPr lang="en-US" sz="2200" dirty="0"/>
          </a:p>
          <a:p>
            <a:pPr>
              <a:buNone/>
            </a:pPr>
            <a:endParaRPr lang="nl-NL" sz="2200" dirty="0">
              <a:ea typeface="ＭＳ Ｐゴシック" pitchFamily="34" charset="-128"/>
            </a:endParaRPr>
          </a:p>
          <a:p>
            <a:pPr marL="355600" indent="-355600">
              <a:buNone/>
              <a:defRPr/>
            </a:pPr>
            <a:endParaRPr lang="nl-NL" sz="2200" dirty="0"/>
          </a:p>
        </p:txBody>
      </p:sp>
      <p:sp>
        <p:nvSpPr>
          <p:cNvPr id="8" name="Afgeronde rechthoek 7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7E6E027-232F-500F-72EB-9F5A6E727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1799588"/>
            <a:ext cx="3273836" cy="124408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15DE9C4-31E7-BA09-8FAB-1F3786B3C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476" y="3303102"/>
            <a:ext cx="1383912" cy="160948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42E882F-16E0-BDE8-43B1-D68249788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660" y="4719815"/>
            <a:ext cx="1566808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300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8229600" cy="106613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9.4 </a:t>
            </a:r>
            <a:r>
              <a:rPr lang="nl-NL" sz="3200" b="1" dirty="0" err="1"/>
              <a:t>Radiation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398786"/>
            <a:ext cx="10515600" cy="43513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nl-NL" sz="2200" dirty="0" err="1">
                <a:ea typeface="ＭＳ Ｐゴシック" charset="0"/>
              </a:rPr>
              <a:t>Ionising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radiation</a:t>
            </a:r>
            <a:r>
              <a:rPr lang="nl-NL" sz="2200" dirty="0">
                <a:ea typeface="ＭＳ Ｐゴシック" charset="0"/>
              </a:rPr>
              <a:t>:</a:t>
            </a:r>
          </a:p>
          <a:p>
            <a:pPr lvl="1">
              <a:spcBef>
                <a:spcPts val="0"/>
              </a:spcBef>
              <a:defRPr/>
            </a:pPr>
            <a:r>
              <a:rPr lang="nl-NL" sz="2200" dirty="0" err="1">
                <a:ea typeface="ＭＳ Ｐゴシック" charset="0"/>
              </a:rPr>
              <a:t>enough</a:t>
            </a:r>
            <a:r>
              <a:rPr lang="nl-NL" sz="2200" dirty="0">
                <a:ea typeface="ＭＳ Ｐゴシック" charset="0"/>
              </a:rPr>
              <a:t> energy </a:t>
            </a:r>
            <a:r>
              <a:rPr lang="nl-NL" sz="2200" dirty="0" err="1">
                <a:ea typeface="ＭＳ Ｐゴシック" charset="0"/>
              </a:rPr>
              <a:t>to</a:t>
            </a:r>
            <a:r>
              <a:rPr lang="nl-NL" sz="2200" dirty="0">
                <a:ea typeface="ＭＳ Ｐゴシック" charset="0"/>
              </a:rPr>
              <a:t> change </a:t>
            </a:r>
            <a:r>
              <a:rPr lang="nl-NL" sz="2200" dirty="0" err="1">
                <a:ea typeface="ＭＳ Ｐゴシック" charset="0"/>
              </a:rPr>
              <a:t>irradiated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material</a:t>
            </a:r>
            <a:endParaRPr lang="nl-NL" sz="2200" dirty="0">
              <a:ea typeface="ＭＳ Ｐゴシック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nl-NL" sz="2200" dirty="0" err="1">
                <a:ea typeface="ＭＳ Ｐゴシック" charset="0"/>
              </a:rPr>
              <a:t>depending</a:t>
            </a:r>
            <a:r>
              <a:rPr lang="nl-NL" sz="2200" dirty="0">
                <a:ea typeface="ＭＳ Ｐゴシック" charset="0"/>
              </a:rPr>
              <a:t> on </a:t>
            </a:r>
            <a:r>
              <a:rPr lang="nl-NL" sz="2200" dirty="0" err="1">
                <a:ea typeface="ＭＳ Ｐゴシック" charset="0"/>
              </a:rPr>
              <a:t>strength</a:t>
            </a:r>
            <a:r>
              <a:rPr lang="nl-NL" sz="2200" dirty="0">
                <a:ea typeface="ＭＳ Ｐゴシック" charset="0"/>
              </a:rPr>
              <a:t>, </a:t>
            </a:r>
            <a:r>
              <a:rPr lang="nl-NL" sz="2200" dirty="0" err="1">
                <a:ea typeface="ＭＳ Ｐゴシック" charset="0"/>
              </a:rPr>
              <a:t>dose</a:t>
            </a:r>
            <a:r>
              <a:rPr lang="nl-NL" sz="2200" dirty="0">
                <a:ea typeface="ＭＳ Ｐゴシック" charset="0"/>
              </a:rPr>
              <a:t> and exposure </a:t>
            </a:r>
            <a:r>
              <a:rPr lang="nl-NL" sz="2200" dirty="0" err="1">
                <a:ea typeface="ＭＳ Ｐゴシック" charset="0"/>
              </a:rPr>
              <a:t>harmful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to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humans</a:t>
            </a:r>
            <a:r>
              <a:rPr lang="nl-NL" sz="2200" dirty="0">
                <a:ea typeface="ＭＳ Ｐゴシック" charset="0"/>
              </a:rPr>
              <a:t> and </a:t>
            </a:r>
            <a:r>
              <a:rPr lang="nl-NL" sz="2200" dirty="0" err="1">
                <a:ea typeface="ＭＳ Ｐゴシック" charset="0"/>
              </a:rPr>
              <a:t>the</a:t>
            </a:r>
            <a:r>
              <a:rPr lang="nl-NL" sz="2200" dirty="0">
                <a:ea typeface="ＭＳ Ｐゴシック" charset="0"/>
              </a:rPr>
              <a:t> environment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nl-NL" sz="2200" dirty="0">
                <a:ea typeface="ＭＳ Ｐゴシック" charset="0"/>
              </a:rPr>
              <a:t>For </a:t>
            </a:r>
            <a:r>
              <a:rPr lang="nl-NL" sz="2200" dirty="0" err="1">
                <a:ea typeface="ＭＳ Ｐゴシック" charset="0"/>
              </a:rPr>
              <a:t>example</a:t>
            </a:r>
            <a:r>
              <a:rPr lang="nl-NL" sz="2200" dirty="0">
                <a:ea typeface="ＭＳ Ｐゴシック" charset="0"/>
              </a:rPr>
              <a:t>: </a:t>
            </a:r>
            <a:r>
              <a:rPr lang="nl-NL" sz="2200" dirty="0" err="1">
                <a:ea typeface="ＭＳ Ｐゴシック" charset="0"/>
              </a:rPr>
              <a:t>medicine</a:t>
            </a:r>
            <a:r>
              <a:rPr lang="nl-NL" sz="2200" dirty="0">
                <a:ea typeface="ＭＳ Ｐゴシック" charset="0"/>
              </a:rPr>
              <a:t>, </a:t>
            </a:r>
            <a:r>
              <a:rPr lang="nl-NL" sz="2200" dirty="0" err="1">
                <a:ea typeface="ＭＳ Ｐゴシック" charset="0"/>
              </a:rPr>
              <a:t>nuclear</a:t>
            </a:r>
            <a:r>
              <a:rPr lang="nl-NL" sz="2200" dirty="0">
                <a:ea typeface="ＭＳ Ｐゴシック" charset="0"/>
              </a:rPr>
              <a:t> power </a:t>
            </a:r>
            <a:r>
              <a:rPr lang="nl-NL" sz="2200" dirty="0" err="1">
                <a:ea typeface="ＭＳ Ｐゴシック" charset="0"/>
              </a:rPr>
              <a:t>plants</a:t>
            </a:r>
            <a:r>
              <a:rPr lang="nl-NL" sz="2200" dirty="0">
                <a:ea typeface="ＭＳ Ｐゴシック" charset="0"/>
              </a:rPr>
              <a:t>,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nl-NL" sz="2200" dirty="0" err="1">
                <a:ea typeface="ＭＳ Ｐゴシック" charset="0"/>
              </a:rPr>
              <a:t>measuring</a:t>
            </a:r>
            <a:r>
              <a:rPr lang="nl-NL" sz="2200" dirty="0">
                <a:ea typeface="ＭＳ Ｐゴシック" charset="0"/>
              </a:rPr>
              <a:t>/</a:t>
            </a:r>
            <a:r>
              <a:rPr lang="nl-NL" sz="2200" dirty="0" err="1">
                <a:ea typeface="ＭＳ Ｐゴシック" charset="0"/>
              </a:rPr>
              <a:t>detection</a:t>
            </a:r>
            <a:r>
              <a:rPr lang="nl-NL" sz="2200" dirty="0">
                <a:ea typeface="ＭＳ Ｐゴシック" charset="0"/>
              </a:rPr>
              <a:t> equipment, </a:t>
            </a:r>
            <a:r>
              <a:rPr lang="nl-NL" sz="2200" dirty="0" err="1">
                <a:ea typeface="ＭＳ Ｐゴシック" charset="0"/>
              </a:rPr>
              <a:t>natural</a:t>
            </a:r>
            <a:r>
              <a:rPr lang="nl-NL" sz="2200" dirty="0">
                <a:ea typeface="ＭＳ Ｐゴシック" charset="0"/>
              </a:rPr>
              <a:t> gas </a:t>
            </a:r>
            <a:r>
              <a:rPr lang="nl-NL" sz="2200" dirty="0" err="1">
                <a:ea typeface="ＭＳ Ｐゴシック" charset="0"/>
              </a:rPr>
              <a:t>extraction</a:t>
            </a:r>
            <a:r>
              <a:rPr lang="nl-NL" sz="2200" dirty="0">
                <a:ea typeface="ＭＳ Ｐゴシック" charset="0"/>
              </a:rPr>
              <a:t> and ore processing</a:t>
            </a:r>
          </a:p>
          <a:p>
            <a:pPr>
              <a:spcBef>
                <a:spcPts val="0"/>
              </a:spcBef>
              <a:buNone/>
              <a:defRPr/>
            </a:pPr>
            <a:endParaRPr lang="nl-NL" sz="2200" dirty="0">
              <a:ea typeface="ＭＳ Ｐゴシック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nl-NL" sz="2200" dirty="0">
                <a:ea typeface="ＭＳ Ｐゴシック" charset="0"/>
              </a:rPr>
              <a:t>Non-</a:t>
            </a:r>
            <a:r>
              <a:rPr lang="nl-NL" sz="2200" dirty="0" err="1">
                <a:ea typeface="ＭＳ Ｐゴシック" charset="0"/>
              </a:rPr>
              <a:t>ionising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radiation</a:t>
            </a:r>
            <a:r>
              <a:rPr lang="nl-NL" sz="2200" dirty="0">
                <a:ea typeface="ＭＳ Ｐゴシック" charset="0"/>
              </a:rPr>
              <a:t>:</a:t>
            </a:r>
          </a:p>
          <a:p>
            <a:pPr lvl="1">
              <a:spcBef>
                <a:spcPts val="0"/>
              </a:spcBef>
              <a:defRPr/>
            </a:pPr>
            <a:r>
              <a:rPr lang="nl-NL" sz="2200" dirty="0">
                <a:ea typeface="ＭＳ Ｐゴシック" charset="0"/>
              </a:rPr>
              <a:t>does </a:t>
            </a:r>
            <a:r>
              <a:rPr lang="nl-NL" sz="2200" dirty="0" err="1">
                <a:ea typeface="ＭＳ Ｐゴシック" charset="0"/>
              </a:rPr>
              <a:t>not</a:t>
            </a:r>
            <a:r>
              <a:rPr lang="nl-NL" sz="2200" dirty="0">
                <a:ea typeface="ＭＳ Ｐゴシック" charset="0"/>
              </a:rPr>
              <a:t> affect </a:t>
            </a:r>
            <a:r>
              <a:rPr lang="nl-NL" sz="2200" dirty="0" err="1">
                <a:ea typeface="ＭＳ Ｐゴシック" charset="0"/>
              </a:rPr>
              <a:t>material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structure</a:t>
            </a:r>
            <a:endParaRPr lang="nl-NL" sz="2200" dirty="0">
              <a:ea typeface="ＭＳ Ｐゴシック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nl-NL" sz="2200" dirty="0">
                <a:ea typeface="ＭＳ Ｐゴシック" charset="0"/>
              </a:rPr>
              <a:t>high </a:t>
            </a:r>
            <a:r>
              <a:rPr lang="nl-NL" sz="2200" dirty="0" err="1">
                <a:ea typeface="ＭＳ Ｐゴシック" charset="0"/>
              </a:rPr>
              <a:t>dose</a:t>
            </a:r>
            <a:r>
              <a:rPr lang="nl-NL" sz="2200" dirty="0">
                <a:ea typeface="ＭＳ Ｐゴシック" charset="0"/>
              </a:rPr>
              <a:t> / long-term exposure is </a:t>
            </a:r>
            <a:r>
              <a:rPr lang="nl-NL" sz="2200" dirty="0" err="1">
                <a:ea typeface="ＭＳ Ｐゴシック" charset="0"/>
              </a:rPr>
              <a:t>harmful</a:t>
            </a:r>
            <a:r>
              <a:rPr lang="nl-NL" sz="2200" dirty="0">
                <a:ea typeface="ＭＳ Ｐゴシック" charset="0"/>
              </a:rPr>
              <a:t> (</a:t>
            </a:r>
            <a:r>
              <a:rPr lang="nl-NL" sz="2200" dirty="0" err="1">
                <a:ea typeface="ＭＳ Ｐゴシック" charset="0"/>
              </a:rPr>
              <a:t>injury</a:t>
            </a:r>
            <a:r>
              <a:rPr lang="nl-NL" sz="2200" dirty="0">
                <a:ea typeface="ＭＳ Ｐゴシック" charset="0"/>
              </a:rPr>
              <a:t>)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nl-NL" sz="2200" dirty="0">
                <a:ea typeface="ＭＳ Ｐゴシック" charset="0"/>
              </a:rPr>
              <a:t>For </a:t>
            </a:r>
            <a:r>
              <a:rPr lang="nl-NL" sz="2200" dirty="0" err="1">
                <a:ea typeface="ＭＳ Ｐゴシック" charset="0"/>
              </a:rPr>
              <a:t>example</a:t>
            </a:r>
            <a:r>
              <a:rPr lang="nl-NL" sz="2200" dirty="0">
                <a:ea typeface="ＭＳ Ｐゴシック" charset="0"/>
              </a:rPr>
              <a:t>, </a:t>
            </a:r>
            <a:r>
              <a:rPr lang="nl-NL" sz="2200" dirty="0" err="1">
                <a:ea typeface="ＭＳ Ｐゴシック" charset="0"/>
              </a:rPr>
              <a:t>sunlight</a:t>
            </a:r>
            <a:r>
              <a:rPr lang="nl-NL" sz="2200" dirty="0">
                <a:ea typeface="ＭＳ Ｐゴシック" charset="0"/>
              </a:rPr>
              <a:t>, ultraviolet/</a:t>
            </a:r>
            <a:r>
              <a:rPr lang="nl-NL" sz="2200" dirty="0" err="1">
                <a:ea typeface="ＭＳ Ｐゴシック" charset="0"/>
              </a:rPr>
              <a:t>infrared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radiation</a:t>
            </a:r>
            <a:r>
              <a:rPr lang="nl-NL" sz="2200" dirty="0">
                <a:ea typeface="ＭＳ Ｐゴシック" charset="0"/>
              </a:rPr>
              <a:t>, laser </a:t>
            </a:r>
            <a:r>
              <a:rPr lang="nl-NL" sz="2200" dirty="0" err="1">
                <a:ea typeface="ＭＳ Ｐゴシック" charset="0"/>
              </a:rPr>
              <a:t>rays</a:t>
            </a:r>
            <a:r>
              <a:rPr lang="nl-NL" sz="2200" dirty="0">
                <a:ea typeface="ＭＳ Ｐゴシック" charset="0"/>
              </a:rPr>
              <a:t>, radio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nl-NL" sz="2200" dirty="0">
                <a:ea typeface="ＭＳ Ｐゴシック" charset="0"/>
              </a:rPr>
              <a:t>or microwaves</a:t>
            </a:r>
          </a:p>
          <a:p>
            <a:pPr>
              <a:spcBef>
                <a:spcPts val="0"/>
              </a:spcBef>
            </a:pPr>
            <a:endParaRPr lang="nl-NL" sz="2200" dirty="0"/>
          </a:p>
        </p:txBody>
      </p:sp>
      <p:sp>
        <p:nvSpPr>
          <p:cNvPr id="6" name="Afgeronde rechthoek 5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  <p:sp>
        <p:nvSpPr>
          <p:cNvPr id="7" name="Rechthoek 6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20741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484784"/>
            <a:ext cx="10044701" cy="4698302"/>
          </a:xfrm>
        </p:spPr>
        <p:txBody>
          <a:bodyPr>
            <a:noAutofit/>
          </a:bodyPr>
          <a:lstStyle/>
          <a:p>
            <a:pPr marL="265113" indent="-265113">
              <a:spcBef>
                <a:spcPts val="0"/>
              </a:spcBef>
              <a:defRPr/>
            </a:pPr>
            <a:r>
              <a:rPr lang="nl-NL" sz="2200" dirty="0"/>
              <a:t>Safety </a:t>
            </a:r>
            <a:r>
              <a:rPr lang="nl-NL" sz="2200" dirty="0" err="1"/>
              <a:t>measures</a:t>
            </a:r>
            <a:r>
              <a:rPr lang="nl-NL" sz="2200" dirty="0"/>
              <a:t> </a:t>
            </a:r>
            <a:r>
              <a:rPr lang="nl-NL" sz="2200" dirty="0" err="1"/>
              <a:t>when</a:t>
            </a:r>
            <a:r>
              <a:rPr lang="nl-NL" sz="2200" dirty="0"/>
              <a:t> </a:t>
            </a:r>
            <a:r>
              <a:rPr lang="nl-NL" sz="2200" dirty="0" err="1"/>
              <a:t>working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</a:t>
            </a:r>
            <a:r>
              <a:rPr lang="nl-NL" sz="2200" dirty="0" err="1"/>
              <a:t>radiation</a:t>
            </a:r>
            <a:r>
              <a:rPr lang="nl-NL" sz="2200" dirty="0"/>
              <a:t> are:</a:t>
            </a:r>
          </a:p>
          <a:p>
            <a:pPr lvl="1">
              <a:spcBef>
                <a:spcPts val="0"/>
              </a:spcBef>
              <a:defRPr/>
            </a:pPr>
            <a:r>
              <a:rPr lang="nl-NL" sz="2200" dirty="0" err="1"/>
              <a:t>keeping</a:t>
            </a:r>
            <a:r>
              <a:rPr lang="nl-NL" sz="2200" dirty="0"/>
              <a:t> </a:t>
            </a:r>
            <a:r>
              <a:rPr lang="nl-NL" sz="2200" dirty="0" err="1"/>
              <a:t>distance</a:t>
            </a:r>
            <a:r>
              <a:rPr lang="nl-NL" sz="2200" dirty="0"/>
              <a:t>;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200" b="1" dirty="0" err="1">
                <a:solidFill>
                  <a:srgbClr val="FF0000"/>
                </a:solidFill>
              </a:rPr>
              <a:t>distance</a:t>
            </a:r>
            <a:r>
              <a:rPr lang="nl-NL" sz="2200" b="1" dirty="0">
                <a:solidFill>
                  <a:srgbClr val="FF0000"/>
                </a:solidFill>
              </a:rPr>
              <a:t> 4x </a:t>
            </a:r>
            <a:r>
              <a:rPr lang="nl-NL" sz="2200" b="1" dirty="0" err="1">
                <a:solidFill>
                  <a:srgbClr val="FF0000"/>
                </a:solidFill>
              </a:rPr>
              <a:t>greater</a:t>
            </a:r>
            <a:r>
              <a:rPr lang="nl-NL" sz="2200" b="1" dirty="0">
                <a:solidFill>
                  <a:srgbClr val="FF0000"/>
                </a:solidFill>
              </a:rPr>
              <a:t> </a:t>
            </a:r>
            <a:r>
              <a:rPr lang="nl-NL" sz="2200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nl-NL" sz="2200" b="1" dirty="0">
                <a:solidFill>
                  <a:srgbClr val="FF0000"/>
                </a:solidFill>
              </a:rPr>
              <a:t> </a:t>
            </a:r>
            <a:r>
              <a:rPr lang="nl-NL" sz="2200" b="1" dirty="0" err="1">
                <a:solidFill>
                  <a:srgbClr val="FF0000"/>
                </a:solidFill>
              </a:rPr>
              <a:t>radiation</a:t>
            </a:r>
            <a:r>
              <a:rPr lang="nl-NL" sz="2200" b="1" dirty="0">
                <a:solidFill>
                  <a:srgbClr val="FF0000"/>
                </a:solidFill>
              </a:rPr>
              <a:t> </a:t>
            </a:r>
            <a:r>
              <a:rPr lang="nl-NL" sz="2200" b="1" dirty="0" err="1">
                <a:solidFill>
                  <a:srgbClr val="FF0000"/>
                </a:solidFill>
              </a:rPr>
              <a:t>dose</a:t>
            </a:r>
            <a:r>
              <a:rPr lang="nl-NL" sz="2200" b="1" dirty="0">
                <a:solidFill>
                  <a:srgbClr val="FF0000"/>
                </a:solidFill>
              </a:rPr>
              <a:t> 16x smaller</a:t>
            </a:r>
            <a:r>
              <a:rPr dirty="0"/>
              <a:t> </a:t>
            </a:r>
            <a:endParaRPr lang="nl-NL" sz="2200" b="1" dirty="0"/>
          </a:p>
          <a:p>
            <a:pPr lvl="1">
              <a:spcBef>
                <a:spcPts val="0"/>
              </a:spcBef>
              <a:defRPr/>
            </a:pPr>
            <a:r>
              <a:rPr lang="nl-NL" sz="2200" dirty="0"/>
              <a:t>do </a:t>
            </a:r>
            <a:r>
              <a:rPr lang="nl-NL" sz="2200" dirty="0" err="1"/>
              <a:t>not</a:t>
            </a:r>
            <a:r>
              <a:rPr lang="nl-NL" sz="2200" dirty="0"/>
              <a:t> </a:t>
            </a:r>
            <a:r>
              <a:rPr lang="nl-NL" sz="2200" dirty="0" err="1"/>
              <a:t>damage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packaging</a:t>
            </a:r>
            <a:r>
              <a:rPr lang="nl-NL" sz="2200" dirty="0"/>
              <a:t> of </a:t>
            </a:r>
            <a:r>
              <a:rPr lang="nl-NL" sz="2200" dirty="0" err="1"/>
              <a:t>materials</a:t>
            </a:r>
            <a:endParaRPr lang="nl-NL" sz="2200" dirty="0"/>
          </a:p>
          <a:p>
            <a:pPr lvl="1">
              <a:spcBef>
                <a:spcPts val="0"/>
              </a:spcBef>
              <a:defRPr/>
            </a:pPr>
            <a:r>
              <a:rPr lang="nl-NL" sz="2200" dirty="0"/>
              <a:t>cordon off area </a:t>
            </a:r>
            <a:r>
              <a:rPr lang="nl-NL" sz="2200" dirty="0" err="1"/>
              <a:t>around</a:t>
            </a:r>
            <a:r>
              <a:rPr lang="nl-NL" sz="2200" dirty="0"/>
              <a:t> source, </a:t>
            </a:r>
            <a:r>
              <a:rPr lang="nl-NL" sz="2200" dirty="0" err="1"/>
              <a:t>place</a:t>
            </a:r>
            <a:r>
              <a:rPr lang="nl-NL" sz="2200" dirty="0"/>
              <a:t> </a:t>
            </a:r>
            <a:r>
              <a:rPr lang="nl-NL" sz="2200" dirty="0" err="1"/>
              <a:t>warning</a:t>
            </a:r>
            <a:r>
              <a:rPr lang="nl-NL" sz="2200" dirty="0"/>
              <a:t> </a:t>
            </a:r>
            <a:r>
              <a:rPr lang="nl-NL" sz="2200" dirty="0" err="1"/>
              <a:t>signs</a:t>
            </a:r>
            <a:endParaRPr lang="nl-NL" sz="2200" dirty="0"/>
          </a:p>
          <a:p>
            <a:pPr lvl="1">
              <a:spcBef>
                <a:spcPts val="0"/>
              </a:spcBef>
              <a:defRPr/>
            </a:pPr>
            <a:r>
              <a:rPr lang="nl-NL" altLang="ja-JP" sz="2200" dirty="0" err="1"/>
              <a:t>Use</a:t>
            </a:r>
            <a:r>
              <a:rPr lang="nl-NL" altLang="ja-JP" sz="2200" dirty="0"/>
              <a:t> PPE</a:t>
            </a:r>
          </a:p>
          <a:p>
            <a:pPr lvl="1">
              <a:spcBef>
                <a:spcPts val="0"/>
              </a:spcBef>
              <a:defRPr/>
            </a:pPr>
            <a:r>
              <a:rPr lang="nl-NL" sz="2200" dirty="0" err="1"/>
              <a:t>continuous</a:t>
            </a:r>
            <a:r>
              <a:rPr lang="nl-NL" sz="2200" dirty="0"/>
              <a:t> monitoring</a:t>
            </a:r>
          </a:p>
          <a:p>
            <a:pPr lvl="1">
              <a:spcBef>
                <a:spcPts val="0"/>
              </a:spcBef>
              <a:defRPr/>
            </a:pPr>
            <a:r>
              <a:rPr lang="nl-NL" sz="2200" dirty="0" err="1"/>
              <a:t>radiation</a:t>
            </a:r>
            <a:r>
              <a:rPr lang="nl-NL" sz="2200" dirty="0"/>
              <a:t> expert present</a:t>
            </a:r>
          </a:p>
          <a:p>
            <a:pPr lvl="1">
              <a:spcBef>
                <a:spcPts val="0"/>
              </a:spcBef>
              <a:defRPr/>
            </a:pPr>
            <a:endParaRPr lang="nl-NL" sz="2200" dirty="0"/>
          </a:p>
          <a:p>
            <a:pPr marL="265113" indent="-265113">
              <a:spcBef>
                <a:spcPts val="0"/>
              </a:spcBef>
              <a:defRPr/>
            </a:pPr>
            <a:r>
              <a:rPr lang="nl-NL" sz="2200" dirty="0"/>
              <a:t>Employees are </a:t>
            </a:r>
            <a:r>
              <a:rPr lang="nl-NL" sz="2200" dirty="0" err="1"/>
              <a:t>required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:</a:t>
            </a:r>
          </a:p>
          <a:p>
            <a:pPr lvl="1">
              <a:spcBef>
                <a:spcPts val="0"/>
              </a:spcBef>
              <a:defRPr/>
            </a:pPr>
            <a:r>
              <a:rPr lang="nl-NL" sz="2200" dirty="0"/>
              <a:t>have </a:t>
            </a:r>
            <a:r>
              <a:rPr lang="nl-NL" sz="2200" dirty="0" err="1"/>
              <a:t>the</a:t>
            </a:r>
            <a:r>
              <a:rPr lang="nl-NL" sz="2200" dirty="0"/>
              <a:t> personal </a:t>
            </a:r>
            <a:r>
              <a:rPr lang="nl-NL" sz="2200" dirty="0" err="1"/>
              <a:t>dose</a:t>
            </a:r>
            <a:r>
              <a:rPr lang="nl-NL" sz="2200" dirty="0"/>
              <a:t> of </a:t>
            </a:r>
            <a:r>
              <a:rPr lang="nl-NL" sz="2200" dirty="0" err="1"/>
              <a:t>radiation</a:t>
            </a:r>
            <a:r>
              <a:rPr lang="nl-NL" sz="2200" dirty="0"/>
              <a:t> </a:t>
            </a:r>
            <a:r>
              <a:rPr lang="nl-NL" sz="2200" dirty="0" err="1"/>
              <a:t>measured</a:t>
            </a:r>
            <a:endParaRPr lang="nl-NL" sz="2200" dirty="0"/>
          </a:p>
          <a:p>
            <a:pPr lvl="1">
              <a:spcBef>
                <a:spcPts val="0"/>
              </a:spcBef>
              <a:defRPr/>
            </a:pPr>
            <a:r>
              <a:rPr lang="nl-NL" sz="2200" dirty="0" err="1"/>
              <a:t>accurately</a:t>
            </a:r>
            <a:r>
              <a:rPr lang="nl-NL" sz="2200" dirty="0"/>
              <a:t> follow </a:t>
            </a:r>
            <a:r>
              <a:rPr lang="nl-NL" sz="2200" dirty="0" err="1"/>
              <a:t>all</a:t>
            </a:r>
            <a:r>
              <a:rPr lang="nl-NL" sz="2200" dirty="0"/>
              <a:t> </a:t>
            </a:r>
            <a:r>
              <a:rPr lang="nl-NL" sz="2200" dirty="0" err="1"/>
              <a:t>regulations</a:t>
            </a:r>
            <a:endParaRPr lang="nl-NL" sz="2200" dirty="0"/>
          </a:p>
          <a:p>
            <a:pPr lvl="1">
              <a:spcBef>
                <a:spcPts val="0"/>
              </a:spcBef>
              <a:defRPr/>
            </a:pP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undergo</a:t>
            </a:r>
            <a:r>
              <a:rPr lang="nl-NL" sz="2200" dirty="0"/>
              <a:t> a </a:t>
            </a:r>
            <a:r>
              <a:rPr lang="nl-NL" sz="2200" dirty="0" err="1"/>
              <a:t>medical</a:t>
            </a:r>
            <a:r>
              <a:rPr lang="nl-NL" sz="2200" dirty="0"/>
              <a:t> examination</a:t>
            </a:r>
          </a:p>
          <a:p>
            <a:pPr>
              <a:spcBef>
                <a:spcPts val="0"/>
              </a:spcBef>
            </a:pPr>
            <a:endParaRPr lang="nl-NL" sz="2200" dirty="0"/>
          </a:p>
        </p:txBody>
      </p:sp>
      <p:pic>
        <p:nvPicPr>
          <p:cNvPr id="4" name="Picture 5" descr="radioactie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60297" y="4898584"/>
            <a:ext cx="1233065" cy="106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429749" y="303647"/>
            <a:ext cx="8229600" cy="106613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9.4 </a:t>
            </a:r>
            <a:r>
              <a:rPr lang="nl-NL" sz="3200" b="1" dirty="0" err="1"/>
              <a:t>Radiation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8" name="Afgeronde rechthoek 7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  <p:sp>
        <p:nvSpPr>
          <p:cNvPr id="9" name="Rechthoek 8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65212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10.1 Fire and </a:t>
            </a:r>
            <a:r>
              <a:rPr lang="nl-NL" sz="3200" b="1" dirty="0" err="1"/>
              <a:t>explosion</a:t>
            </a:r>
            <a:r>
              <a:rPr sz="3200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408212"/>
            <a:ext cx="10515600" cy="49888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/>
              <a:t>Fire: </a:t>
            </a:r>
            <a:r>
              <a:rPr lang="nl-NL" sz="2200" dirty="0" err="1"/>
              <a:t>combustible</a:t>
            </a:r>
            <a:r>
              <a:rPr lang="nl-NL" sz="2200" dirty="0"/>
              <a:t> </a:t>
            </a:r>
            <a:r>
              <a:rPr lang="nl-NL" sz="2200" dirty="0" err="1"/>
              <a:t>substance</a:t>
            </a:r>
            <a:r>
              <a:rPr lang="nl-NL" sz="2200" dirty="0"/>
              <a:t> + </a:t>
            </a:r>
            <a:r>
              <a:rPr lang="nl-NL" sz="2200" dirty="0" err="1"/>
              <a:t>oxygen</a:t>
            </a:r>
            <a:r>
              <a:rPr lang="nl-NL" sz="2200" dirty="0"/>
              <a:t> + </a:t>
            </a:r>
            <a:r>
              <a:rPr lang="nl-NL" sz="2200" dirty="0" err="1"/>
              <a:t>ignition</a:t>
            </a:r>
            <a:endParaRPr lang="nl-NL" sz="2200" dirty="0"/>
          </a:p>
          <a:p>
            <a:pPr>
              <a:buNone/>
            </a:pPr>
            <a:endParaRPr lang="nl-NL" sz="2200" dirty="0"/>
          </a:p>
          <a:p>
            <a:pPr>
              <a:buNone/>
            </a:pPr>
            <a:r>
              <a:rPr lang="nl-NL" sz="2200" dirty="0" err="1"/>
              <a:t>Explosion</a:t>
            </a:r>
            <a:r>
              <a:rPr lang="nl-NL" sz="2200" dirty="0"/>
              <a:t>: a lot of </a:t>
            </a:r>
            <a:r>
              <a:rPr lang="nl-NL" sz="2200" dirty="0" err="1"/>
              <a:t>damage</a:t>
            </a:r>
            <a:r>
              <a:rPr lang="nl-NL" sz="2200" dirty="0"/>
              <a:t> </a:t>
            </a:r>
            <a:r>
              <a:rPr lang="nl-NL" sz="2200" dirty="0" err="1"/>
              <a:t>due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pressure</a:t>
            </a:r>
            <a:r>
              <a:rPr lang="nl-NL" sz="2200" dirty="0"/>
              <a:t> wave</a:t>
            </a:r>
          </a:p>
          <a:p>
            <a:pPr>
              <a:buNone/>
            </a:pPr>
            <a:endParaRPr lang="nl-NL" sz="2200" dirty="0"/>
          </a:p>
          <a:p>
            <a:pPr>
              <a:buNone/>
            </a:pPr>
            <a:r>
              <a:rPr lang="nl-NL" sz="2200" dirty="0" err="1"/>
              <a:t>Smoke</a:t>
            </a:r>
            <a:r>
              <a:rPr lang="nl-NL" sz="2200" dirty="0"/>
              <a:t>:  </a:t>
            </a:r>
            <a:r>
              <a:rPr lang="nl-NL" sz="2200" dirty="0" err="1"/>
              <a:t>restricted</a:t>
            </a:r>
            <a:r>
              <a:rPr lang="nl-NL" sz="2200" dirty="0"/>
              <a:t> view</a:t>
            </a:r>
          </a:p>
          <a:p>
            <a:pPr>
              <a:buNone/>
            </a:pPr>
            <a:r>
              <a:rPr lang="nl-NL" sz="2200" dirty="0"/>
              <a:t>               </a:t>
            </a:r>
            <a:r>
              <a:rPr lang="nl-NL" sz="2200" dirty="0" err="1"/>
              <a:t>harmful</a:t>
            </a:r>
            <a:r>
              <a:rPr lang="nl-NL" sz="2200" dirty="0"/>
              <a:t> </a:t>
            </a:r>
            <a:r>
              <a:rPr lang="nl-NL" sz="2200" dirty="0" err="1"/>
              <a:t>substances</a:t>
            </a:r>
            <a:r>
              <a:rPr lang="nl-NL" sz="2200" dirty="0"/>
              <a:t> and </a:t>
            </a:r>
            <a:r>
              <a:rPr lang="nl-NL" sz="2200" dirty="0" err="1"/>
              <a:t>gases</a:t>
            </a:r>
            <a:endParaRPr lang="nl-NL" sz="2200" dirty="0"/>
          </a:p>
          <a:p>
            <a:pPr>
              <a:buNone/>
            </a:pPr>
            <a:endParaRPr lang="nl-NL" sz="2200" dirty="0"/>
          </a:p>
          <a:p>
            <a:pPr>
              <a:buNone/>
            </a:pPr>
            <a:r>
              <a:rPr lang="nl-NL" sz="2200" dirty="0"/>
              <a:t>Heat: risk of </a:t>
            </a:r>
            <a:r>
              <a:rPr lang="nl-NL" sz="2200" dirty="0" err="1"/>
              <a:t>serious</a:t>
            </a:r>
            <a:r>
              <a:rPr lang="nl-NL" sz="2200" dirty="0"/>
              <a:t> </a:t>
            </a:r>
            <a:r>
              <a:rPr lang="nl-NL" sz="2200" dirty="0" err="1"/>
              <a:t>injury</a:t>
            </a:r>
            <a:r>
              <a:rPr lang="nl-NL" sz="2200" dirty="0"/>
              <a:t> (skin, </a:t>
            </a:r>
            <a:r>
              <a:rPr lang="nl-NL" sz="2200" dirty="0" err="1"/>
              <a:t>respiratory</a:t>
            </a:r>
            <a:r>
              <a:rPr lang="nl-NL" sz="2200" dirty="0"/>
              <a:t> </a:t>
            </a:r>
            <a:r>
              <a:rPr lang="nl-NL" sz="2200" dirty="0" err="1"/>
              <a:t>tract</a:t>
            </a:r>
            <a:r>
              <a:rPr lang="nl-NL" sz="2200" dirty="0"/>
              <a:t>)</a:t>
            </a:r>
          </a:p>
          <a:p>
            <a:pPr>
              <a:buNone/>
            </a:pPr>
            <a:endParaRPr lang="nl-NL" sz="2200" dirty="0"/>
          </a:p>
          <a:p>
            <a:pPr>
              <a:buNone/>
            </a:pPr>
            <a:r>
              <a:rPr lang="nl-NL" sz="2200" dirty="0"/>
              <a:t>Extra </a:t>
            </a:r>
            <a:r>
              <a:rPr lang="nl-NL" sz="2200" dirty="0" err="1"/>
              <a:t>fire</a:t>
            </a:r>
            <a:r>
              <a:rPr lang="nl-NL" sz="2200" dirty="0"/>
              <a:t> hazard: </a:t>
            </a:r>
            <a:r>
              <a:rPr lang="nl-NL" sz="2200" dirty="0" err="1"/>
              <a:t>oxygen</a:t>
            </a:r>
            <a:r>
              <a:rPr lang="nl-NL" sz="2200" dirty="0"/>
              <a:t> &gt;21%&gt;</a:t>
            </a:r>
          </a:p>
          <a:p>
            <a:pPr>
              <a:buNone/>
            </a:pPr>
            <a:r>
              <a:rPr lang="nl-NL" sz="2200" dirty="0"/>
              <a:t>			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00256" y="1412777"/>
            <a:ext cx="1800200" cy="498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fgeronde rechthoek 6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15571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/>
              <a:t>10.2 Fire and </a:t>
            </a:r>
            <a:r>
              <a:rPr lang="nl-NL" sz="3200" b="1" dirty="0" err="1"/>
              <a:t>explosive</a:t>
            </a:r>
            <a:r>
              <a:rPr lang="nl-NL" sz="3200" b="1" dirty="0"/>
              <a:t> </a:t>
            </a:r>
            <a:r>
              <a:rPr lang="nl-NL" sz="3200" b="1" dirty="0" err="1"/>
              <a:t>atmosphere</a:t>
            </a:r>
            <a:r>
              <a:rPr sz="3200" dirty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569218"/>
            <a:ext cx="10515600" cy="49072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/>
              <a:t>Flash point: </a:t>
            </a:r>
          </a:p>
          <a:p>
            <a:pPr>
              <a:buNone/>
            </a:pPr>
            <a:r>
              <a:rPr lang="nl-NL" sz="2200" dirty="0" err="1"/>
              <a:t>temperature</a:t>
            </a:r>
            <a:r>
              <a:rPr lang="nl-NL" sz="2200" dirty="0"/>
              <a:t> at </a:t>
            </a:r>
            <a:r>
              <a:rPr lang="nl-NL" sz="2200" dirty="0" err="1"/>
              <a:t>which</a:t>
            </a:r>
            <a:r>
              <a:rPr lang="nl-NL" sz="2200" dirty="0"/>
              <a:t> </a:t>
            </a:r>
            <a:r>
              <a:rPr lang="nl-NL" sz="2200" dirty="0" err="1"/>
              <a:t>vapour</a:t>
            </a:r>
            <a:r>
              <a:rPr lang="nl-NL" sz="2200" dirty="0"/>
              <a:t> </a:t>
            </a:r>
            <a:r>
              <a:rPr lang="nl-NL" sz="2200" dirty="0" err="1"/>
              <a:t>can</a:t>
            </a:r>
            <a:r>
              <a:rPr lang="nl-NL" sz="2200" dirty="0"/>
              <a:t> </a:t>
            </a:r>
            <a:r>
              <a:rPr lang="nl-NL" sz="2200" dirty="0" err="1"/>
              <a:t>ignite</a:t>
            </a:r>
            <a:r>
              <a:rPr lang="nl-NL" sz="2200" dirty="0"/>
              <a:t> </a:t>
            </a:r>
            <a:r>
              <a:rPr lang="nl-NL" sz="2200" dirty="0" err="1"/>
              <a:t>from</a:t>
            </a:r>
            <a:r>
              <a:rPr lang="nl-NL" sz="2200" dirty="0"/>
              <a:t> liquid</a:t>
            </a:r>
          </a:p>
          <a:p>
            <a:pPr>
              <a:buNone/>
            </a:pPr>
            <a:endParaRPr lang="nl-NL" sz="2200" dirty="0"/>
          </a:p>
          <a:p>
            <a:pPr>
              <a:buNone/>
            </a:pPr>
            <a:r>
              <a:rPr lang="nl-NL" sz="2200" dirty="0" err="1"/>
              <a:t>Explosion</a:t>
            </a:r>
            <a:r>
              <a:rPr lang="nl-NL" sz="2200" dirty="0"/>
              <a:t>: </a:t>
            </a:r>
            <a:r>
              <a:rPr lang="nl-NL" sz="2200" dirty="0" err="1"/>
              <a:t>very</a:t>
            </a:r>
            <a:r>
              <a:rPr lang="nl-NL" sz="2200" dirty="0"/>
              <a:t> </a:t>
            </a:r>
            <a:r>
              <a:rPr lang="nl-NL" sz="2200" dirty="0" err="1"/>
              <a:t>fast</a:t>
            </a:r>
            <a:r>
              <a:rPr lang="nl-NL" sz="2200" dirty="0"/>
              <a:t> </a:t>
            </a:r>
            <a:r>
              <a:rPr lang="nl-NL" sz="2200" dirty="0" err="1"/>
              <a:t>fire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</a:t>
            </a:r>
            <a:r>
              <a:rPr lang="nl-NL" sz="2200" dirty="0" err="1"/>
              <a:t>pressure</a:t>
            </a:r>
            <a:r>
              <a:rPr lang="nl-NL" sz="2200" dirty="0"/>
              <a:t> wave</a:t>
            </a:r>
          </a:p>
          <a:p>
            <a:pPr>
              <a:buNone/>
            </a:pPr>
            <a:r>
              <a:rPr lang="nl-NL" sz="2200" dirty="0" err="1"/>
              <a:t>Explosion</a:t>
            </a:r>
            <a:r>
              <a:rPr lang="nl-NL" sz="2200" dirty="0"/>
              <a:t> area: </a:t>
            </a:r>
            <a:r>
              <a:rPr lang="nl-NL" sz="2200" dirty="0" err="1"/>
              <a:t>between</a:t>
            </a:r>
            <a:r>
              <a:rPr lang="nl-NL" sz="2200" dirty="0"/>
              <a:t> </a:t>
            </a:r>
            <a:r>
              <a:rPr lang="nl-NL" sz="2200" dirty="0" err="1"/>
              <a:t>explosion</a:t>
            </a:r>
            <a:r>
              <a:rPr lang="nl-NL" sz="2200" dirty="0"/>
              <a:t> limit LEL and UEL</a:t>
            </a:r>
          </a:p>
          <a:p>
            <a:pPr>
              <a:buNone/>
            </a:pPr>
            <a:endParaRPr lang="nl-NL" sz="2200" dirty="0"/>
          </a:p>
          <a:p>
            <a:pPr>
              <a:buNone/>
            </a:pPr>
            <a:r>
              <a:rPr lang="nl-NL" sz="2200" dirty="0" err="1"/>
              <a:t>Working</a:t>
            </a:r>
            <a:r>
              <a:rPr lang="nl-NL" sz="2200" dirty="0"/>
              <a:t> in </a:t>
            </a:r>
            <a:r>
              <a:rPr lang="nl-NL" sz="2200" dirty="0" err="1"/>
              <a:t>explosive</a:t>
            </a:r>
            <a:r>
              <a:rPr lang="nl-NL" sz="2200" dirty="0"/>
              <a:t> </a:t>
            </a:r>
            <a:r>
              <a:rPr lang="nl-NL" sz="2200" dirty="0" err="1"/>
              <a:t>atmospheres</a:t>
            </a:r>
            <a:r>
              <a:rPr lang="nl-NL" sz="2200" dirty="0"/>
              <a:t>:</a:t>
            </a:r>
          </a:p>
          <a:p>
            <a:r>
              <a:rPr lang="nl-NL" sz="2200" dirty="0" err="1"/>
              <a:t>use</a:t>
            </a:r>
            <a:r>
              <a:rPr lang="nl-NL" sz="2200" dirty="0"/>
              <a:t> </a:t>
            </a:r>
            <a:r>
              <a:rPr lang="nl-NL" sz="2200" dirty="0" err="1"/>
              <a:t>explosion-proof</a:t>
            </a:r>
            <a:r>
              <a:rPr lang="nl-NL" sz="2200" dirty="0"/>
              <a:t> tools </a:t>
            </a:r>
            <a:r>
              <a:rPr lang="nl-NL" sz="2200" dirty="0" err="1"/>
              <a:t>only</a:t>
            </a:r>
            <a:endParaRPr lang="nl-NL" sz="2200" dirty="0"/>
          </a:p>
          <a:p>
            <a:r>
              <a:rPr lang="nl-NL" sz="2200" dirty="0" err="1"/>
              <a:t>wear</a:t>
            </a:r>
            <a:r>
              <a:rPr lang="nl-NL" sz="2200" dirty="0"/>
              <a:t> </a:t>
            </a:r>
            <a:r>
              <a:rPr lang="nl-NL" sz="2200" dirty="0" err="1"/>
              <a:t>antistatic</a:t>
            </a:r>
            <a:r>
              <a:rPr lang="nl-NL" sz="2200" dirty="0"/>
              <a:t> </a:t>
            </a:r>
            <a:r>
              <a:rPr lang="nl-NL" sz="2200" dirty="0" err="1"/>
              <a:t>clothing</a:t>
            </a:r>
            <a:endParaRPr lang="nl-NL" sz="2200" dirty="0"/>
          </a:p>
          <a:p>
            <a:pPr>
              <a:buNone/>
            </a:pPr>
            <a:endParaRPr lang="nl-NL" sz="2200" dirty="0"/>
          </a:p>
          <a:p>
            <a:pPr>
              <a:buNone/>
            </a:pPr>
            <a:endParaRPr lang="nl-NL" sz="2200" dirty="0"/>
          </a:p>
          <a:p>
            <a:pPr>
              <a:buNone/>
            </a:pPr>
            <a:endParaRPr lang="nl-NL" sz="2200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16281" y="1646759"/>
            <a:ext cx="1784041" cy="490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92145" y="4437112"/>
            <a:ext cx="936103" cy="85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fgeronde rechthoek 7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44F3CCF-D177-E586-D116-42968D880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625" y="4862947"/>
            <a:ext cx="136562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172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356" y="265212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noProof="1"/>
              <a:t>10.3 Fire classes and extinguishing agents</a:t>
            </a:r>
            <a:r>
              <a:rPr lang="nl-NL" sz="3200" noProof="1"/>
              <a:t> 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6DCCF416-B7A4-6E24-43A2-E099F9417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4356" y="938084"/>
            <a:ext cx="7368663" cy="526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954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43490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noProof="1"/>
              <a:t>10.4 What to do in the event of a fire?</a:t>
            </a:r>
            <a:r>
              <a:rPr lang="nl-NL" sz="3200" noProof="1"/>
              <a:t>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524000" y="1154022"/>
            <a:ext cx="640871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200" noProof="1"/>
              <a:t>Upon discovering a fire:</a:t>
            </a:r>
          </a:p>
          <a:p>
            <a:pPr>
              <a:buFont typeface="Arial" pitchFamily="34" charset="0"/>
              <a:buChar char="•"/>
            </a:pPr>
            <a:r>
              <a:rPr lang="nl-NL" sz="2200" noProof="1"/>
              <a:t>  personal safety first!</a:t>
            </a:r>
          </a:p>
          <a:p>
            <a:pPr>
              <a:buFont typeface="Arial" pitchFamily="34" charset="0"/>
              <a:buChar char="•"/>
            </a:pPr>
            <a:r>
              <a:rPr lang="nl-NL" sz="2200" noProof="1"/>
              <a:t>  report the fire (112 or internal emergency number)</a:t>
            </a:r>
          </a:p>
          <a:p>
            <a:pPr>
              <a:buFont typeface="Arial" pitchFamily="34" charset="0"/>
              <a:buChar char="•"/>
            </a:pPr>
            <a:r>
              <a:rPr lang="nl-NL" sz="2200" noProof="1"/>
              <a:t>  warn others in the vicinity </a:t>
            </a:r>
          </a:p>
          <a:p>
            <a:pPr>
              <a:buFont typeface="Arial" pitchFamily="34" charset="0"/>
              <a:buChar char="•"/>
            </a:pPr>
            <a:r>
              <a:rPr lang="nl-NL" sz="2200" noProof="1"/>
              <a:t>  close windows and doors</a:t>
            </a:r>
          </a:p>
          <a:p>
            <a:pPr>
              <a:buFont typeface="Arial" pitchFamily="34" charset="0"/>
              <a:buChar char="•"/>
            </a:pPr>
            <a:r>
              <a:rPr lang="nl-NL" sz="2200" noProof="1"/>
              <a:t>  follow the indicated escape route</a:t>
            </a:r>
          </a:p>
          <a:p>
            <a:pPr>
              <a:buFont typeface="Arial" pitchFamily="34" charset="0"/>
              <a:buChar char="•"/>
            </a:pPr>
            <a:endParaRPr lang="nl-NL" sz="2200" noProof="1"/>
          </a:p>
          <a:p>
            <a:r>
              <a:rPr lang="nl-NL" sz="2200" noProof="1"/>
              <a:t>Only extinguish if it is possible!</a:t>
            </a:r>
          </a:p>
          <a:p>
            <a:endParaRPr lang="nl-NL" sz="2200" noProof="1"/>
          </a:p>
          <a:p>
            <a:r>
              <a:rPr lang="nl-NL" sz="2200" noProof="1"/>
              <a:t>In the event of an alarm:</a:t>
            </a:r>
          </a:p>
          <a:p>
            <a:pPr>
              <a:buFont typeface="Arial" pitchFamily="34" charset="0"/>
              <a:buChar char="•"/>
            </a:pPr>
            <a:r>
              <a:rPr lang="nl-NL" sz="2200" noProof="1"/>
              <a:t>  turn off ignition sources</a:t>
            </a:r>
          </a:p>
          <a:p>
            <a:pPr>
              <a:buFont typeface="Arial" pitchFamily="34" charset="0"/>
              <a:buChar char="•"/>
            </a:pPr>
            <a:r>
              <a:rPr lang="nl-NL" sz="2200" noProof="1"/>
              <a:t>  leave the room / area</a:t>
            </a:r>
          </a:p>
          <a:p>
            <a:pPr>
              <a:buFont typeface="Arial" pitchFamily="34" charset="0"/>
              <a:buChar char="•"/>
            </a:pPr>
            <a:r>
              <a:rPr lang="nl-NL" sz="2200" noProof="1"/>
              <a:t>  report at the assembly point</a:t>
            </a:r>
          </a:p>
          <a:p>
            <a:endParaRPr lang="nl-NL" sz="2200" dirty="0"/>
          </a:p>
        </p:txBody>
      </p:sp>
      <p:sp>
        <p:nvSpPr>
          <p:cNvPr id="8" name="Afgeronde rechthoek 7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0C48B1C-FD83-193E-1606-59369D2A6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7998" y="2762622"/>
            <a:ext cx="1792379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0602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41784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noProof="1"/>
              <a:t>10.5 Explosive atmosphere</a:t>
            </a:r>
            <a:r>
              <a:rPr lang="nl-NL" sz="3200" noProof="1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493912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nl-NL" sz="2200" noProof="1">
                <a:ea typeface="ＭＳ Ｐゴシック" charset="0"/>
              </a:rPr>
              <a:t>In potentially explosive atmospheres, it is strictly forbidden to:</a:t>
            </a:r>
          </a:p>
          <a:p>
            <a:pPr>
              <a:spcBef>
                <a:spcPts val="0"/>
              </a:spcBef>
              <a:defRPr/>
            </a:pPr>
            <a:r>
              <a:rPr lang="nl-NL" sz="2200" noProof="1">
                <a:ea typeface="ＭＳ Ｐゴシック" charset="0"/>
              </a:rPr>
              <a:t>enter without permission</a:t>
            </a:r>
          </a:p>
          <a:p>
            <a:pPr>
              <a:spcBef>
                <a:spcPts val="0"/>
              </a:spcBef>
              <a:defRPr/>
            </a:pPr>
            <a:r>
              <a:rPr lang="nl-NL" sz="2200" noProof="1">
                <a:ea typeface="ＭＳ Ｐゴシック" charset="0"/>
              </a:rPr>
              <a:t>to take materials and resources that could pose a hazard without permission</a:t>
            </a:r>
          </a:p>
          <a:p>
            <a:pPr>
              <a:spcBef>
                <a:spcPts val="0"/>
              </a:spcBef>
              <a:defRPr/>
            </a:pPr>
            <a:r>
              <a:rPr lang="nl-NL" sz="2200" noProof="1">
                <a:ea typeface="ＭＳ Ｐゴシック" charset="0"/>
              </a:rPr>
              <a:t>perform work without a work permit</a:t>
            </a:r>
          </a:p>
          <a:p>
            <a:pPr>
              <a:spcBef>
                <a:spcPts val="0"/>
              </a:spcBef>
              <a:defRPr/>
            </a:pPr>
            <a:endParaRPr lang="nl-NL" sz="2200" noProof="1">
              <a:ea typeface="ＭＳ Ｐゴシック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nl-NL" sz="2200" noProof="1">
                <a:ea typeface="ＭＳ Ｐゴシック" charset="0"/>
              </a:rPr>
              <a:t>During work firefighter or hot work attendent present</a:t>
            </a:r>
          </a:p>
          <a:p>
            <a:pPr>
              <a:spcBef>
                <a:spcPts val="0"/>
              </a:spcBef>
              <a:defRPr/>
            </a:pPr>
            <a:endParaRPr lang="nl-NL" sz="2200" noProof="1">
              <a:ea typeface="ＭＳ Ｐゴシック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nl-NL" sz="2200" noProof="1">
                <a:ea typeface="ＭＳ Ｐゴシック" charset="0"/>
              </a:rPr>
              <a:t>Zone indication:</a:t>
            </a:r>
          </a:p>
          <a:p>
            <a:pPr>
              <a:spcBef>
                <a:spcPts val="0"/>
              </a:spcBef>
              <a:defRPr/>
            </a:pPr>
            <a:r>
              <a:rPr lang="nl-NL" sz="2200" noProof="1">
                <a:ea typeface="ＭＳ Ｐゴシック" charset="0"/>
              </a:rPr>
              <a:t>gas/vapour: 	zone 0, 1 or 2</a:t>
            </a:r>
          </a:p>
          <a:p>
            <a:pPr>
              <a:spcBef>
                <a:spcPts val="0"/>
              </a:spcBef>
              <a:defRPr/>
            </a:pPr>
            <a:r>
              <a:rPr lang="nl-NL" sz="2200" noProof="1">
                <a:ea typeface="ＭＳ Ｐゴシック" charset="0"/>
              </a:rPr>
              <a:t>substance: 	zone 20, 21 or 22</a:t>
            </a:r>
          </a:p>
          <a:p>
            <a:pPr>
              <a:spcBef>
                <a:spcPts val="0"/>
              </a:spcBef>
              <a:defRPr/>
            </a:pPr>
            <a:endParaRPr lang="nl-NL" sz="2200" dirty="0">
              <a:ea typeface="ＭＳ Ｐゴシック" charset="0"/>
            </a:endParaRPr>
          </a:p>
          <a:p>
            <a:pPr>
              <a:spcBef>
                <a:spcPts val="0"/>
              </a:spcBef>
              <a:buNone/>
              <a:defRPr/>
            </a:pPr>
            <a:endParaRPr lang="nl-NL" sz="2200" dirty="0">
              <a:ea typeface="ＭＳ Ｐゴシック" charset="0"/>
            </a:endParaRPr>
          </a:p>
        </p:txBody>
      </p:sp>
      <p:pic>
        <p:nvPicPr>
          <p:cNvPr id="6" name="Picture 9" descr="W00344_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48328" y="4725144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fgeronde rechthoek 7"/>
          <p:cNvSpPr/>
          <p:nvPr/>
        </p:nvSpPr>
        <p:spPr>
          <a:xfrm>
            <a:off x="9480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C</a:t>
            </a:r>
          </a:p>
        </p:txBody>
      </p:sp>
      <p:sp>
        <p:nvSpPr>
          <p:cNvPr id="9" name="Rechthoek 8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25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9359" y="1451917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>
                <a:ea typeface="ＭＳ Ｐゴシック" charset="0"/>
              </a:rPr>
              <a:t>Working Hours Act: rules on working hours and rest periods</a:t>
            </a:r>
            <a:endParaRPr lang="en-GB" sz="2200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GB" sz="2200" dirty="0">
                <a:ea typeface="ＭＳ Ｐゴシック" pitchFamily="34" charset="-128"/>
              </a:rPr>
              <a:t>Taking into account the employee's family responsibilities</a:t>
            </a:r>
          </a:p>
          <a:p>
            <a:pPr>
              <a:buNone/>
              <a:defRPr/>
            </a:pPr>
            <a:endParaRPr lang="en-GB" sz="2200" dirty="0">
              <a:ea typeface="ＭＳ Ｐゴシック" charset="0"/>
            </a:endParaRPr>
          </a:p>
          <a:p>
            <a:pPr>
              <a:buNone/>
              <a:defRPr/>
            </a:pPr>
            <a:r>
              <a:rPr lang="en-GB" sz="2200" dirty="0">
                <a:ea typeface="ＭＳ Ｐゴシック" charset="0"/>
              </a:rPr>
              <a:t>Environmental Management Act: rules for protecting people and </a:t>
            </a:r>
          </a:p>
          <a:p>
            <a:pPr>
              <a:buNone/>
              <a:defRPr/>
            </a:pPr>
            <a:r>
              <a:rPr lang="en-GB" sz="2200" dirty="0">
                <a:ea typeface="ＭＳ Ｐゴシック" charset="0"/>
              </a:rPr>
              <a:t>the environment and efficient disposal of waste</a:t>
            </a:r>
          </a:p>
          <a:p>
            <a:pPr>
              <a:buNone/>
              <a:defRPr/>
            </a:pPr>
            <a:endParaRPr lang="en-GB" sz="2200" dirty="0">
              <a:ea typeface="ＭＳ Ｐゴシック" charset="0"/>
            </a:endParaRPr>
          </a:p>
          <a:p>
            <a:pPr>
              <a:buNone/>
              <a:defRPr/>
            </a:pPr>
            <a:r>
              <a:rPr lang="en-GB" sz="2200" dirty="0">
                <a:ea typeface="ＭＳ Ｐゴシック" charset="0"/>
              </a:rPr>
              <a:t>European directives: adapt national laws and regulations </a:t>
            </a:r>
          </a:p>
          <a:p>
            <a:pPr>
              <a:buNone/>
              <a:defRPr/>
            </a:pPr>
            <a:r>
              <a:rPr lang="en-GB" sz="2200" dirty="0">
                <a:ea typeface="ＭＳ Ｐゴシック" charset="0"/>
              </a:rPr>
              <a:t>to European directives</a:t>
            </a:r>
          </a:p>
          <a:p>
            <a:pPr>
              <a:buNone/>
              <a:defRPr/>
            </a:pPr>
            <a:endParaRPr lang="en-GB" sz="2200" dirty="0">
              <a:ea typeface="ＭＳ Ｐゴシック" charset="0"/>
            </a:endParaRPr>
          </a:p>
          <a:p>
            <a:endParaRPr lang="en-GB" sz="22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382273" y="262073"/>
            <a:ext cx="8229600" cy="1066130"/>
          </a:xfrm>
        </p:spPr>
        <p:txBody>
          <a:bodyPr anchor="t">
            <a:normAutofit/>
          </a:bodyPr>
          <a:lstStyle/>
          <a:p>
            <a:pPr algn="l"/>
            <a:r>
              <a:rPr lang="en-GB" sz="3200" b="1" dirty="0"/>
              <a:t>1.3 Working Hours Act, environmental legislation and CE</a:t>
            </a:r>
            <a:r>
              <a:rPr lang="en-GB" sz="3200" dirty="0"/>
              <a:t> </a:t>
            </a:r>
            <a:endParaRPr lang="en-GB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680176" y="4221088"/>
            <a:ext cx="2232248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/>
          </a:p>
        </p:txBody>
      </p:sp>
      <p:sp>
        <p:nvSpPr>
          <p:cNvPr id="9" name="Afgeronde rechthoek 8"/>
          <p:cNvSpPr/>
          <p:nvPr/>
        </p:nvSpPr>
        <p:spPr>
          <a:xfrm>
            <a:off x="9809177" y="262073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857" y="180332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noProof="1"/>
              <a:t>11.1 What to do in the event of an incident?</a:t>
            </a:r>
            <a:r>
              <a:rPr lang="nl-NL" sz="3200" noProof="1"/>
              <a:t> </a:t>
            </a:r>
            <a:r>
              <a:rPr lang="nl-NL" sz="3200" b="1" dirty="0"/>
              <a:t>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857" y="1424435"/>
            <a:ext cx="10515600" cy="4351338"/>
          </a:xfrm>
        </p:spPr>
        <p:txBody>
          <a:bodyPr>
            <a:normAutofit/>
          </a:bodyPr>
          <a:lstStyle/>
          <a:p>
            <a:pPr eaLnBrk="0" hangingPunct="0">
              <a:spcBef>
                <a:spcPts val="0"/>
              </a:spcBef>
              <a:buNone/>
            </a:pPr>
            <a:r>
              <a:rPr lang="nl-NL" sz="2200" noProof="1"/>
              <a:t>An </a:t>
            </a:r>
            <a:r>
              <a:rPr lang="nl-NL" sz="2200" b="1" noProof="1">
                <a:solidFill>
                  <a:srgbClr val="FF0000"/>
                </a:solidFill>
              </a:rPr>
              <a:t>accident</a:t>
            </a:r>
            <a:r>
              <a:rPr lang="nl-NL" sz="2200" noProof="1"/>
              <a:t> is undesirable and results in  damage and/or</a:t>
            </a:r>
          </a:p>
          <a:p>
            <a:pPr eaLnBrk="0" hangingPunct="0">
              <a:spcBef>
                <a:spcPts val="0"/>
              </a:spcBef>
              <a:buNone/>
            </a:pPr>
            <a:r>
              <a:rPr lang="nl-NL" sz="2200" noProof="1"/>
              <a:t>injury</a:t>
            </a:r>
          </a:p>
          <a:p>
            <a:pPr eaLnBrk="0" hangingPunct="0">
              <a:spcBef>
                <a:spcPts val="0"/>
              </a:spcBef>
              <a:buNone/>
            </a:pPr>
            <a:endParaRPr lang="nl-NL" sz="2200" noProof="1"/>
          </a:p>
          <a:p>
            <a:pPr eaLnBrk="0" hangingPunct="0">
              <a:spcBef>
                <a:spcPts val="0"/>
              </a:spcBef>
              <a:buNone/>
            </a:pPr>
            <a:r>
              <a:rPr lang="nl-NL" sz="2200" noProof="1"/>
              <a:t>A </a:t>
            </a:r>
            <a:r>
              <a:rPr lang="nl-NL" sz="2200" b="1" noProof="1">
                <a:solidFill>
                  <a:srgbClr val="FF0000"/>
                </a:solidFill>
              </a:rPr>
              <a:t>near-accident </a:t>
            </a:r>
            <a:r>
              <a:rPr lang="nl-NL" sz="2200" noProof="1"/>
              <a:t>is undesirable but does not result in </a:t>
            </a:r>
          </a:p>
          <a:p>
            <a:pPr eaLnBrk="0" hangingPunct="0">
              <a:spcBef>
                <a:spcPts val="0"/>
              </a:spcBef>
              <a:buNone/>
            </a:pPr>
            <a:r>
              <a:rPr lang="nl-NL" sz="2200" noProof="1"/>
              <a:t>damage and/or injury</a:t>
            </a:r>
          </a:p>
          <a:p>
            <a:pPr eaLnBrk="0" hangingPunct="0">
              <a:spcBef>
                <a:spcPts val="0"/>
              </a:spcBef>
              <a:buNone/>
            </a:pPr>
            <a:r>
              <a:rPr lang="nl-NL" sz="2200" noProof="1"/>
              <a:t>Report these incidents to the manager</a:t>
            </a:r>
          </a:p>
          <a:p>
            <a:pPr>
              <a:buNone/>
            </a:pPr>
            <a:endParaRPr lang="nl-NL" sz="2200" noProof="1"/>
          </a:p>
          <a:p>
            <a:pPr>
              <a:spcBef>
                <a:spcPts val="0"/>
              </a:spcBef>
              <a:buNone/>
            </a:pPr>
            <a:r>
              <a:rPr lang="nl-NL" sz="2200" noProof="1"/>
              <a:t>Proper report:</a:t>
            </a:r>
          </a:p>
          <a:p>
            <a:pPr>
              <a:spcBef>
                <a:spcPts val="0"/>
              </a:spcBef>
            </a:pPr>
            <a:r>
              <a:rPr lang="nl-NL" sz="2200" noProof="1"/>
              <a:t>name</a:t>
            </a:r>
          </a:p>
          <a:p>
            <a:pPr>
              <a:spcBef>
                <a:spcPts val="0"/>
              </a:spcBef>
            </a:pPr>
            <a:r>
              <a:rPr lang="nl-NL" sz="2200" noProof="1"/>
              <a:t>location</a:t>
            </a:r>
          </a:p>
          <a:p>
            <a:pPr>
              <a:spcBef>
                <a:spcPts val="0"/>
              </a:spcBef>
            </a:pPr>
            <a:r>
              <a:rPr lang="nl-NL" sz="2200" noProof="1"/>
              <a:t>nature of incident</a:t>
            </a:r>
          </a:p>
          <a:p>
            <a:pPr>
              <a:spcBef>
                <a:spcPts val="0"/>
              </a:spcBef>
            </a:pPr>
            <a:r>
              <a:rPr lang="nl-NL" sz="2200" noProof="1"/>
              <a:t>number of victims and injuries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9481519" y="498129"/>
            <a:ext cx="1187624" cy="10081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D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857" y="26466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noProof="1"/>
              <a:t>11.2 Accident investigation and registration</a:t>
            </a:r>
            <a:r>
              <a:rPr lang="nl-NL" sz="3200" noProof="1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857" y="1513719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nl-NL" sz="2200" noProof="1"/>
              <a:t>Registration of: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noProof="1"/>
              <a:t>accidents and near-accidents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noProof="1"/>
              <a:t>environmental incidents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noProof="1"/>
              <a:t>fire and explosion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nl-NL" sz="2200" noProof="1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nl-NL" sz="2200" noProof="1"/>
              <a:t>Registration is important: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noProof="1"/>
              <a:t>recording data according to health and safety policy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noProof="1"/>
              <a:t>meeting legal requirements and SCC requirements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noProof="1"/>
              <a:t>measures to prevent accidents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nl-NL" sz="2200" dirty="0"/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defRPr/>
            </a:pPr>
            <a:endParaRPr lang="nl-NL" sz="2200" dirty="0"/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nl-NL" sz="2200" dirty="0"/>
          </a:p>
          <a:p>
            <a:pPr marL="0" indent="0">
              <a:buNone/>
              <a:defRPr/>
            </a:pPr>
            <a:endParaRPr lang="nl-NL" dirty="0">
              <a:ea typeface="ＭＳ Ｐゴシック" charset="0"/>
            </a:endParaRPr>
          </a:p>
          <a:p>
            <a:pPr marL="0" indent="0">
              <a:spcBef>
                <a:spcPts val="0"/>
              </a:spcBef>
              <a:defRPr/>
            </a:pPr>
            <a:endParaRPr lang="nl-NL" sz="2200" dirty="0"/>
          </a:p>
          <a:p>
            <a:pPr>
              <a:buNone/>
            </a:pPr>
            <a:endParaRPr lang="nl-NL" sz="2200" dirty="0"/>
          </a:p>
        </p:txBody>
      </p:sp>
      <p:sp>
        <p:nvSpPr>
          <p:cNvPr id="6" name="Afgeronde rechthoek 5"/>
          <p:cNvSpPr/>
          <p:nvPr/>
        </p:nvSpPr>
        <p:spPr>
          <a:xfrm>
            <a:off x="9601262" y="264669"/>
            <a:ext cx="1187624" cy="10081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D</a:t>
            </a:r>
          </a:p>
        </p:txBody>
      </p:sp>
      <p:sp>
        <p:nvSpPr>
          <p:cNvPr id="7" name="Rechthoek 6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04636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857" y="1684091"/>
            <a:ext cx="10515600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NL" sz="2200" dirty="0" err="1">
                <a:ea typeface="ＭＳ Ｐゴシック" charset="0"/>
              </a:rPr>
              <a:t>Objectives</a:t>
            </a:r>
            <a:r>
              <a:rPr lang="nl-NL" sz="2200" dirty="0">
                <a:ea typeface="ＭＳ Ｐゴシック" charset="0"/>
              </a:rPr>
              <a:t> of accident </a:t>
            </a:r>
            <a:r>
              <a:rPr lang="nl-NL" sz="2200" dirty="0" err="1">
                <a:ea typeface="ＭＳ Ｐゴシック" charset="0"/>
              </a:rPr>
              <a:t>investigation</a:t>
            </a:r>
            <a:r>
              <a:rPr lang="nl-NL" sz="2200" dirty="0">
                <a:ea typeface="ＭＳ Ｐゴシック" charset="0"/>
              </a:rPr>
              <a:t>:</a:t>
            </a:r>
          </a:p>
          <a:p>
            <a:pPr>
              <a:defRPr/>
            </a:pPr>
            <a:r>
              <a:rPr lang="nl-NL" sz="2200" dirty="0" err="1">
                <a:ea typeface="ＭＳ Ｐゴシック" charset="0"/>
              </a:rPr>
              <a:t>which</a:t>
            </a:r>
            <a:r>
              <a:rPr lang="nl-NL" sz="2200" dirty="0">
                <a:ea typeface="ＭＳ Ｐゴシック" charset="0"/>
              </a:rPr>
              <a:t> factors </a:t>
            </a:r>
            <a:r>
              <a:rPr lang="nl-NL" sz="2200" dirty="0" err="1">
                <a:ea typeface="ＭＳ Ｐゴシック" charset="0"/>
              </a:rPr>
              <a:t>were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the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cause</a:t>
            </a:r>
            <a:r>
              <a:rPr lang="nl-NL" sz="2200" dirty="0">
                <a:ea typeface="ＭＳ Ｐゴシック" charset="0"/>
              </a:rPr>
              <a:t> of </a:t>
            </a:r>
            <a:r>
              <a:rPr lang="nl-NL" sz="2200" dirty="0" err="1">
                <a:ea typeface="ＭＳ Ｐゴシック" charset="0"/>
              </a:rPr>
              <a:t>the</a:t>
            </a:r>
            <a:r>
              <a:rPr lang="nl-NL" sz="2200" dirty="0">
                <a:ea typeface="ＭＳ Ｐゴシック" charset="0"/>
              </a:rPr>
              <a:t> accident?</a:t>
            </a:r>
          </a:p>
          <a:p>
            <a:pPr>
              <a:defRPr/>
            </a:pPr>
            <a:r>
              <a:rPr lang="nl-NL" sz="2200" dirty="0" err="1">
                <a:ea typeface="ＭＳ Ｐゴシック" charset="0"/>
              </a:rPr>
              <a:t>aimed</a:t>
            </a:r>
            <a:r>
              <a:rPr lang="nl-NL" sz="2200" dirty="0">
                <a:ea typeface="ＭＳ Ｐゴシック" charset="0"/>
              </a:rPr>
              <a:t> at </a:t>
            </a:r>
            <a:r>
              <a:rPr lang="nl-NL" sz="2200" dirty="0" err="1">
                <a:ea typeface="ＭＳ Ｐゴシック" charset="0"/>
              </a:rPr>
              <a:t>preventing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accidents</a:t>
            </a:r>
            <a:r>
              <a:rPr lang="nl-NL" sz="2200" dirty="0">
                <a:ea typeface="ＭＳ Ｐゴシック" charset="0"/>
              </a:rPr>
              <a:t> 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endParaRPr lang="nl-NL" sz="2200" dirty="0">
              <a:ea typeface="ＭＳ Ｐゴシック" charset="0"/>
            </a:endParaRPr>
          </a:p>
          <a:p>
            <a:pPr marL="457200" indent="-457200">
              <a:spcBef>
                <a:spcPts val="0"/>
              </a:spcBef>
              <a:buNone/>
              <a:defRPr/>
            </a:pPr>
            <a:endParaRPr lang="nl-NL" sz="2200" dirty="0">
              <a:ea typeface="ＭＳ Ｐゴシック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nl-NL" sz="2200" dirty="0" err="1">
                <a:ea typeface="ＭＳ Ｐゴシック" charset="0"/>
              </a:rPr>
              <a:t>Components</a:t>
            </a:r>
            <a:r>
              <a:rPr lang="nl-NL" sz="2200" dirty="0">
                <a:ea typeface="ＭＳ Ｐゴシック" charset="0"/>
              </a:rPr>
              <a:t> of accident </a:t>
            </a:r>
            <a:r>
              <a:rPr lang="nl-NL" sz="2200" dirty="0" err="1">
                <a:ea typeface="ＭＳ Ｐゴシック" charset="0"/>
              </a:rPr>
              <a:t>investigation</a:t>
            </a:r>
            <a:r>
              <a:rPr lang="nl-NL" sz="2200" dirty="0">
                <a:ea typeface="ＭＳ Ｐゴシック" charset="0"/>
              </a:rPr>
              <a:t>: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nl-NL" sz="2200" dirty="0">
                <a:ea typeface="ＭＳ Ｐゴシック" charset="0"/>
              </a:rPr>
              <a:t>accident </a:t>
            </a:r>
            <a:r>
              <a:rPr lang="nl-NL" sz="2200" dirty="0" err="1">
                <a:ea typeface="ＭＳ Ｐゴシック" charset="0"/>
              </a:rPr>
              <a:t>investigation</a:t>
            </a:r>
            <a:r>
              <a:rPr lang="nl-NL" sz="2200" dirty="0">
                <a:ea typeface="ＭＳ Ｐゴシック" charset="0"/>
              </a:rPr>
              <a:t> at </a:t>
            </a:r>
            <a:r>
              <a:rPr lang="nl-NL" sz="2200" dirty="0" err="1">
                <a:ea typeface="ＭＳ Ｐゴシック" charset="0"/>
              </a:rPr>
              <a:t>the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location</a:t>
            </a:r>
            <a:r>
              <a:rPr lang="nl-NL" sz="2200" dirty="0">
                <a:ea typeface="ＭＳ Ｐゴシック" charset="0"/>
              </a:rPr>
              <a:t> of </a:t>
            </a:r>
            <a:r>
              <a:rPr lang="nl-NL" sz="2200" dirty="0" err="1">
                <a:ea typeface="ＭＳ Ｐゴシック" charset="0"/>
              </a:rPr>
              <a:t>the</a:t>
            </a:r>
            <a:r>
              <a:rPr lang="nl-NL" sz="2200" dirty="0">
                <a:ea typeface="ＭＳ Ｐゴシック" charset="0"/>
              </a:rPr>
              <a:t> accident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nl-NL" sz="2200" dirty="0">
                <a:ea typeface="ＭＳ Ｐゴシック" charset="0"/>
              </a:rPr>
              <a:t>keep </a:t>
            </a:r>
            <a:r>
              <a:rPr lang="nl-NL" sz="2200" dirty="0" err="1">
                <a:ea typeface="ＭＳ Ｐゴシック" charset="0"/>
              </a:rPr>
              <a:t>evidence</a:t>
            </a:r>
            <a:endParaRPr lang="nl-NL" sz="2200" dirty="0">
              <a:ea typeface="ＭＳ Ｐゴシック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nl-NL" sz="2200" dirty="0" err="1">
                <a:ea typeface="ＭＳ Ｐゴシック" charset="0"/>
              </a:rPr>
              <a:t>interviewing</a:t>
            </a:r>
            <a:r>
              <a:rPr lang="nl-NL" sz="2200" dirty="0">
                <a:ea typeface="ＭＳ Ｐゴシック" charset="0"/>
              </a:rPr>
              <a:t> </a:t>
            </a:r>
            <a:r>
              <a:rPr lang="nl-NL" sz="2200" dirty="0" err="1">
                <a:ea typeface="ＭＳ Ｐゴシック" charset="0"/>
              </a:rPr>
              <a:t>witnesses</a:t>
            </a:r>
            <a:r>
              <a:rPr lang="nl-NL" sz="2200" dirty="0">
                <a:ea typeface="ＭＳ Ｐゴシック" charset="0"/>
              </a:rPr>
              <a:t>/persons </a:t>
            </a:r>
            <a:r>
              <a:rPr lang="nl-NL" sz="2200" dirty="0" err="1">
                <a:ea typeface="ＭＳ Ｐゴシック" charset="0"/>
              </a:rPr>
              <a:t>involved</a:t>
            </a:r>
            <a:endParaRPr lang="nl-NL" sz="2200" dirty="0">
              <a:ea typeface="ＭＳ Ｐゴシック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nl-NL" sz="2200" dirty="0">
                <a:ea typeface="ＭＳ Ｐゴシック" charset="0"/>
              </a:rPr>
              <a:t> analysis research </a:t>
            </a:r>
            <a:r>
              <a:rPr lang="nl-NL" sz="2200" dirty="0" err="1">
                <a:ea typeface="ＭＳ Ｐゴシック" charset="0"/>
              </a:rPr>
              <a:t>findings</a:t>
            </a:r>
            <a:endParaRPr lang="nl-NL" sz="2200" dirty="0">
              <a:ea typeface="ＭＳ Ｐゴシック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nl-NL" sz="2200" dirty="0" err="1">
                <a:ea typeface="ＭＳ Ｐゴシック" charset="0"/>
              </a:rPr>
              <a:t>final</a:t>
            </a:r>
            <a:r>
              <a:rPr lang="nl-NL" sz="2200" dirty="0">
                <a:ea typeface="ＭＳ Ｐゴシック" charset="0"/>
              </a:rPr>
              <a:t> report (</a:t>
            </a:r>
            <a:r>
              <a:rPr lang="nl-NL" sz="2200" dirty="0" err="1">
                <a:ea typeface="ＭＳ Ｐゴシック" charset="0"/>
              </a:rPr>
              <a:t>conclusions</a:t>
            </a:r>
            <a:r>
              <a:rPr lang="nl-NL" sz="2200" dirty="0">
                <a:ea typeface="ＭＳ Ｐゴシック" charset="0"/>
              </a:rPr>
              <a:t>/</a:t>
            </a:r>
            <a:r>
              <a:rPr lang="nl-NL" sz="2200" dirty="0" err="1">
                <a:ea typeface="ＭＳ Ｐゴシック" charset="0"/>
              </a:rPr>
              <a:t>recommendations</a:t>
            </a:r>
            <a:r>
              <a:rPr lang="nl-NL" sz="2200" dirty="0">
                <a:ea typeface="ＭＳ Ｐゴシック" charset="0"/>
              </a:rPr>
              <a:t>)</a:t>
            </a:r>
          </a:p>
          <a:p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522857" y="26466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noProof="1"/>
              <a:t>11.2 Accident investigation and registration</a:t>
            </a:r>
            <a:r>
              <a:rPr lang="nl-NL" sz="3200" noProof="1"/>
              <a:t> 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9481519" y="498129"/>
            <a:ext cx="1187624" cy="10081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D</a:t>
            </a:r>
          </a:p>
        </p:txBody>
      </p:sp>
      <p:sp>
        <p:nvSpPr>
          <p:cNvPr id="8" name="Rechthoek 7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857" y="270521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noProof="1"/>
              <a:t>12.1 Emergency situations</a:t>
            </a:r>
            <a:r>
              <a:rPr lang="nl-NL" sz="3200" noProof="1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857" y="1413521"/>
            <a:ext cx="8435280" cy="478112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nl-NL" sz="2200" b="1" noProof="1">
                <a:ea typeface="ＭＳ Ｐゴシック" charset="0"/>
              </a:rPr>
              <a:t>Contents company emergency plan</a:t>
            </a:r>
            <a:endParaRPr lang="nl-NL" sz="2200" noProof="1">
              <a:ea typeface="ＭＳ Ｐゴシック" charset="0"/>
            </a:endParaRPr>
          </a:p>
          <a:p>
            <a:pPr>
              <a:lnSpc>
                <a:spcPct val="120000"/>
              </a:lnSpc>
              <a:defRPr/>
            </a:pPr>
            <a:r>
              <a:rPr lang="nl-NL" sz="2200" noProof="1">
                <a:ea typeface="ＭＳ Ｐゴシック" charset="0"/>
              </a:rPr>
              <a:t>Measures and provisions to limit and combat the effects of a disaster</a:t>
            </a:r>
          </a:p>
          <a:p>
            <a:pPr>
              <a:lnSpc>
                <a:spcPct val="120000"/>
              </a:lnSpc>
              <a:defRPr/>
            </a:pPr>
            <a:r>
              <a:rPr lang="nl-NL" sz="2200" noProof="1">
                <a:ea typeface="ＭＳ Ｐゴシック" charset="0"/>
              </a:rPr>
              <a:t>Based on estimated calamities or incidents (i.e. RI&amp;E)</a:t>
            </a:r>
          </a:p>
          <a:p>
            <a:pPr>
              <a:lnSpc>
                <a:spcPct val="120000"/>
              </a:lnSpc>
              <a:defRPr/>
            </a:pPr>
            <a:endParaRPr lang="nl-NL" sz="2200" noProof="1">
              <a:ea typeface="ＭＳ Ｐゴシック" charset="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nl-NL" sz="2200" b="1" noProof="1">
                <a:ea typeface="ＭＳ Ｐゴシック" charset="0"/>
              </a:rPr>
              <a:t>Employees and visitors must be aware of:</a:t>
            </a:r>
          </a:p>
          <a:p>
            <a:pPr marL="457200" lvl="1" indent="0">
              <a:lnSpc>
                <a:spcPct val="120000"/>
              </a:lnSpc>
              <a:defRPr/>
            </a:pPr>
            <a:r>
              <a:rPr lang="nl-NL" sz="2200" noProof="1">
                <a:ea typeface="ＭＳ Ｐゴシック" charset="0"/>
              </a:rPr>
              <a:t>  emergency procedure</a:t>
            </a:r>
          </a:p>
          <a:p>
            <a:pPr marL="457200" lvl="1" indent="0">
              <a:lnSpc>
                <a:spcPct val="120000"/>
              </a:lnSpc>
              <a:defRPr/>
            </a:pPr>
            <a:r>
              <a:rPr lang="nl-NL" sz="2200" noProof="1">
                <a:ea typeface="ＭＳ Ｐゴシック" charset="0"/>
              </a:rPr>
              <a:t>  evacuation areas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26567" y="3964501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fgeronde rechthoek 6"/>
          <p:cNvSpPr/>
          <p:nvPr/>
        </p:nvSpPr>
        <p:spPr>
          <a:xfrm>
            <a:off x="9481519" y="498129"/>
            <a:ext cx="1187624" cy="10081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7444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857" y="187681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noProof="1"/>
              <a:t>12.1 Emergency situations</a:t>
            </a:r>
            <a:r>
              <a:rPr lang="nl-NL" sz="3200" noProof="1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857" y="1607103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nl-NL" sz="2200" noProof="1">
                <a:ea typeface="ＭＳ Ｐゴシック" charset="0"/>
              </a:rPr>
              <a:t>The company emergency plan includes: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l-NL" sz="2200" noProof="1">
                <a:ea typeface="ＭＳ Ｐゴシック" charset="0"/>
              </a:rPr>
              <a:t>(eviction)map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l-NL" sz="2200" noProof="1">
                <a:ea typeface="ＭＳ Ｐゴシック" charset="0"/>
              </a:rPr>
              <a:t>Description of location safety equipment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l-NL" sz="2200" noProof="1">
                <a:ea typeface="ＭＳ Ｐゴシック" charset="0"/>
              </a:rPr>
              <a:t>Alert procedure internal/external emergency services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l-NL" sz="2200" noProof="1">
                <a:ea typeface="ＭＳ Ｐゴシック" charset="0"/>
              </a:rPr>
              <a:t>Instruction and information about:</a:t>
            </a:r>
          </a:p>
          <a:p>
            <a:pPr marL="0" indent="0">
              <a:buNone/>
              <a:defRPr/>
            </a:pPr>
            <a:r>
              <a:rPr lang="nl-NL" sz="2200" noProof="1">
                <a:ea typeface="ＭＳ Ｐゴシック" charset="0"/>
              </a:rPr>
              <a:t>	- types of alarms</a:t>
            </a:r>
          </a:p>
          <a:p>
            <a:pPr marL="0" indent="0">
              <a:buNone/>
              <a:defRPr/>
            </a:pPr>
            <a:r>
              <a:rPr lang="nl-NL" sz="2200" noProof="1">
                <a:ea typeface="ＭＳ Ｐゴシック" charset="0"/>
              </a:rPr>
              <a:t>	- what to do in case of fire/eviction</a:t>
            </a:r>
          </a:p>
          <a:p>
            <a:pPr marL="0" indent="0">
              <a:buNone/>
              <a:defRPr/>
            </a:pPr>
            <a:r>
              <a:rPr lang="nl-NL" sz="2200" noProof="1">
                <a:ea typeface="ＭＳ Ｐゴシック" charset="0"/>
              </a:rPr>
              <a:t>	- first aid</a:t>
            </a:r>
          </a:p>
          <a:p>
            <a:pPr marL="0" indent="0">
              <a:buNone/>
              <a:defRPr/>
            </a:pPr>
            <a:r>
              <a:rPr lang="nl-NL" sz="2200" noProof="1">
                <a:ea typeface="ＭＳ Ｐゴシック" charset="0"/>
              </a:rPr>
              <a:t>	- (evacuation) exercises</a:t>
            </a:r>
          </a:p>
          <a:p>
            <a:pPr marL="0" indent="0">
              <a:buNone/>
              <a:defRPr/>
            </a:pPr>
            <a:r>
              <a:rPr lang="nl-NL" sz="2200" noProof="1">
                <a:ea typeface="ＭＳ Ｐゴシック" charset="0"/>
              </a:rPr>
              <a:t>	- reporting incidents/situations</a:t>
            </a:r>
          </a:p>
          <a:p>
            <a:pPr marL="0" indent="0">
              <a:buNone/>
              <a:defRPr/>
            </a:pPr>
            <a:r>
              <a:rPr lang="nl-NL" sz="2200" noProof="1">
                <a:ea typeface="ＭＳ Ｐゴシック" charset="0"/>
              </a:rPr>
              <a:t>	- preventions and measures</a:t>
            </a:r>
            <a:endParaRPr lang="nl-NL" sz="2200" noProof="1"/>
          </a:p>
        </p:txBody>
      </p:sp>
      <p:pic>
        <p:nvPicPr>
          <p:cNvPr id="6" name="Afbeelding 5" descr="http://www.tandra.nl/images/Ontruimingsplattegrond-NEN1414.jpg">
            <a:hlinkClick r:id="rId2" tooltip="&quot;Ontruimingsplattegrond NEN1414&quot;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20137" y="3528779"/>
            <a:ext cx="3132983" cy="257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fgeronde rechthoek 7"/>
          <p:cNvSpPr/>
          <p:nvPr/>
        </p:nvSpPr>
        <p:spPr>
          <a:xfrm>
            <a:off x="9481519" y="498129"/>
            <a:ext cx="1187624" cy="10081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D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857" y="178745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noProof="1"/>
              <a:t>12.1 Emergency situations</a:t>
            </a:r>
            <a:r>
              <a:rPr lang="nl-NL" sz="3200" noProof="1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0457" y="1434053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nl-NL" sz="2200" noProof="1"/>
              <a:t>Phasing:</a:t>
            </a:r>
          </a:p>
          <a:p>
            <a:pPr marL="355600" indent="-355600">
              <a:lnSpc>
                <a:spcPct val="150000"/>
              </a:lnSpc>
              <a:defRPr/>
            </a:pPr>
            <a:r>
              <a:rPr lang="nl-NL" sz="2200" noProof="1"/>
              <a:t>first alarm/response</a:t>
            </a:r>
          </a:p>
          <a:p>
            <a:pPr marL="355600" indent="-355600">
              <a:lnSpc>
                <a:spcPct val="150000"/>
              </a:lnSpc>
              <a:defRPr/>
            </a:pPr>
            <a:r>
              <a:rPr lang="nl-NL" sz="2200" noProof="1"/>
              <a:t>announce the classification of the incident</a:t>
            </a:r>
          </a:p>
          <a:p>
            <a:pPr marL="355600" indent="-355600">
              <a:lnSpc>
                <a:spcPct val="150000"/>
              </a:lnSpc>
              <a:defRPr/>
            </a:pPr>
            <a:r>
              <a:rPr lang="nl-NL" sz="2200" noProof="1"/>
              <a:t>actions/measures: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nl-NL" sz="2200" noProof="1"/>
              <a:t>stop working, do not use the telephone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nl-NL" sz="2200" noProof="1"/>
              <a:t>switch off equipment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nl-NL" sz="2200" noProof="1"/>
              <a:t>go to assembly point and report to coordinator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nl-NL" sz="2200" noProof="1"/>
              <a:t>safeguard end of incident and evidence of the cause of the incident</a:t>
            </a:r>
            <a:endParaRPr lang="nl-NL" sz="2200" dirty="0"/>
          </a:p>
          <a:p>
            <a:endParaRPr lang="nl-NL" sz="2200" dirty="0"/>
          </a:p>
        </p:txBody>
      </p:sp>
      <p:sp>
        <p:nvSpPr>
          <p:cNvPr id="8" name="Afgeronde rechthoek 7"/>
          <p:cNvSpPr/>
          <p:nvPr/>
        </p:nvSpPr>
        <p:spPr>
          <a:xfrm>
            <a:off x="9481519" y="498129"/>
            <a:ext cx="1187624" cy="10081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9181760-9054-46AB-5DD4-146871C86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476" y="2628833"/>
            <a:ext cx="234106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643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857" y="203744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noProof="1"/>
              <a:t>12.1 Emergency situations</a:t>
            </a:r>
            <a:r>
              <a:rPr lang="nl-NL" sz="3200" noProof="1"/>
              <a:t>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522857" y="1239777"/>
            <a:ext cx="446449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200" noProof="1"/>
              <a:t>Emergency phases:</a:t>
            </a:r>
          </a:p>
          <a:p>
            <a:pPr>
              <a:buFont typeface="Arial" pitchFamily="34" charset="0"/>
              <a:buChar char="•"/>
            </a:pPr>
            <a:r>
              <a:rPr lang="nl-NL" sz="2200" noProof="1"/>
              <a:t>   report</a:t>
            </a:r>
          </a:p>
          <a:p>
            <a:pPr>
              <a:buFont typeface="Arial" pitchFamily="34" charset="0"/>
              <a:buChar char="•"/>
            </a:pPr>
            <a:r>
              <a:rPr lang="nl-NL" sz="2200" noProof="1"/>
              <a:t>   act and take measures</a:t>
            </a:r>
          </a:p>
          <a:p>
            <a:r>
              <a:rPr lang="nl-NL" sz="2200" noProof="1"/>
              <a:t>    safeguard the situation </a:t>
            </a:r>
          </a:p>
          <a:p>
            <a:pPr>
              <a:buFont typeface="Arial" pitchFamily="34" charset="0"/>
              <a:buChar char="•"/>
            </a:pPr>
            <a:r>
              <a:rPr lang="nl-NL" sz="2200" noProof="1"/>
              <a:t>   end emergency</a:t>
            </a:r>
          </a:p>
          <a:p>
            <a:pPr>
              <a:buFont typeface="Arial" pitchFamily="34" charset="0"/>
              <a:buChar char="•"/>
            </a:pPr>
            <a:endParaRPr lang="nl-NL" sz="2200" noProof="1"/>
          </a:p>
          <a:p>
            <a:r>
              <a:rPr lang="nl-NL" sz="2200" noProof="1"/>
              <a:t>At the assembly point:</a:t>
            </a:r>
          </a:p>
          <a:p>
            <a:pPr>
              <a:buFont typeface="Arial" pitchFamily="34" charset="0"/>
              <a:buChar char="•"/>
            </a:pPr>
            <a:r>
              <a:rPr lang="nl-NL" sz="2200" noProof="1"/>
              <a:t>  do not leave the assembly point</a:t>
            </a:r>
          </a:p>
          <a:p>
            <a:pPr>
              <a:buFont typeface="Arial" pitchFamily="34" charset="0"/>
              <a:buChar char="•"/>
            </a:pPr>
            <a:r>
              <a:rPr lang="nl-NL" sz="2200" noProof="1"/>
              <a:t>  wait for CER instructions</a:t>
            </a:r>
          </a:p>
          <a:p>
            <a:endParaRPr lang="nl-NL" sz="2200" noProof="1"/>
          </a:p>
          <a:p>
            <a:r>
              <a:rPr lang="nl-NL" sz="2200" noProof="1"/>
              <a:t>For research:</a:t>
            </a:r>
          </a:p>
          <a:p>
            <a:r>
              <a:rPr lang="nl-NL" sz="2200" noProof="1"/>
              <a:t>do not change anything at the location of the accident</a:t>
            </a:r>
          </a:p>
          <a:p>
            <a:endParaRPr lang="nl-NL" sz="2200" dirty="0"/>
          </a:p>
        </p:txBody>
      </p:sp>
      <p:sp>
        <p:nvSpPr>
          <p:cNvPr id="8" name="Afgeronde rechthoek 7"/>
          <p:cNvSpPr/>
          <p:nvPr/>
        </p:nvSpPr>
        <p:spPr>
          <a:xfrm>
            <a:off x="9655028" y="231665"/>
            <a:ext cx="1187624" cy="10081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/>
              <a:t>topic</a:t>
            </a:r>
          </a:p>
          <a:p>
            <a:pPr algn="ctr"/>
            <a:r>
              <a:rPr lang="nl-NL" sz="4000" b="1" dirty="0"/>
              <a:t>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31BC65-783D-9F82-EE8F-DA5B54BC2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719" y="1543614"/>
            <a:ext cx="3377477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4311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857" y="188640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noProof="1"/>
              <a:t>12.2 Company Emergency Response (CER)</a:t>
            </a:r>
            <a:r>
              <a:rPr lang="nl-NL" sz="3200" noProof="1"/>
              <a:t> 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idx="1"/>
          </p:nvPr>
        </p:nvSpPr>
        <p:spPr>
          <a:xfrm>
            <a:off x="1522857" y="1472194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nl-NL" sz="2200" noProof="1">
                <a:ea typeface="ＭＳ Ｐゴシック" charset="0"/>
              </a:rPr>
              <a:t>Occupational Health and Safety obligation:</a:t>
            </a:r>
          </a:p>
          <a:p>
            <a:pPr>
              <a:lnSpc>
                <a:spcPct val="150000"/>
              </a:lnSpc>
              <a:defRPr/>
            </a:pPr>
            <a:r>
              <a:rPr lang="nl-NL" sz="2200" noProof="1">
                <a:ea typeface="ＭＳ Ｐゴシック" charset="0"/>
              </a:rPr>
              <a:t>sufficient company emergency responders in every company or </a:t>
            </a:r>
          </a:p>
          <a:p>
            <a:pPr>
              <a:lnSpc>
                <a:spcPct val="150000"/>
              </a:lnSpc>
              <a:defRPr/>
            </a:pPr>
            <a:r>
              <a:rPr lang="nl-NL" sz="2200" noProof="1">
                <a:ea typeface="ＭＳ Ｐゴシック" charset="0"/>
              </a:rPr>
              <a:t>arrange company emergency responders fe.with neighbouring companies </a:t>
            </a:r>
          </a:p>
          <a:p>
            <a:pPr>
              <a:lnSpc>
                <a:spcPct val="150000"/>
              </a:lnSpc>
              <a:defRPr/>
            </a:pPr>
            <a:r>
              <a:rPr lang="nl-NL" sz="2200" noProof="1">
                <a:ea typeface="ＭＳ Ｐゴシック" charset="0"/>
              </a:rPr>
              <a:t>company emergency response is partly determined based on RI&amp;E  </a:t>
            </a:r>
          </a:p>
          <a:p>
            <a:pPr>
              <a:lnSpc>
                <a:spcPct val="150000"/>
              </a:lnSpc>
              <a:defRPr/>
            </a:pPr>
            <a:r>
              <a:rPr lang="nl-NL" sz="2200" noProof="1">
                <a:ea typeface="ＭＳ Ｐゴシック" charset="0"/>
              </a:rPr>
              <a:t>requirements for company emergency responders expertise </a:t>
            </a:r>
          </a:p>
          <a:p>
            <a:pPr>
              <a:lnSpc>
                <a:spcPct val="150000"/>
              </a:lnSpc>
              <a:defRPr/>
            </a:pPr>
            <a:r>
              <a:rPr lang="nl-NL" sz="2200" noProof="1">
                <a:ea typeface="ＭＳ Ｐゴシック" charset="0"/>
              </a:rPr>
              <a:t>evacuation drill at least once a year 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9481519" y="498129"/>
            <a:ext cx="1187624" cy="10081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D</a:t>
            </a:r>
          </a:p>
        </p:txBody>
      </p:sp>
      <p:sp>
        <p:nvSpPr>
          <p:cNvPr id="9" name="Rechthoek 8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C927AB1-D7E9-BB7A-2C16-CE8476F2A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501" y="2438450"/>
            <a:ext cx="2462997" cy="2438611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857" y="272325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en-GB" sz="3200" b="1" dirty="0"/>
              <a:t>12.2 Company Emergency Response (CER)</a:t>
            </a:r>
            <a:r>
              <a:rPr lang="en-GB" sz="3200" dirty="0"/>
              <a:t> 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>
          <a:xfrm>
            <a:off x="1522857" y="1506241"/>
            <a:ext cx="1027187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GB" dirty="0">
                <a:ea typeface="ＭＳ Ｐゴシック" charset="0"/>
              </a:rPr>
              <a:t>The following applies to in-house emergency services: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ＭＳ Ｐゴシック" charset="0"/>
              </a:rPr>
              <a:t>must be arranged and guaranteed in every organisation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ＭＳ Ｐゴシック" charset="0"/>
              </a:rPr>
              <a:t>Company Emergency Responders must be adequately trained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ＭＳ Ｐゴシック" charset="0"/>
              </a:rPr>
              <a:t>there is a set of tasks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ＭＳ Ｐゴシック" charset="0"/>
              </a:rPr>
              <a:t>establish warning and alert procedures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sz="2400" dirty="0">
              <a:ea typeface="ＭＳ Ｐゴシック" charset="0"/>
            </a:endParaRPr>
          </a:p>
          <a:p>
            <a:pPr marL="0" indent="0">
              <a:buNone/>
              <a:defRPr/>
            </a:pPr>
            <a:endParaRPr lang="en-GB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GB" dirty="0">
                <a:ea typeface="ＭＳ Ｐゴシック" charset="0"/>
              </a:rPr>
              <a:t>Tasks of the CER are: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ＭＳ Ｐゴシック" charset="0"/>
              </a:rPr>
              <a:t>provide first aid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ＭＳ Ｐゴシック" charset="0"/>
              </a:rPr>
              <a:t>fight incipient fires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ＭＳ Ｐゴシック" charset="0"/>
              </a:rPr>
              <a:t>evacuation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ＭＳ Ｐゴシック" charset="0"/>
              </a:rPr>
              <a:t>communication with emergency services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ＭＳ Ｐゴシック" charset="0"/>
              </a:rPr>
              <a:t>prevention</a:t>
            </a:r>
          </a:p>
          <a:p>
            <a:pPr marL="0" indent="0" algn="ctr">
              <a:buNone/>
              <a:defRPr/>
            </a:pPr>
            <a:endParaRPr lang="nl-NL" dirty="0">
              <a:ea typeface="ＭＳ Ｐゴシック" charset="0"/>
              <a:cs typeface="+mn-cs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9481519" y="498129"/>
            <a:ext cx="1187624" cy="10081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D</a:t>
            </a:r>
          </a:p>
        </p:txBody>
      </p:sp>
      <p:sp>
        <p:nvSpPr>
          <p:cNvPr id="8" name="Rechthoek 7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857" y="230598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en-GB" sz="3200" b="1" dirty="0"/>
              <a:t>12.2 Company Emergency Response (CER)</a:t>
            </a:r>
            <a:r>
              <a:rPr lang="en-GB" sz="3200" dirty="0"/>
              <a:t> 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idx="1"/>
          </p:nvPr>
        </p:nvSpPr>
        <p:spPr>
          <a:xfrm>
            <a:off x="1522857" y="1152812"/>
            <a:ext cx="7715200" cy="383284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2200" dirty="0">
                <a:ea typeface="ＭＳ Ｐゴシック" charset="0"/>
              </a:rPr>
              <a:t>Education, practice and training: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200" dirty="0">
                <a:ea typeface="ＭＳ Ｐゴシック" charset="0"/>
              </a:rPr>
              <a:t>necessary for testing the emergency response plan</a:t>
            </a:r>
          </a:p>
          <a:p>
            <a:pPr>
              <a:spcBef>
                <a:spcPts val="0"/>
              </a:spcBef>
              <a:defRPr/>
            </a:pPr>
            <a:r>
              <a:rPr lang="en-GB" sz="2200" dirty="0">
                <a:ea typeface="ＭＳ Ｐゴシック" charset="0"/>
              </a:rPr>
              <a:t>to prepare employees and company emergency responders for incidents</a:t>
            </a:r>
          </a:p>
          <a:p>
            <a:pPr>
              <a:spcBef>
                <a:spcPts val="0"/>
              </a:spcBef>
              <a:defRPr/>
            </a:pPr>
            <a:r>
              <a:rPr lang="en-GB" sz="2200" dirty="0">
                <a:ea typeface="ＭＳ Ｐゴシック" charset="0"/>
              </a:rPr>
              <a:t>practice/repetition of company emergency plan:</a:t>
            </a:r>
          </a:p>
          <a:p>
            <a:pPr lvl="1">
              <a:spcBef>
                <a:spcPts val="0"/>
              </a:spcBef>
              <a:defRPr/>
            </a:pPr>
            <a:r>
              <a:rPr lang="en-GB" dirty="0">
                <a:ea typeface="ＭＳ Ｐゴシック" charset="0"/>
              </a:rPr>
              <a:t>internal</a:t>
            </a:r>
          </a:p>
          <a:p>
            <a:pPr lvl="1">
              <a:spcBef>
                <a:spcPts val="0"/>
              </a:spcBef>
              <a:defRPr/>
            </a:pPr>
            <a:r>
              <a:rPr lang="en-GB" dirty="0">
                <a:ea typeface="ＭＳ Ｐゴシック" charset="0"/>
              </a:rPr>
              <a:t>in combination with emergency services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GB" sz="2200" dirty="0">
              <a:ea typeface="ＭＳ Ｐゴシック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sz="2200" dirty="0">
                <a:ea typeface="ＭＳ Ｐゴシック" charset="0"/>
              </a:rPr>
              <a:t>An evacuation exercise at least once a year!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9481519" y="498129"/>
            <a:ext cx="1187624" cy="10081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/>
              <a:t>topic</a:t>
            </a:r>
          </a:p>
          <a:p>
            <a:pPr algn="ctr"/>
            <a:r>
              <a:rPr lang="nl-NL" sz="4000" b="1"/>
              <a:t>D</a:t>
            </a:r>
          </a:p>
        </p:txBody>
      </p:sp>
      <p:sp>
        <p:nvSpPr>
          <p:cNvPr id="9" name="Rechthoek 8"/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  <a:solidFill>
            <a:srgbClr val="328E57"/>
          </a:solidFill>
          <a:ln>
            <a:solidFill>
              <a:srgbClr val="328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3"/>
          <p:cNvSpPr>
            <a:spLocks noGrp="1"/>
          </p:cNvSpPr>
          <p:nvPr>
            <p:ph idx="1"/>
          </p:nvPr>
        </p:nvSpPr>
        <p:spPr>
          <a:xfrm>
            <a:off x="1497934" y="1437060"/>
            <a:ext cx="5106988" cy="49117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GB" sz="2200" b="1" dirty="0"/>
          </a:p>
          <a:p>
            <a:pPr marL="0" indent="0">
              <a:buNone/>
              <a:defRPr/>
            </a:pPr>
            <a:r>
              <a:rPr lang="en-GB" sz="2200" b="1" dirty="0"/>
              <a:t>CE CONTROL MARK</a:t>
            </a:r>
          </a:p>
          <a:p>
            <a:pPr marL="0" indent="0">
              <a:buNone/>
              <a:defRPr/>
            </a:pPr>
            <a:endParaRPr lang="en-GB" sz="2200" dirty="0"/>
          </a:p>
          <a:p>
            <a:pPr marL="0" indent="0">
              <a:buNone/>
              <a:defRPr/>
            </a:pPr>
            <a:r>
              <a:rPr lang="en-GB" sz="2200" dirty="0"/>
              <a:t>CE = </a:t>
            </a:r>
            <a:r>
              <a:rPr lang="en-GB" sz="2200" dirty="0" err="1"/>
              <a:t>Conformité</a:t>
            </a:r>
            <a:r>
              <a:rPr lang="en-GB" sz="2200" dirty="0"/>
              <a:t> </a:t>
            </a:r>
            <a:r>
              <a:rPr lang="en-GB" sz="2200" dirty="0" err="1"/>
              <a:t>Européene</a:t>
            </a:r>
            <a:endParaRPr lang="en-GB" sz="2200" dirty="0"/>
          </a:p>
          <a:p>
            <a:pPr marL="625475" indent="-625475">
              <a:buNone/>
              <a:defRPr/>
            </a:pPr>
            <a:r>
              <a:rPr lang="en-GB" sz="2200" dirty="0"/>
              <a:t>CE = European directive for product safety</a:t>
            </a:r>
          </a:p>
          <a:p>
            <a:pPr marL="0" indent="0">
              <a:buNone/>
              <a:defRPr/>
            </a:pPr>
            <a:endParaRPr lang="en-GB" sz="2200" dirty="0"/>
          </a:p>
          <a:p>
            <a:pPr marL="0" indent="0">
              <a:buNone/>
              <a:defRPr/>
            </a:pPr>
            <a:r>
              <a:rPr lang="en-GB" sz="2200" dirty="0"/>
              <a:t>Mandatory for work equipment, work clothing, personal protective equipment etc.</a:t>
            </a:r>
          </a:p>
          <a:p>
            <a:pPr marL="0" indent="0">
              <a:buNone/>
              <a:defRPr/>
            </a:pPr>
            <a:endParaRPr lang="en-GB" sz="2200" dirty="0"/>
          </a:p>
          <a:p>
            <a:pPr marL="0" indent="0">
              <a:buNone/>
              <a:defRPr/>
            </a:pPr>
            <a:r>
              <a:rPr lang="en-GB" sz="2200" dirty="0"/>
              <a:t>Mandatory in all EU countries</a:t>
            </a:r>
          </a:p>
          <a:p>
            <a:pPr marL="0" indent="0">
              <a:buNone/>
              <a:defRPr/>
            </a:pPr>
            <a:endParaRPr lang="en-GB" sz="2200" dirty="0"/>
          </a:p>
        </p:txBody>
      </p:sp>
      <p:pic>
        <p:nvPicPr>
          <p:cNvPr id="31748" name="Picture 9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04113" y="1772817"/>
            <a:ext cx="3324225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399962" y="464053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en-GB" sz="3200" b="1" dirty="0"/>
              <a:t>1.3 Working Hours Act, environmental legislation and CE</a:t>
            </a:r>
            <a:r>
              <a:rPr lang="en-GB" sz="3200" dirty="0"/>
              <a:t> 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9724156" y="248121"/>
            <a:ext cx="118762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1400" b="1" dirty="0"/>
              <a:t>topic</a:t>
            </a:r>
          </a:p>
          <a:p>
            <a:pPr algn="ctr"/>
            <a:r>
              <a:rPr lang="nl-NL" sz="4000" b="1" dirty="0"/>
              <a:t>A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60831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 err="1"/>
              <a:t>Exam</a:t>
            </a:r>
            <a:r>
              <a:rPr lang="nl-NL" sz="3200" b="1" dirty="0"/>
              <a:t>: B-SCC / SOS-SCC / SIS-SCE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268761"/>
            <a:ext cx="8229600" cy="49143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nl-NL" sz="2200" dirty="0"/>
          </a:p>
          <a:p>
            <a:pPr>
              <a:buNone/>
            </a:pPr>
            <a:endParaRPr lang="nl-NL" sz="2200" dirty="0"/>
          </a:p>
          <a:p>
            <a:pPr>
              <a:buNone/>
            </a:pPr>
            <a:endParaRPr lang="nl-NL" sz="2200" dirty="0"/>
          </a:p>
          <a:p>
            <a:pPr>
              <a:buNone/>
            </a:pPr>
            <a:endParaRPr lang="nl-NL" sz="2200" dirty="0"/>
          </a:p>
          <a:p>
            <a:pPr>
              <a:buNone/>
            </a:pPr>
            <a:endParaRPr lang="nl-NL" sz="2200" dirty="0"/>
          </a:p>
          <a:p>
            <a:pPr>
              <a:buNone/>
            </a:pPr>
            <a:endParaRPr lang="nl-NL" sz="2200" dirty="0"/>
          </a:p>
          <a:p>
            <a:pPr>
              <a:buNone/>
            </a:pPr>
            <a:endParaRPr lang="nl-NL" sz="900" dirty="0"/>
          </a:p>
          <a:p>
            <a:pPr>
              <a:buNone/>
            </a:pPr>
            <a:r>
              <a:rPr lang="nl-NL" b="1" dirty="0"/>
              <a:t>Types of </a:t>
            </a:r>
            <a:r>
              <a:rPr lang="nl-NL" b="1" dirty="0" err="1"/>
              <a:t>questions</a:t>
            </a:r>
            <a:r>
              <a:rPr lang="nl-NL" b="1" dirty="0"/>
              <a:t>: </a:t>
            </a:r>
          </a:p>
          <a:p>
            <a:r>
              <a:rPr lang="nl-NL" dirty="0"/>
              <a:t>multiple </a:t>
            </a:r>
            <a:r>
              <a:rPr lang="nl-NL" dirty="0" err="1"/>
              <a:t>choice</a:t>
            </a:r>
            <a:endParaRPr lang="nl-NL" dirty="0"/>
          </a:p>
          <a:p>
            <a:r>
              <a:rPr lang="nl-NL" dirty="0"/>
              <a:t>multiple </a:t>
            </a:r>
            <a:r>
              <a:rPr lang="nl-NL" dirty="0" err="1"/>
              <a:t>answer</a:t>
            </a:r>
            <a:r>
              <a:rPr lang="nl-NL" dirty="0"/>
              <a:t> question</a:t>
            </a:r>
          </a:p>
          <a:p>
            <a:r>
              <a:rPr lang="nl-NL" dirty="0"/>
              <a:t>matrix question</a:t>
            </a:r>
          </a:p>
          <a:p>
            <a:r>
              <a:rPr lang="nl-NL" dirty="0"/>
              <a:t>ranking question</a:t>
            </a:r>
          </a:p>
          <a:p>
            <a:r>
              <a:rPr lang="nl-NL" dirty="0"/>
              <a:t>matching question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9731829" y="210740"/>
            <a:ext cx="1187624" cy="100811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 dirty="0" err="1"/>
              <a:t>Exam</a:t>
            </a:r>
            <a:endParaRPr lang="nl-NL" b="1" dirty="0"/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281691"/>
              </p:ext>
            </p:extLst>
          </p:nvPr>
        </p:nvGraphicFramePr>
        <p:xfrm>
          <a:off x="1524000" y="1313321"/>
          <a:ext cx="8338592" cy="2026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63958">
                  <a:extLst>
                    <a:ext uri="{9D8B030D-6E8A-4147-A177-3AD203B41FA5}">
                      <a16:colId xmlns:a16="http://schemas.microsoft.com/office/drawing/2014/main" val="1568439013"/>
                    </a:ext>
                  </a:extLst>
                </a:gridCol>
                <a:gridCol w="1805338">
                  <a:extLst>
                    <a:ext uri="{9D8B030D-6E8A-4147-A177-3AD203B41FA5}">
                      <a16:colId xmlns:a16="http://schemas.microsoft.com/office/drawing/2014/main" val="1409653489"/>
                    </a:ext>
                  </a:extLst>
                </a:gridCol>
                <a:gridCol w="2084648">
                  <a:extLst>
                    <a:ext uri="{9D8B030D-6E8A-4147-A177-3AD203B41FA5}">
                      <a16:colId xmlns:a16="http://schemas.microsoft.com/office/drawing/2014/main" val="1565747776"/>
                    </a:ext>
                  </a:extLst>
                </a:gridCol>
                <a:gridCol w="2084648">
                  <a:extLst>
                    <a:ext uri="{9D8B030D-6E8A-4147-A177-3AD203B41FA5}">
                      <a16:colId xmlns:a16="http://schemas.microsoft.com/office/drawing/2014/main" val="3971512252"/>
                    </a:ext>
                  </a:extLst>
                </a:gridCol>
              </a:tblGrid>
              <a:tr h="33897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B-SCC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VOL - SCC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SIS-SCE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51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Number</a:t>
                      </a:r>
                      <a:r>
                        <a:rPr lang="nl-NL" dirty="0"/>
                        <a:t> of</a:t>
                      </a:r>
                      <a:r>
                        <a:rPr lang="nl-NL" baseline="0" dirty="0"/>
                        <a:t> </a:t>
                      </a:r>
                      <a:r>
                        <a:rPr lang="nl-NL" baseline="0" dirty="0" err="1"/>
                        <a:t>questions</a:t>
                      </a:r>
                      <a:r>
                        <a:rPr lang="nl-NL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9612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Max. number of points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4000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7000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7000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0430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Pass mark</a:t>
                      </a:r>
                    </a:p>
                    <a:p>
                      <a:r>
                        <a:rPr lang="nl-NL" sz="1200" baseline="0" dirty="0"/>
                        <a:t>(</a:t>
                      </a:r>
                      <a:r>
                        <a:rPr lang="nl-NL" sz="1200" baseline="0" dirty="0" err="1"/>
                        <a:t>number</a:t>
                      </a:r>
                      <a:r>
                        <a:rPr lang="nl-NL" sz="1200" baseline="0" dirty="0"/>
                        <a:t> of points </a:t>
                      </a:r>
                      <a:r>
                        <a:rPr lang="nl-NL" sz="1200" baseline="0" dirty="0" err="1"/>
                        <a:t>to</a:t>
                      </a:r>
                      <a:r>
                        <a:rPr lang="nl-NL" sz="1200" baseline="0" dirty="0"/>
                        <a:t> pass)</a:t>
                      </a:r>
                      <a:endParaRPr lang="nl-N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2600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4500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4500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7658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Time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60 minutes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75 minutes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75 minutes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351248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448254" y="199724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 err="1"/>
              <a:t>Exam</a:t>
            </a:r>
            <a:r>
              <a:rPr lang="nl-NL" sz="3200" b="1" dirty="0"/>
              <a:t>: multiple </a:t>
            </a:r>
            <a:r>
              <a:rPr lang="nl-NL" sz="3200" b="1" dirty="0" err="1"/>
              <a:t>choice</a:t>
            </a:r>
            <a:r>
              <a:rPr lang="nl-NL" sz="3200" b="1" dirty="0"/>
              <a:t> question </a:t>
            </a:r>
            <a:br>
              <a:rPr lang="nl-NL" sz="3200" b="1" dirty="0"/>
            </a:br>
            <a:r>
              <a:rPr lang="en-US" sz="1600" b="1" dirty="0"/>
              <a:t>(Point count: True 100-point score/ False 0-point score)</a:t>
            </a:r>
            <a:endParaRPr lang="nl-NL" sz="1600" b="1" dirty="0"/>
          </a:p>
        </p:txBody>
      </p:sp>
      <p:sp>
        <p:nvSpPr>
          <p:cNvPr id="7" name="Afgeronde rechthoek 6"/>
          <p:cNvSpPr/>
          <p:nvPr/>
        </p:nvSpPr>
        <p:spPr>
          <a:xfrm>
            <a:off x="9677854" y="58210"/>
            <a:ext cx="1187624" cy="100811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2000" b="1" dirty="0" err="1"/>
              <a:t>Exam</a:t>
            </a:r>
            <a:endParaRPr lang="nl-NL" sz="2000" b="1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3B29873-AE62-5851-F370-8690E4D10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254" y="1222980"/>
            <a:ext cx="8913124" cy="5017443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639901" y="132280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en-GB" sz="3200" b="1" dirty="0"/>
              <a:t>Exam: multiple answer question </a:t>
            </a:r>
            <a:br>
              <a:rPr lang="en-GB" sz="3200" b="1" dirty="0"/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(Point count: Best possible 100-point score/ Points reduction per incorrect answer)</a:t>
            </a:r>
            <a:endParaRPr lang="en-GB" sz="1600" b="1" dirty="0"/>
          </a:p>
        </p:txBody>
      </p:sp>
      <p:sp>
        <p:nvSpPr>
          <p:cNvPr id="7" name="Afgeronde rechthoek 6"/>
          <p:cNvSpPr/>
          <p:nvPr/>
        </p:nvSpPr>
        <p:spPr>
          <a:xfrm>
            <a:off x="9654736" y="8825"/>
            <a:ext cx="1187624" cy="100811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b="1" dirty="0"/>
              <a:t>Exam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14FDDF-C15E-A897-B2D9-739CD1016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901" y="1026171"/>
            <a:ext cx="9202459" cy="518064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2A95E04-834E-5085-252B-AF4E2BF4D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821" y="3060160"/>
            <a:ext cx="3938357" cy="73768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485360" y="25887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 err="1"/>
              <a:t>Exam</a:t>
            </a:r>
            <a:r>
              <a:rPr lang="nl-NL" sz="3200" b="1" dirty="0"/>
              <a:t>: matrix question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(Point count: Best possible 100-point score/ Points reduction per incorrect answer)</a:t>
            </a:r>
            <a:endParaRPr lang="nl-NL" sz="1800" b="1" dirty="0"/>
          </a:p>
        </p:txBody>
      </p:sp>
      <p:sp>
        <p:nvSpPr>
          <p:cNvPr id="7" name="Afgeronde rechthoek 6"/>
          <p:cNvSpPr/>
          <p:nvPr/>
        </p:nvSpPr>
        <p:spPr>
          <a:xfrm>
            <a:off x="9681849" y="103413"/>
            <a:ext cx="1187624" cy="100811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2000" b="1" dirty="0" err="1"/>
              <a:t>Exam</a:t>
            </a:r>
            <a:endParaRPr lang="nl-NL" sz="2000" b="1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6991A0A-B08A-8BEE-33B0-7CF0778E5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360" y="1264613"/>
            <a:ext cx="8500499" cy="4785466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474944" y="227693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 err="1"/>
              <a:t>Exam</a:t>
            </a:r>
            <a:r>
              <a:rPr lang="nl-NL" sz="3200" b="1" dirty="0"/>
              <a:t>: ranking question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(Point count: True 100-point score/ False 0-point score)</a:t>
            </a:r>
            <a:endParaRPr lang="nl-NL" sz="1600" b="1" dirty="0"/>
          </a:p>
        </p:txBody>
      </p:sp>
      <p:sp>
        <p:nvSpPr>
          <p:cNvPr id="7" name="Afgeronde rechthoek 6"/>
          <p:cNvSpPr/>
          <p:nvPr/>
        </p:nvSpPr>
        <p:spPr>
          <a:xfrm>
            <a:off x="9539410" y="0"/>
            <a:ext cx="1187624" cy="100811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2000" b="1" dirty="0" err="1"/>
              <a:t>Exam</a:t>
            </a:r>
            <a:endParaRPr lang="nl-NL" sz="2000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392ADA5-EEB7-F2AF-D6F6-9ED97AB65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100" y="1136222"/>
            <a:ext cx="8931799" cy="5028272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408142" y="226000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 err="1"/>
              <a:t>Exam</a:t>
            </a:r>
            <a:r>
              <a:rPr lang="nl-NL" sz="3200" b="1" dirty="0"/>
              <a:t>: matching question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(Point count: True 100-point score/ False 0-point score)</a:t>
            </a:r>
            <a:endParaRPr lang="nl-NL" sz="3200" b="1" dirty="0"/>
          </a:p>
        </p:txBody>
      </p:sp>
      <p:sp>
        <p:nvSpPr>
          <p:cNvPr id="7" name="Afgeronde rechthoek 6"/>
          <p:cNvSpPr/>
          <p:nvPr/>
        </p:nvSpPr>
        <p:spPr>
          <a:xfrm>
            <a:off x="9637742" y="132685"/>
            <a:ext cx="1187624" cy="100811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2000" b="1" dirty="0" err="1"/>
              <a:t>Exam</a:t>
            </a:r>
            <a:endParaRPr lang="nl-NL" sz="2000" b="1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849C7F6-B61A-B31C-4284-834FE8ACF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142" y="1140797"/>
            <a:ext cx="8725364" cy="4912057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11085" y="1425122"/>
            <a:ext cx="8686800" cy="4525963"/>
          </a:xfrm>
        </p:spPr>
        <p:txBody>
          <a:bodyPr>
            <a:noAutofit/>
          </a:bodyPr>
          <a:lstStyle/>
          <a:p>
            <a:r>
              <a:rPr lang="en-GB" sz="2200" dirty="0"/>
              <a:t>Make sure you are on time for the exam.</a:t>
            </a:r>
          </a:p>
          <a:p>
            <a:r>
              <a:rPr lang="en-GB" sz="2200" dirty="0"/>
              <a:t>Always bring valid proof of ID.</a:t>
            </a:r>
          </a:p>
          <a:p>
            <a:r>
              <a:rPr lang="en-GB" sz="2200" dirty="0"/>
              <a:t>Telephones may NOT be present in the exam room.</a:t>
            </a:r>
          </a:p>
          <a:p>
            <a:r>
              <a:rPr lang="en-GB" sz="2200" dirty="0"/>
              <a:t>Read all questions and answers carefully. Unfortunately, quite a few mistakes are made because candidates do not read properly.</a:t>
            </a:r>
          </a:p>
          <a:p>
            <a:r>
              <a:rPr lang="en-GB" sz="2200" dirty="0"/>
              <a:t>Answer all questions, an unanswered question is always incorrect.</a:t>
            </a:r>
          </a:p>
          <a:p>
            <a:r>
              <a:rPr lang="en-GB" sz="2200" dirty="0"/>
              <a:t>For some questions you have to select several answers.</a:t>
            </a:r>
          </a:p>
          <a:p>
            <a:pPr marL="0" indent="0">
              <a:buNone/>
            </a:pPr>
            <a:endParaRPr lang="en-GB" sz="2200" dirty="0"/>
          </a:p>
          <a:p>
            <a:pPr marL="0" indent="0" algn="ctr">
              <a:buNone/>
            </a:pP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Good luck with your exam</a:t>
            </a: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524000" y="282122"/>
            <a:ext cx="7794171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3200" b="1" dirty="0" err="1"/>
              <a:t>Exam</a:t>
            </a:r>
            <a:r>
              <a:rPr lang="nl-NL" sz="3200" b="1"/>
              <a:t> tips</a:t>
            </a:r>
            <a:endParaRPr lang="nl-NL" sz="3200" b="1" dirty="0"/>
          </a:p>
        </p:txBody>
      </p:sp>
      <p:sp>
        <p:nvSpPr>
          <p:cNvPr id="7" name="Afgeronde rechthoek 6"/>
          <p:cNvSpPr/>
          <p:nvPr/>
        </p:nvSpPr>
        <p:spPr>
          <a:xfrm>
            <a:off x="9556576" y="282122"/>
            <a:ext cx="1187624" cy="100811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2000" b="1" dirty="0" err="1"/>
              <a:t>Exam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5837794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otx" id="{E817D039-B24C-4FB5-9A6E-8E061F7F379E}" vid="{3AF37519-D98A-43DD-B89C-839DACAB397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Standaardpresentatie 1</Template>
  <TotalTime>632</TotalTime>
  <Words>4681</Words>
  <Application>Microsoft Office PowerPoint</Application>
  <PresentationFormat>Breedbeeld</PresentationFormat>
  <Paragraphs>1189</Paragraphs>
  <Slides>96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96</vt:i4>
      </vt:variant>
    </vt:vector>
  </HeadingPairs>
  <TitlesOfParts>
    <vt:vector size="102" baseType="lpstr">
      <vt:lpstr>Arial</vt:lpstr>
      <vt:lpstr>Arial Narrow</vt:lpstr>
      <vt:lpstr>Calibri</vt:lpstr>
      <vt:lpstr>Calibri Light</vt:lpstr>
      <vt:lpstr>Courier New</vt:lpstr>
      <vt:lpstr>Kantoorthema</vt:lpstr>
      <vt:lpstr>B-SCC / SOS-SCC </vt:lpstr>
      <vt:lpstr>Information for the tutor</vt:lpstr>
      <vt:lpstr>FOUR TOPICS</vt:lpstr>
      <vt:lpstr>Chapters</vt:lpstr>
      <vt:lpstr>1.1 Health and Safety (H&amp;S) </vt:lpstr>
      <vt:lpstr>1.1 Health and Safety (H&amp;S) </vt:lpstr>
      <vt:lpstr>PowerPoint-presentatie</vt:lpstr>
      <vt:lpstr>1.3 Working Hours Act, environmental legislation and CE </vt:lpstr>
      <vt:lpstr>1.3 Working Hours Act, environmental legislation and CE </vt:lpstr>
      <vt:lpstr>PowerPoint-presentatie</vt:lpstr>
      <vt:lpstr>1.4 Tasks, responsibilities &amp; authorities</vt:lpstr>
      <vt:lpstr>1.5 Work Permits </vt:lpstr>
      <vt:lpstr>1.5 Work Permits </vt:lpstr>
      <vt:lpstr>1.6 Guidelines for general and specific safety measures </vt:lpstr>
      <vt:lpstr>1.7 SCC and certification </vt:lpstr>
      <vt:lpstr>1.8 Duties and responsibilities of the hirer and temporary employment agency</vt:lpstr>
      <vt:lpstr>2.1 Safe working and conduct </vt:lpstr>
      <vt:lpstr>2.2 Consultation and training </vt:lpstr>
      <vt:lpstr>2.3 Workplace inspection and observation rounds </vt:lpstr>
      <vt:lpstr>2.4 Promoting safe behavior of temporary workers</vt:lpstr>
      <vt:lpstr>3.1 Hazards and risks </vt:lpstr>
      <vt:lpstr>3.2 Accident prevention </vt:lpstr>
      <vt:lpstr>3.3 TRA and LMRA  </vt:lpstr>
      <vt:lpstr>3.3 TRA and LMRA  </vt:lpstr>
      <vt:lpstr>3.4 Prevention and the role of the manager  </vt:lpstr>
      <vt:lpstr>3.5 RI&amp;E, H&amp;S annual plan and action plan </vt:lpstr>
      <vt:lpstr>4.1 Risks in the working environment </vt:lpstr>
      <vt:lpstr>4.1 Risks in the working environment </vt:lpstr>
      <vt:lpstr> 4.1 Risks in the working environment </vt:lpstr>
      <vt:lpstr> 4.2 Risks of physical strain     </vt:lpstr>
      <vt:lpstr>4.2 Physical strain </vt:lpstr>
      <vt:lpstr>4.2 Physical strain </vt:lpstr>
      <vt:lpstr>4.3 Securing the workplace and installation </vt:lpstr>
      <vt:lpstr>4.4 Safety signs in the workplace  </vt:lpstr>
      <vt:lpstr>5.1 Personal protection </vt:lpstr>
      <vt:lpstr>5.1 Personal protection </vt:lpstr>
      <vt:lpstr>5.2 PPE for head, hands and feet </vt:lpstr>
      <vt:lpstr>5.3 Eye protection </vt:lpstr>
      <vt:lpstr>5.4 Hearing protection </vt:lpstr>
      <vt:lpstr>5.5 Fall protection </vt:lpstr>
      <vt:lpstr>5.6 Breathing apparatus </vt:lpstr>
      <vt:lpstr> 6.1 Working with stationary machines (1) </vt:lpstr>
      <vt:lpstr>6.2 Working with stationary machines (2) </vt:lpstr>
      <vt:lpstr>6.3 Hand-held power tools </vt:lpstr>
      <vt:lpstr>6.4 Working with hand tools </vt:lpstr>
      <vt:lpstr>6.5 Working with hoisting equipment </vt:lpstr>
      <vt:lpstr>6.6 Working with hoisting accessories and manual hoists </vt:lpstr>
      <vt:lpstr>6.6 Working with hoisting accessories and manual hoists </vt:lpstr>
      <vt:lpstr>6.7 Forklift trucks and pallet trucks </vt:lpstr>
      <vt:lpstr> 7.1 Welding, burning and cutting </vt:lpstr>
      <vt:lpstr>7.2 Demolition work </vt:lpstr>
      <vt:lpstr>7.3 Excavation work </vt:lpstr>
      <vt:lpstr>7.4 Working at height  </vt:lpstr>
      <vt:lpstr>7.5 Materials for working at height (1) </vt:lpstr>
      <vt:lpstr>7.5 Materials for working at height (2) </vt:lpstr>
      <vt:lpstr>7.5 Materials for working at height (3) </vt:lpstr>
      <vt:lpstr>7.5 Materials for working at height (4) </vt:lpstr>
      <vt:lpstr>7.6 Confined spaces (1)</vt:lpstr>
      <vt:lpstr>7.6 Confined spaces (2)</vt:lpstr>
      <vt:lpstr>8.1 Risks and safety measures  </vt:lpstr>
      <vt:lpstr>PowerPoint-presentatie</vt:lpstr>
      <vt:lpstr>8.2 Exposure to hazardous substances </vt:lpstr>
      <vt:lpstr>8.3 Threshold limit values and perception of odour </vt:lpstr>
      <vt:lpstr>8.4 Common hazardous substances </vt:lpstr>
      <vt:lpstr>8.4 Asbestos </vt:lpstr>
      <vt:lpstr>8.5 Biological substances </vt:lpstr>
      <vt:lpstr>8.6 Industrial gas cylinders </vt:lpstr>
      <vt:lpstr>8.7 Supervision by the manager </vt:lpstr>
      <vt:lpstr>8.7 Supervision by the manager </vt:lpstr>
      <vt:lpstr>9.1 Electricity, hazards and risks </vt:lpstr>
      <vt:lpstr>9.2 Working safely with electricity </vt:lpstr>
      <vt:lpstr>9.3 Special hazards with electricity </vt:lpstr>
      <vt:lpstr>9.4 Radiation </vt:lpstr>
      <vt:lpstr>9.4 Radiation </vt:lpstr>
      <vt:lpstr>10.1 Fire and explosion </vt:lpstr>
      <vt:lpstr>10.2 Fire and explosive atmosphere </vt:lpstr>
      <vt:lpstr>10.3 Fire classes and extinguishing agents </vt:lpstr>
      <vt:lpstr>10.4 What to do in the event of a fire? </vt:lpstr>
      <vt:lpstr>10.5 Explosive atmosphere </vt:lpstr>
      <vt:lpstr>11.1 What to do in the event of an incident?  </vt:lpstr>
      <vt:lpstr>11.2 Accident investigation and registration </vt:lpstr>
      <vt:lpstr>11.2 Accident investigation and registration </vt:lpstr>
      <vt:lpstr>12.1 Emergency situations </vt:lpstr>
      <vt:lpstr>12.1 Emergency situations </vt:lpstr>
      <vt:lpstr>12.1 Emergency situations </vt:lpstr>
      <vt:lpstr>12.1 Emergency situations </vt:lpstr>
      <vt:lpstr>12.2 Company Emergency Response (CER) </vt:lpstr>
      <vt:lpstr>12.2 Company Emergency Response (CER) </vt:lpstr>
      <vt:lpstr>12.2 Company Emergency Response (CER) </vt:lpstr>
      <vt:lpstr>Exam: B-SCC / SOS-SCC / SIS-SCE</vt:lpstr>
      <vt:lpstr>Exam: multiple choice question  (Point count: True 100-point score/ False 0-point score)</vt:lpstr>
      <vt:lpstr>Exam: multiple answer question  (Point count: Best possible 100-point score/ Points reduction per incorrect answer)</vt:lpstr>
      <vt:lpstr>Exam: matrix question (Point count: Best possible 100-point score/ Points reduction per incorrect answer)</vt:lpstr>
      <vt:lpstr>Exam: ranking question (Point count: True 100-point score/ False 0-point score)</vt:lpstr>
      <vt:lpstr>Exam: matching question (Point count: True 100-point score/ False 0-point score)</vt:lpstr>
      <vt:lpstr>Exam tips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B-SCC / SOS-SCC</dc:title>
  <dc:creator>Thelma Pama</dc:creator>
  <cp:lastModifiedBy>Marije van der Lee</cp:lastModifiedBy>
  <cp:revision>48</cp:revision>
  <dcterms:created xsi:type="dcterms:W3CDTF">2023-07-27T14:27:06Z</dcterms:created>
  <dcterms:modified xsi:type="dcterms:W3CDTF">2023-08-17T15:01:27Z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086e73-b190-4b84-b59f-38c75e45d1cf_Enabled">
    <vt:lpwstr>true</vt:lpwstr>
  </property>
  <property fmtid="{D5CDD505-2E9C-101B-9397-08002B2CF9AE}" pid="3" name="MSIP_Label_94086e73-b190-4b84-b59f-38c75e45d1cf_SetDate">
    <vt:lpwstr>2023-06-01T07:40:57Z</vt:lpwstr>
  </property>
  <property fmtid="{D5CDD505-2E9C-101B-9397-08002B2CF9AE}" pid="4" name="MSIP_Label_94086e73-b190-4b84-b59f-38c75e45d1cf_Method">
    <vt:lpwstr>Standard</vt:lpwstr>
  </property>
  <property fmtid="{D5CDD505-2E9C-101B-9397-08002B2CF9AE}" pid="5" name="MSIP_Label_94086e73-b190-4b84-b59f-38c75e45d1cf_Name">
    <vt:lpwstr>General</vt:lpwstr>
  </property>
  <property fmtid="{D5CDD505-2E9C-101B-9397-08002B2CF9AE}" pid="6" name="MSIP_Label_94086e73-b190-4b84-b59f-38c75e45d1cf_SiteId">
    <vt:lpwstr>de1fb6ee-54ae-40a2-8c2a-0cfdee0c7a03</vt:lpwstr>
  </property>
  <property fmtid="{D5CDD505-2E9C-101B-9397-08002B2CF9AE}" pid="7" name="MSIP_Label_94086e73-b190-4b84-b59f-38c75e45d1cf_ActionId">
    <vt:lpwstr>bfca6c89-d077-4441-ab29-057273177788</vt:lpwstr>
  </property>
  <property fmtid="{D5CDD505-2E9C-101B-9397-08002B2CF9AE}" pid="8" name="MSIP_Label_94086e73-b190-4b84-b59f-38c75e45d1cf_ContentBits">
    <vt:lpwstr>2</vt:lpwstr>
  </property>
  <property fmtid="{D5CDD505-2E9C-101B-9397-08002B2CF9AE}" pid="9" name="ClassificationContentMarkingFooterLocations">
    <vt:lpwstr>Kantoorthema:8</vt:lpwstr>
  </property>
  <property fmtid="{D5CDD505-2E9C-101B-9397-08002B2CF9AE}" pid="10" name="ClassificationContentMarkingFooterText">
    <vt:lpwstr>Classificatie: Corporate</vt:lpwstr>
  </property>
</Properties>
</file>